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20"/>
  </p:notesMasterIdLst>
  <p:handoutMasterIdLst>
    <p:handoutMasterId r:id="rId21"/>
  </p:handoutMasterIdLst>
  <p:sldIdLst>
    <p:sldId id="288" r:id="rId5"/>
    <p:sldId id="282" r:id="rId6"/>
    <p:sldId id="465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6" r:id="rId16"/>
    <p:sldId id="467" r:id="rId17"/>
    <p:sldId id="456" r:id="rId18"/>
    <p:sldId id="267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4">
          <p15:clr>
            <a:srgbClr val="A4A3A4"/>
          </p15:clr>
        </p15:guide>
        <p15:guide id="2" orient="horz" pos="1094">
          <p15:clr>
            <a:srgbClr val="A4A3A4"/>
          </p15:clr>
        </p15:guide>
        <p15:guide id="3" orient="horz" pos="4288">
          <p15:clr>
            <a:srgbClr val="A4A3A4"/>
          </p15:clr>
        </p15:guide>
        <p15:guide id="4" pos="7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9" autoAdjust="0"/>
    <p:restoredTop sz="95442" autoAdjust="0"/>
  </p:normalViewPr>
  <p:slideViewPr>
    <p:cSldViewPr snapToGrid="0">
      <p:cViewPr>
        <p:scale>
          <a:sx n="114" d="100"/>
          <a:sy n="114" d="100"/>
        </p:scale>
        <p:origin x="1632" y="248"/>
      </p:cViewPr>
      <p:guideLst>
        <p:guide orient="horz" pos="2384"/>
        <p:guide orient="horz" pos="1094"/>
        <p:guide orient="horz" pos="4288"/>
        <p:guide pos="7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32967C5-203F-ACA3-0C21-A38BB17B65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45BEF5F-7381-9BF0-8520-B6F1D8886FF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F871AEC-A03F-789E-0DD3-5924B2D063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0C43C124-79C0-7323-E883-AA6721B183C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A6CDB75E-5476-AF48-9BD0-8FCE7FF4C5B1}" type="slidenum">
              <a:rPr lang="en-US" altLang="en-NP"/>
              <a:pPr>
                <a:defRPr/>
              </a:pPr>
              <a:t>‹#›</a:t>
            </a:fld>
            <a:endParaRPr lang="en-US" altLang="en-N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0D6F21-3805-EC81-A4B0-E3FC04E1C9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ACF9BB0-90FC-F14A-EE82-2B3171C22A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6CC537B-BF87-7C4A-2985-BA188C586C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C508280-25D8-5721-DC84-93FA0A19472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D17E37C-C351-CE11-B477-5FA21E6FC4B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06B13C1-8AAD-0689-D60F-99DFAF6668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9FF41ECB-7B21-FA40-8D34-CD53D0E54676}" type="slidenum">
              <a:rPr lang="en-US" altLang="en-NP"/>
              <a:pPr>
                <a:defRPr/>
              </a:pPr>
              <a:t>‹#›</a:t>
            </a:fld>
            <a:endParaRPr lang="en-US" altLang="en-N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B12A273-66CB-379B-6397-A811AA473B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CFB56E7-DCD5-5C45-B5F3-566072288D54}" type="slidenum">
              <a:rPr lang="en-US" altLang="en-NP" sz="1200" smtClean="0"/>
              <a:pPr/>
              <a:t>1</a:t>
            </a:fld>
            <a:endParaRPr lang="en-US" altLang="en-NP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8FE9D00-589F-D006-62BA-C729ED4CF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4DF9494-CEF4-47E9-9F55-D7B388B0C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P" altLang="en-N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istrictTrainerPPT-title">
            <a:extLst>
              <a:ext uri="{FF2B5EF4-FFF2-40B4-BE49-F238E27FC236}">
                <a16:creationId xmlns:a16="http://schemas.microsoft.com/office/drawing/2014/main" id="{6CE9831B-210D-4A8E-F551-773840FCB0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24959D6B-CA7D-2A9A-ACBB-48C1ED632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800" y="6443663"/>
            <a:ext cx="1266825" cy="21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en-US" altLang="en-NP" sz="1400" dirty="0">
                <a:solidFill>
                  <a:schemeClr val="bg1"/>
                </a:solidFill>
              </a:rPr>
              <a:t>District 3292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23900" y="1136650"/>
            <a:ext cx="7769225" cy="241300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A09B056-7BB6-2014-A4AD-3D4A79A88A1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374900" y="6351588"/>
            <a:ext cx="3517900" cy="4000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849991066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D161CEE-9C0D-AE49-C3FD-AD28383ABE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6236169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74650"/>
            <a:ext cx="2286000" cy="3494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74650"/>
            <a:ext cx="6705600" cy="3494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9BE352-45F0-F6C1-D484-98D473BA0D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577281613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4650"/>
            <a:ext cx="9144000" cy="858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7975" y="1454150"/>
            <a:ext cx="8580438" cy="2414588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E0A768-747C-3B01-092B-27676A4FAF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246278778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P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P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NP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888F7-DE39-BC6C-C78A-B1143EDF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N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A4F04-E5B1-A764-7E7E-329E0266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GB" altLang="en-NP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B9347-781F-1344-7C6D-7873F0AB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A6EA8-259F-5F4B-8D34-FA1EE744494C}" type="slidenum">
              <a:rPr lang="en-GB" altLang="en-NP"/>
              <a:pPr>
                <a:defRPr/>
              </a:pPr>
              <a:t>‹#›</a:t>
            </a:fld>
            <a:endParaRPr lang="en-GB" altLang="en-NP"/>
          </a:p>
        </p:txBody>
      </p:sp>
    </p:spTree>
    <p:extLst>
      <p:ext uri="{BB962C8B-B14F-4D97-AF65-F5344CB8AC3E}">
        <p14:creationId xmlns:p14="http://schemas.microsoft.com/office/powerpoint/2010/main" val="20352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5B6E32-684D-2B35-F655-7B3FC0BFB1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554288" y="6283325"/>
            <a:ext cx="3746500" cy="4000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07304238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32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F056C5-8AB9-27EA-2994-9481814D843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21318750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975" y="1454150"/>
            <a:ext cx="4213225" cy="2414588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454150"/>
            <a:ext cx="4214813" cy="2414588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39F5B8-8A34-A0C0-CE4F-EE00B0FB58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439136216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CE0F75B-75C8-DD4D-CED8-64A41612BBC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76768388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D6A2C51-1133-AD84-FD6A-1F440B2E30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51597867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622D054-53D6-F458-9D8C-D4974AA79D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256531578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CA1EBF-C59D-E966-A045-3BC24F66736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250665075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E4D74A-B5FA-AE9F-8641-9530B15041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410577680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DistrictTrainerPPT-body">
            <a:extLst>
              <a:ext uri="{FF2B5EF4-FFF2-40B4-BE49-F238E27FC236}">
                <a16:creationId xmlns:a16="http://schemas.microsoft.com/office/drawing/2014/main" id="{E979E64F-ABE1-89A8-C4CD-499C9C646B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43A43C0F-A6EE-F80A-5588-8396D3F96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374650"/>
            <a:ext cx="91440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NP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61364AA-8ADC-5C79-D3C2-A837E8E11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7975" y="1454150"/>
            <a:ext cx="8580438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NP"/>
              <a:t>Click to edit Master text styles</a:t>
            </a:r>
          </a:p>
          <a:p>
            <a:pPr lvl="1"/>
            <a:r>
              <a:rPr lang="en-US" altLang="en-NP"/>
              <a:t>Second level</a:t>
            </a:r>
          </a:p>
          <a:p>
            <a:pPr lvl="2"/>
            <a:r>
              <a:rPr lang="en-US" altLang="en-NP"/>
              <a:t>Third level</a:t>
            </a:r>
          </a:p>
          <a:p>
            <a:pPr lvl="3"/>
            <a:r>
              <a:rPr lang="en-US" altLang="en-NP"/>
              <a:t>Fourth level</a:t>
            </a:r>
          </a:p>
          <a:p>
            <a:pPr lvl="4"/>
            <a:r>
              <a:rPr lang="en-US" altLang="en-NP"/>
              <a:t>Fifth level</a:t>
            </a:r>
          </a:p>
        </p:txBody>
      </p:sp>
      <p:sp>
        <p:nvSpPr>
          <p:cNvPr id="258053" name="Rectangle 5">
            <a:extLst>
              <a:ext uri="{FF2B5EF4-FFF2-40B4-BE49-F238E27FC236}">
                <a16:creationId xmlns:a16="http://schemas.microsoft.com/office/drawing/2014/main" id="{26B5D661-92BC-978D-144A-124533C553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4288" y="6283325"/>
            <a:ext cx="3802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>
              <a:defRPr sz="1300"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339F54B3-6F90-EDE4-A752-AD50A0A5C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6375400"/>
            <a:ext cx="1050925" cy="21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en-US" altLang="en-NP" sz="1400" dirty="0">
                <a:solidFill>
                  <a:schemeClr val="bg1"/>
                </a:solidFill>
              </a:rPr>
              <a:t>District 3292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</p:sldLayoutIdLst>
  <p:transition spd="slow">
    <p:fad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Helvetica" pitchFamily="2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Helvetica" pitchFamily="2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Helvetica" pitchFamily="2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Helvetica" pitchFamily="2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A7F85F0B-7F55-10A2-D224-57D27F09C2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8313" y="889000"/>
            <a:ext cx="8207375" cy="2062163"/>
          </a:xfrm>
        </p:spPr>
        <p:txBody>
          <a:bodyPr/>
          <a:lstStyle/>
          <a:p>
            <a:pPr eaLnBrk="1" hangingPunct="1"/>
            <a:r>
              <a:rPr lang="en-US" altLang="en-NP" sz="3200" b="0" dirty="0"/>
              <a:t>Welcome to</a:t>
            </a:r>
            <a:br>
              <a:rPr lang="en-US" altLang="en-NP" sz="3200" b="0" dirty="0"/>
            </a:br>
            <a:br>
              <a:rPr lang="en-US" altLang="en-NP" sz="3200" b="0" dirty="0"/>
            </a:br>
            <a:r>
              <a:rPr lang="en-US" altLang="en-NP" sz="3200" dirty="0"/>
              <a:t>AGLS &amp; DTLS </a:t>
            </a:r>
            <a:br>
              <a:rPr lang="en-US" altLang="en-NP" sz="3200" dirty="0"/>
            </a:br>
            <a:br>
              <a:rPr lang="en-US" altLang="en-NP" sz="3200" dirty="0"/>
            </a:br>
            <a:r>
              <a:rPr lang="en-NP" altLang="en-NP" sz="2000" dirty="0"/>
              <a:t>(Kathmandu, March 21, 2026)</a:t>
            </a:r>
            <a:br>
              <a:rPr lang="en-US" altLang="en-NP" sz="3200" b="0" dirty="0"/>
            </a:br>
            <a:endParaRPr lang="en-US" altLang="en-NP" sz="3200" b="0" dirty="0"/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6A74AA07-76B1-78D4-C968-0EA64CFC7AC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44488" y="3344863"/>
            <a:ext cx="8656637" cy="1025525"/>
          </a:xfrm>
          <a:solidFill>
            <a:srgbClr val="FFFFFF"/>
          </a:solidFill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NP" altLang="en-NP" sz="3200" b="1" dirty="0"/>
              <a:t>Roles &amp; Responsibilities of District Committee Chairs</a:t>
            </a:r>
          </a:p>
        </p:txBody>
      </p:sp>
      <p:sp>
        <p:nvSpPr>
          <p:cNvPr id="17412" name="TextBox 1">
            <a:extLst>
              <a:ext uri="{FF2B5EF4-FFF2-40B4-BE49-F238E27FC236}">
                <a16:creationId xmlns:a16="http://schemas.microsoft.com/office/drawing/2014/main" id="{B9AB9D84-DB76-5001-00AA-07D11ED38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641" y="4764088"/>
            <a:ext cx="43771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NP" altLang="en-NP" sz="2400" dirty="0">
                <a:latin typeface="Arial" panose="020B0604020202020204" pitchFamily="34" charset="0"/>
              </a:rPr>
              <a:t>PP Jayendra Rimal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NP" altLang="en-NP" sz="2400" dirty="0">
                <a:latin typeface="Arial" panose="020B0604020202020204" pitchFamily="34" charset="0"/>
              </a:rPr>
              <a:t>Rotary District Training Faculty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74428F-5B98-BF57-221F-E4E418A13E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/>
              <a:t>2026-27 DTLS and AGLS  | 1</a:t>
            </a:r>
            <a:endParaRPr lang="en-US" altLang="en-NP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A01E9-B9D9-05F5-DEAE-1DF826583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70938-3DD2-EC6D-3C76-AADC2789F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1E0D2-5EAF-FEEE-AA31-EFDCBD8E2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378454"/>
            <a:ext cx="8580438" cy="379571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5. DELEGATE TASKS</a:t>
            </a:r>
            <a:br>
              <a:rPr lang="en-US" dirty="0">
                <a:effectLst/>
                <a:latin typeface="Helvetica" pitchFamily="2" charset="0"/>
              </a:rPr>
            </a:b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ocus on the most important tasks by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assigning responsibilities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to Committee members.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Check on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progress periodically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and give feedback.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Assign tasks to those who have the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expertise and the time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, to carry them out.</a:t>
            </a: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15BA-0C54-2BD2-3A7C-A1D4E4F467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3586759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0DCD4-92E3-8974-2DCE-B552045CD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1E76-C772-55E4-B76B-12665B872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C1898-41B6-29FE-6C58-C65D8C68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352724"/>
            <a:ext cx="8580438" cy="415255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6. CULTIVATE FUTURE LEADERSHIP</a:t>
            </a:r>
            <a:br>
              <a:rPr lang="en-US" dirty="0">
                <a:effectLst/>
                <a:latin typeface="Helvetica" pitchFamily="2" charset="0"/>
              </a:rPr>
            </a:b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Assign tasks that could prepare members for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greater leadership responsibilities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Empower members to make decisions and take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ownership of projects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Offer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challenges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beyond members’ existing skill level.</a:t>
            </a: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A9ECA1-1A11-0954-47F3-DDF4330E15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7245182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03AAED-62D9-79AD-B56A-F68DAC6AE1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  <p:pic>
        <p:nvPicPr>
          <p:cNvPr id="1026" name="Picture 2" descr="No alt text provided for this image">
            <a:extLst>
              <a:ext uri="{FF2B5EF4-FFF2-40B4-BE49-F238E27FC236}">
                <a16:creationId xmlns:a16="http://schemas.microsoft.com/office/drawing/2014/main" id="{F7A83A57-912D-C5AE-3E63-3DDF3F37BB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99" y="272019"/>
            <a:ext cx="6128726" cy="576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8AD0BA-8624-E5E7-C413-F811786E2688}"/>
              </a:ext>
            </a:extLst>
          </p:cNvPr>
          <p:cNvSpPr txBox="1"/>
          <p:nvPr/>
        </p:nvSpPr>
        <p:spPr>
          <a:xfrm>
            <a:off x="5765180" y="897426"/>
            <a:ext cx="332306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0" i="0" dirty="0">
                <a:effectLst/>
                <a:latin typeface="-apple-system"/>
              </a:rPr>
              <a:t>It’s a cognitive bias where: </a:t>
            </a:r>
          </a:p>
          <a:p>
            <a:pPr marL="222250" indent="-222250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-apple-system"/>
              </a:rPr>
              <a:t>people with </a:t>
            </a:r>
            <a:r>
              <a:rPr lang="en-US" sz="2600" b="0" i="0" u="sng" dirty="0">
                <a:effectLst/>
                <a:latin typeface="-apple-system"/>
              </a:rPr>
              <a:t>limited knowledge </a:t>
            </a:r>
            <a:r>
              <a:rPr lang="en-US" sz="2600" b="0" i="0" dirty="0">
                <a:effectLst/>
                <a:latin typeface="-apple-system"/>
              </a:rPr>
              <a:t>or expertise in a subject often </a:t>
            </a:r>
            <a:r>
              <a:rPr lang="en-US" sz="2600" b="0" i="0" u="sng" dirty="0">
                <a:effectLst/>
                <a:latin typeface="-apple-system"/>
              </a:rPr>
              <a:t>overestimate their abilities</a:t>
            </a:r>
            <a:r>
              <a:rPr lang="en-US" sz="2600" b="0" i="0" dirty="0">
                <a:effectLst/>
                <a:latin typeface="-apple-system"/>
              </a:rPr>
              <a:t>, while </a:t>
            </a:r>
          </a:p>
          <a:p>
            <a:pPr marL="222250" indent="-222250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-apple-system"/>
              </a:rPr>
              <a:t>those with </a:t>
            </a:r>
            <a:r>
              <a:rPr lang="en-US" sz="2600" b="0" i="0" u="sng" dirty="0">
                <a:effectLst/>
                <a:latin typeface="-apple-system"/>
              </a:rPr>
              <a:t>greater competence</a:t>
            </a:r>
            <a:r>
              <a:rPr lang="en-US" sz="2600" b="0" i="0" dirty="0">
                <a:effectLst/>
                <a:latin typeface="-apple-system"/>
              </a:rPr>
              <a:t> tend to </a:t>
            </a:r>
            <a:r>
              <a:rPr lang="en-US" sz="2600" b="0" i="0" u="sng" dirty="0">
                <a:effectLst/>
                <a:latin typeface="-apple-system"/>
              </a:rPr>
              <a:t>underestimate</a:t>
            </a:r>
            <a:r>
              <a:rPr lang="en-US" sz="2600" b="0" i="0" dirty="0">
                <a:effectLst/>
                <a:latin typeface="-apple-system"/>
              </a:rPr>
              <a:t> their expertise.</a:t>
            </a:r>
            <a:endParaRPr lang="en-NP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C1B32-FE08-E901-4872-421B5C69BABF}"/>
              </a:ext>
            </a:extLst>
          </p:cNvPr>
          <p:cNvSpPr txBox="1"/>
          <p:nvPr/>
        </p:nvSpPr>
        <p:spPr>
          <a:xfrm>
            <a:off x="9595104" y="4349421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NP" dirty="0"/>
          </a:p>
        </p:txBody>
      </p:sp>
    </p:spTree>
    <p:extLst>
      <p:ext uri="{BB962C8B-B14F-4D97-AF65-F5344CB8AC3E}">
        <p14:creationId xmlns:p14="http://schemas.microsoft.com/office/powerpoint/2010/main" val="306668734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C3577-0B79-AE02-7778-964AFE02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4922"/>
            <a:ext cx="9144000" cy="649478"/>
          </a:xfrm>
        </p:spPr>
        <p:txBody>
          <a:bodyPr/>
          <a:lstStyle/>
          <a:p>
            <a:r>
              <a:rPr lang="en-NP" dirty="0"/>
              <a:t>Imposter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33F06-1679-668D-A53E-EBF9FD596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082" y="1338834"/>
            <a:ext cx="8728107" cy="3867392"/>
          </a:xfrm>
        </p:spPr>
        <p:txBody>
          <a:bodyPr/>
          <a:lstStyle/>
          <a:p>
            <a:r>
              <a:rPr lang="en-US" dirty="0">
                <a:solidFill>
                  <a:srgbClr val="0E0E0E"/>
                </a:solidFill>
                <a:latin typeface=".AppleSystemUIFont"/>
              </a:rPr>
              <a:t>It is</a:t>
            </a:r>
            <a:r>
              <a:rPr lang="en-US" dirty="0">
                <a:solidFill>
                  <a:srgbClr val="0E0E0E"/>
                </a:solidFill>
                <a:effectLst/>
                <a:latin typeface=".AppleSystemUIFont"/>
              </a:rPr>
              <a:t> a psychological phenomenon where individuals doubt their abilities, achievements, or qualifications, often feeling like a fraud despite evidence of their success.</a:t>
            </a:r>
          </a:p>
          <a:p>
            <a:r>
              <a:rPr lang="en-US" dirty="0">
                <a:solidFill>
                  <a:srgbClr val="0E0E0E"/>
                </a:solidFill>
                <a:effectLst/>
                <a:latin typeface=".AppleSystemUIFont"/>
              </a:rPr>
              <a:t>Addressing imposter syndrome often involves building self-awareness, reframing negative self-talk, seeking constructive feedback, and recognizing the value of one’s contributions. </a:t>
            </a:r>
          </a:p>
          <a:p>
            <a:pPr marL="0" indent="0">
              <a:buNone/>
            </a:pPr>
            <a:endParaRPr lang="en-US" dirty="0">
              <a:solidFill>
                <a:srgbClr val="0E0E0E"/>
              </a:solidFill>
              <a:effectLst/>
              <a:latin typeface=".AppleSystemUIFont"/>
            </a:endParaRPr>
          </a:p>
          <a:p>
            <a:pPr marL="0" indent="0">
              <a:buNone/>
            </a:pPr>
            <a:endParaRPr lang="en-US" dirty="0">
              <a:solidFill>
                <a:srgbClr val="0E0E0E"/>
              </a:solidFill>
              <a:effectLst/>
              <a:latin typeface=".AppleSystemUIFont"/>
            </a:endParaRPr>
          </a:p>
          <a:p>
            <a:pPr marL="0" indent="0">
              <a:buNone/>
            </a:pPr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424CB-51D6-C080-CCF4-758138D165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977373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54546568-1EA1-5D43-C18E-69D94A4F8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5171" y="344261"/>
            <a:ext cx="7772400" cy="715963"/>
          </a:xfrm>
        </p:spPr>
        <p:txBody>
          <a:bodyPr/>
          <a:lstStyle/>
          <a:p>
            <a:r>
              <a:rPr lang="en-GB" altLang="en-NP"/>
              <a:t>And Finally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40511A25-C47D-658A-32F6-68D252537C9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9075" y="1603375"/>
            <a:ext cx="8705850" cy="3906838"/>
          </a:xfrm>
        </p:spPr>
        <p:txBody>
          <a:bodyPr/>
          <a:lstStyle/>
          <a:p>
            <a:pPr marL="11113" indent="-11113" algn="ctr">
              <a:buFont typeface="Monotype Sorts" pitchFamily="2" charset="2"/>
              <a:buNone/>
              <a:defRPr/>
            </a:pPr>
            <a:r>
              <a:rPr lang="en-GB" altLang="en-NP" dirty="0"/>
              <a:t>AS THE DISTRICT COMMITTEE CHAIRS, IT IS YOUR JOB TO INSPIRE CLUBS.</a:t>
            </a:r>
          </a:p>
          <a:p>
            <a:pPr marL="11113" indent="-11113" algn="ctr">
              <a:buFont typeface="Monotype Sorts" pitchFamily="2" charset="2"/>
              <a:buNone/>
              <a:defRPr/>
            </a:pPr>
            <a:endParaRPr lang="en-GB" altLang="en-NP" dirty="0"/>
          </a:p>
          <a:p>
            <a:pPr algn="ctr">
              <a:buFont typeface="Monotype Sorts" pitchFamily="2" charset="2"/>
              <a:buNone/>
              <a:defRPr/>
            </a:pPr>
            <a:r>
              <a:rPr lang="en-GB" altLang="en-NP" dirty="0"/>
              <a:t>THE CLUBS SHOULD LOOK AT YOU AND SAY:</a:t>
            </a:r>
          </a:p>
          <a:p>
            <a:pPr>
              <a:buFont typeface="Monotype Sorts" pitchFamily="2" charset="2"/>
              <a:buNone/>
              <a:defRPr/>
            </a:pPr>
            <a:endParaRPr lang="en-GB" altLang="en-NP" b="1" dirty="0"/>
          </a:p>
          <a:p>
            <a:pPr algn="ctr">
              <a:buFont typeface="Monotype Sorts" pitchFamily="2" charset="2"/>
              <a:buNone/>
              <a:defRPr/>
            </a:pPr>
            <a:r>
              <a:rPr lang="en-GB" altLang="en-NP" b="1" i="1" dirty="0"/>
              <a:t>“BECAUSE OF YOU WE DID NOT GIVE UP”</a:t>
            </a:r>
          </a:p>
        </p:txBody>
      </p:sp>
      <p:sp>
        <p:nvSpPr>
          <p:cNvPr id="35843" name="Footer Placeholder 3">
            <a:extLst>
              <a:ext uri="{FF2B5EF4-FFF2-40B4-BE49-F238E27FC236}">
                <a16:creationId xmlns:a16="http://schemas.microsoft.com/office/drawing/2014/main" id="{DAD4100A-D4DD-7AA3-20B4-BE10A4A19FF2}"/>
              </a:ext>
            </a:extLst>
          </p:cNvPr>
          <p:cNvSpPr>
            <a:spLocks/>
          </p:cNvSpPr>
          <p:nvPr/>
        </p:nvSpPr>
        <p:spPr bwMode="auto">
          <a:xfrm>
            <a:off x="2939143" y="6324600"/>
            <a:ext cx="273140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NP" sz="1400" dirty="0">
                <a:solidFill>
                  <a:schemeClr val="bg1"/>
                </a:solidFill>
                <a:latin typeface="+mn-lt"/>
              </a:rPr>
              <a:t>2025-26 DTLS and AGLS</a:t>
            </a:r>
            <a:r>
              <a:rPr lang="en-US" altLang="en-NP" sz="14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NP" sz="1300" dirty="0">
                <a:solidFill>
                  <a:schemeClr val="bg1"/>
                </a:solidFill>
                <a:latin typeface="Arial" panose="020B0604020202020204" pitchFamily="34" charset="0"/>
              </a:rPr>
              <a:t>| </a:t>
            </a:r>
            <a:fld id="{A19CC152-B523-5149-8D1A-94E37BAD93BE}" type="slidenum">
              <a:rPr lang="en-US" altLang="en-NP" sz="130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NP" sz="13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BA2C2C-7BA4-C536-3183-4CE37BA4D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NP"/>
              <a:t>2026-27 DTLS and AGLS  | 1</a:t>
            </a:r>
            <a:endParaRPr lang="en-GB" altLang="en-NP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5230A586-70AD-F249-C328-9E3194EE73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NP" altLang="en-NP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126EF-D65C-92FB-DD2B-E93E3A055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n"/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53BEC-578B-AAE3-B40D-39D4C0F4D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/>
              <a:t>2026-27 DTLS and AGLS  | 1</a:t>
            </a:r>
          </a:p>
        </p:txBody>
      </p:sp>
      <p:pic>
        <p:nvPicPr>
          <p:cNvPr id="32774" name="Picture 6">
            <a:extLst>
              <a:ext uri="{FF2B5EF4-FFF2-40B4-BE49-F238E27FC236}">
                <a16:creationId xmlns:a16="http://schemas.microsoft.com/office/drawing/2014/main" id="{5B143632-1ECF-02C6-D8C3-C63BA94BF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" y="0"/>
            <a:ext cx="909002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2952D1-3045-53DD-65E8-734789680139}"/>
              </a:ext>
            </a:extLst>
          </p:cNvPr>
          <p:cNvSpPr txBox="1"/>
          <p:nvPr/>
        </p:nvSpPr>
        <p:spPr>
          <a:xfrm>
            <a:off x="144690" y="222612"/>
            <a:ext cx="854211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en-NP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for attending</a:t>
            </a:r>
          </a:p>
          <a:p>
            <a:pPr algn="ctr" eaLnBrk="1" hangingPunct="1">
              <a:buFontTx/>
              <a:buNone/>
            </a:pPr>
            <a:endParaRPr lang="en-US" altLang="en-NP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NP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endParaRPr lang="en-NP" altLang="en-NP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endParaRPr lang="en-NP" altLang="en-NP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r>
              <a:rPr lang="en-NP" altLang="en-NP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Questions???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3">
            <a:extLst>
              <a:ext uri="{FF2B5EF4-FFF2-40B4-BE49-F238E27FC236}">
                <a16:creationId xmlns:a16="http://schemas.microsoft.com/office/drawing/2014/main" id="{6E3B826A-0608-177C-2FF1-E9EE7EC670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NP" sz="12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sz="13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308EC950-8506-DA74-34EF-79F0A47C30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0987" y="1819429"/>
            <a:ext cx="8582025" cy="248494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defRPr sz="2000">
                <a:solidFill>
                  <a:srgbClr val="404040"/>
                </a:solidFill>
              </a:defRPr>
            </a:pP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Clarify expectations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 sz="2000">
                <a:solidFill>
                  <a:srgbClr val="404040"/>
                </a:solidFill>
              </a:defRPr>
            </a:pP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 with Rotary priorities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 sz="2000">
                <a:solidFill>
                  <a:srgbClr val="404040"/>
                </a:solidFill>
              </a:defRPr>
            </a:pP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Strengthen leadership</a:t>
            </a:r>
          </a:p>
          <a:p>
            <a:pPr indent="7938" eaLnBrk="1" hangingPunct="1">
              <a:buFontTx/>
              <a:buNone/>
            </a:pPr>
            <a:endParaRPr lang="en-US" altLang="en-NP" dirty="0"/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0873B411-BEC1-8163-964C-0F88D0E28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N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of the Session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EF618-4959-11B7-59D6-77002010A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60221-B241-3C25-7E08-E594CBAA5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449388"/>
            <a:ext cx="8580438" cy="2208212"/>
          </a:xfrm>
        </p:spPr>
        <p:txBody>
          <a:bodyPr/>
          <a:lstStyle/>
          <a:p>
            <a:r>
              <a:rPr lang="en-NP" dirty="0"/>
              <a:t>As an individual, how many roles do you have? </a:t>
            </a:r>
          </a:p>
          <a:p>
            <a:endParaRPr lang="en-NP" dirty="0"/>
          </a:p>
          <a:p>
            <a:r>
              <a:rPr lang="en-NP" dirty="0"/>
              <a:t>What are your responsibilities?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CF336B-1A8D-1C43-C7F6-5E2883F620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40832169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D5FB4-CC59-A140-5E93-01551574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9334"/>
            <a:ext cx="9144000" cy="559255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Discussion Points on Committees</a:t>
            </a:r>
            <a:b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endParaRPr lang="en-N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7177F-DC81-1C9B-B5E1-DEC377D28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397616"/>
            <a:ext cx="8580438" cy="377655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How does your Committee contribute to RI’s and </a:t>
            </a: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istrict’s goals?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What are the challenges you may face in this role?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Who will you need to work at the </a:t>
            </a:r>
            <a:r>
              <a:rPr lang="en-US" dirty="0">
                <a:solidFill>
                  <a:srgbClr val="000000"/>
                </a:solidFill>
              </a:rPr>
              <a:t>District level? Club 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level?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How will you identify which Clubs to work with?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6B6C74-145F-BF1D-1785-1EFED6BE07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123919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55CDF-EDAD-9349-2CDC-1A9F46C3D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83B2E-4FC8-B063-0F16-88725B17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9334"/>
            <a:ext cx="9144000" cy="559255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Discussion Points on Committees</a:t>
            </a:r>
            <a:b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endParaRPr lang="en-N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F59B0-E757-4155-BDF6-004CB1FA3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543216"/>
            <a:ext cx="8580438" cy="336332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What information do Clubs need from your </a:t>
            </a:r>
            <a:r>
              <a:rPr lang="en-US" dirty="0">
                <a:solidFill>
                  <a:srgbClr val="000000"/>
                </a:solidFill>
              </a:rPr>
              <a:t>Committee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What are the most effective ways to communicate this information?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What is your plan for supporting weak Clubs?</a:t>
            </a: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D57AD0-0489-29D0-2738-3895EC38FE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6421908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C96BD-A9BC-6BB9-020F-DF2CE1CFB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4DB9-E309-30B2-8C0E-9419FEAB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75" y="1454150"/>
            <a:ext cx="8580438" cy="399879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1. PREPARE YOUR COMMITTEE:</a:t>
            </a:r>
          </a:p>
          <a:p>
            <a:pPr marL="0" indent="0">
              <a:buNone/>
            </a:pP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et up a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Committee meeting 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to explain the work of the Committee and its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goals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for the year.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Help Committee members understand their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roles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Invite input from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new members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, as they may have fresh perspectives and experiences that will keep your Committee dynamic.</a:t>
            </a: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467D4-F202-C20B-871B-B53692EC8F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1468384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F7933-1013-2F53-FE61-EC2351437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604D1-0F29-C4E4-0D20-36E485AB3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0326D-F433-829A-4ABE-001DF35C6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233488"/>
            <a:ext cx="8580438" cy="458744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2. SET GOALS</a:t>
            </a:r>
          </a:p>
          <a:p>
            <a:pPr marL="0" indent="0">
              <a:buNone/>
            </a:pP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esign Committee goals that are consistent with the </a:t>
            </a:r>
            <a:r>
              <a:rPr lang="en-US" u="sng" dirty="0">
                <a:solidFill>
                  <a:srgbClr val="000000"/>
                </a:solidFill>
                <a:effectLst/>
              </a:rPr>
              <a:t>RI’s and </a:t>
            </a:r>
            <a:r>
              <a:rPr lang="en-US" u="sng" dirty="0">
                <a:solidFill>
                  <a:srgbClr val="000000"/>
                </a:solidFill>
              </a:rPr>
              <a:t>D</a:t>
            </a:r>
            <a:r>
              <a:rPr lang="en-US" u="sng" dirty="0">
                <a:solidFill>
                  <a:srgbClr val="000000"/>
                </a:solidFill>
                <a:effectLst/>
              </a:rPr>
              <a:t>istrict’s goals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Develop an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action plan 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with responsibility for each goal.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Decide how you’ll measure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success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KPIs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Regularly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monitor &amp; evaluate 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the progress and adjust goals, if necessary.</a:t>
            </a: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4D3C0-7590-CED6-A511-A873F6BBCF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36477200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9324E-9058-0F72-653B-8DC4B109E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02636-7104-5BFB-4F5F-C85D176D4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4F912-FC3A-720D-892F-ED7E6771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1233488"/>
            <a:ext cx="8352264" cy="439787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3. MOTIVATE MEMBERS</a:t>
            </a:r>
          </a:p>
          <a:p>
            <a:pPr marL="0" indent="0">
              <a:buNone/>
            </a:pP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Invite members to give regular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progress reports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Create opportunities for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fellowship and networking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Give tasks that corresponds to each member’s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expertise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Ask each member for their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ideas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and be open to acting on them.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E122E-DB09-2B8D-9BE9-5DFD0FBF66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1676937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82D57-26E6-5715-E5EF-A47666BE4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5057-4EA7-D099-27CE-66B25A066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P" dirty="0"/>
              <a:t>Effective District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C4EF6-FA33-CE4C-9319-8DB8ED174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1" y="1233488"/>
            <a:ext cx="8580438" cy="418600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latin typeface="Helvetica" pitchFamily="2" charset="0"/>
              </a:rPr>
              <a:t>4. PLAN PRODUCTIVE MEETINGS</a:t>
            </a:r>
          </a:p>
          <a:p>
            <a:pPr marL="0" indent="0">
              <a:buNone/>
            </a:pPr>
            <a:endParaRPr lang="en-US" dirty="0">
              <a:effectLst/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Structure your Committee meetings to promote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communication, feedback, and idea-sharing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Create a clear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agenda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for each meeting.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Provide members with materials in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advance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Share meeting </a:t>
            </a:r>
            <a:r>
              <a:rPr lang="en-US" u="sng" dirty="0">
                <a:solidFill>
                  <a:srgbClr val="000000"/>
                </a:solidFill>
                <a:effectLst/>
                <a:latin typeface="Helvetica" pitchFamily="2" charset="0"/>
              </a:rPr>
              <a:t>decisions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among members. </a:t>
            </a: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N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4D90-CD77-7333-B714-39985A7530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NP" sz="1400">
                <a:solidFill>
                  <a:schemeClr val="bg1"/>
                </a:solidFill>
                <a:latin typeface="+mn-lt"/>
              </a:rPr>
              <a:t>2026-27 DTLS and AGLS  | 1</a:t>
            </a:r>
            <a:endParaRPr lang="en-US" altLang="en-NP" dirty="0"/>
          </a:p>
        </p:txBody>
      </p:sp>
    </p:spTree>
    <p:extLst>
      <p:ext uri="{BB962C8B-B14F-4D97-AF65-F5344CB8AC3E}">
        <p14:creationId xmlns:p14="http://schemas.microsoft.com/office/powerpoint/2010/main" val="9762699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C75AA64C6DB1488D10886FE989F4E7" ma:contentTypeVersion="15" ma:contentTypeDescription="Create a new document." ma:contentTypeScope="" ma:versionID="5bcb74f7130b45296740b82914a5314f">
  <xsd:schema xmlns:xsd="http://www.w3.org/2001/XMLSchema" xmlns:p="http://schemas.microsoft.com/office/2006/metadata/properties" xmlns:ns1="http://schemas.microsoft.com/sharepoint/v3" xmlns:ns2="e0e11cc8-5b4a-419f-b173-cd19edf4027f" xmlns:ns3="731a2cd5-a2bc-4408-9260-afd7df7ee8b1" xmlns:ns5="2d126080-db0c-4945-98fd-10e1ca357f93" targetNamespace="http://schemas.microsoft.com/office/2006/metadata/properties" ma:root="true" ma:fieldsID="74e6f465dbffb7a7b54fc8acb6639ef3" ns1:_="" ns2:_="" ns3:_="" ns5:_="">
    <xsd:import namespace="http://schemas.microsoft.com/sharepoint/v3"/>
    <xsd:import namespace="e0e11cc8-5b4a-419f-b173-cd19edf4027f"/>
    <xsd:import namespace="731a2cd5-a2bc-4408-9260-afd7df7ee8b1"/>
    <xsd:import namespace="2d126080-db0c-4945-98fd-10e1ca357f93"/>
    <xsd:element name="properties">
      <xsd:complexType>
        <xsd:sequence>
          <xsd:element name="documentManagement">
            <xsd:complexType>
              <xsd:all>
                <xsd:element ref="ns2:Display_x0020_In"/>
                <xsd:element ref="ns3:RI_x0020_Document_x0020_Summary" minOccurs="0"/>
                <xsd:element ref="ns3:RI_x0020_Document_x0020_Type" minOccurs="0"/>
                <xsd:element ref="ns2:Publication_x0020_ID" minOccurs="0"/>
                <xsd:element ref="ns3:Categories" minOccurs="0"/>
                <xsd:element ref="ns5:RI_x0020_Document_x0020_Category" minOccurs="0"/>
                <xsd:element ref="ns5:RI_x0020_Time_x0020_Flag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EmailSender" ma:index="16" nillable="true" ma:displayName="E-Mail Sender" ma:hidden="true" ma:internalName="EmailSender">
      <xsd:simpleType>
        <xsd:restriction base="dms:Note"/>
      </xsd:simpleType>
    </xsd:element>
    <xsd:element name="EmailTo" ma:index="17" nillable="true" ma:displayName="E-Mail To" ma:hidden="true" ma:internalName="EmailTo">
      <xsd:simpleType>
        <xsd:restriction base="dms:Note"/>
      </xsd:simpleType>
    </xsd:element>
    <xsd:element name="EmailCc" ma:index="18" nillable="true" ma:displayName="E-Mail Cc" ma:hidden="true" ma:internalName="EmailCc">
      <xsd:simpleType>
        <xsd:restriction base="dms:Note"/>
      </xsd:simpleType>
    </xsd:element>
    <xsd:element name="EmailFrom" ma:index="19" nillable="true" ma:displayName="E-Mail From" ma:hidden="true" ma:internalName="EmailFrom">
      <xsd:simpleType>
        <xsd:restriction base="dms:Text"/>
      </xsd:simpleType>
    </xsd:element>
    <xsd:element name="EmailSubject" ma:index="20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dms="http://schemas.microsoft.com/office/2006/documentManagement/types" targetNamespace="e0e11cc8-5b4a-419f-b173-cd19edf4027f" elementFormDefault="qualified">
    <xsd:import namespace="http://schemas.microsoft.com/office/2006/documentManagement/types"/>
    <xsd:element name="Display_x0020_In" ma:index="8" ma:displayName="Display In" ma:default="English" ma:description="Select language association for the document. Document will apprear in the search results under the variation you set in this column." ma:format="Dropdown" ma:internalName="Display_x0020_In">
      <xsd:simpleType>
        <xsd:restriction base="dms:Choice">
          <xsd:enumeration value="English"/>
          <xsd:enumeration value="French"/>
          <xsd:enumeration value="German"/>
          <xsd:enumeration value="Italian"/>
          <xsd:enumeration value="Japanese"/>
          <xsd:enumeration value="Korean"/>
          <xsd:enumeration value="Portuguese"/>
          <xsd:enumeration value="Spanish"/>
          <xsd:enumeration value="Swedish"/>
        </xsd:restriction>
      </xsd:simpleType>
    </xsd:element>
    <xsd:element name="Publication_x0020_ID" ma:index="11" nillable="true" ma:displayName="Publication ID" ma:internalName="Publication_x0020_ID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731a2cd5-a2bc-4408-9260-afd7df7ee8b1" elementFormDefault="qualified">
    <xsd:import namespace="http://schemas.microsoft.com/office/2006/documentManagement/types"/>
    <xsd:element name="RI_x0020_Document_x0020_Summary" ma:index="9" nillable="true" ma:displayName="RI Document Summary" ma:internalName="RI_x0020_Document_x0020_Summary">
      <xsd:simpleType>
        <xsd:restriction base="dms:Note"/>
      </xsd:simpleType>
    </xsd:element>
    <xsd:element name="RI_x0020_Document_x0020_Type" ma:index="10" nillable="true" ma:displayName="RI Document Type" ma:default="Document" ma:format="Dropdown" ma:internalName="RI_x0020_Document_x0020_Type">
      <xsd:simpleType>
        <xsd:restriction base="dms:Choice">
          <xsd:enumeration value="Document"/>
          <xsd:enumeration value="Image"/>
          <xsd:enumeration value="Multimedia"/>
        </xsd:restriction>
      </xsd:simpleType>
    </xsd:element>
    <xsd:element name="Categories" ma:index="13" nillable="true" ma:displayName="Categories" ma:internalName="Categories">
      <xsd:simpleType>
        <xsd:restriction base="dms:Text"/>
      </xsd:simpleType>
    </xsd:element>
  </xsd:schema>
  <xsd:schema xmlns:xsd="http://www.w3.org/2001/XMLSchema" xmlns:dms="http://schemas.microsoft.com/office/2006/documentManagement/types" targetNamespace="2d126080-db0c-4945-98fd-10e1ca357f93" elementFormDefault="qualified">
    <xsd:import namespace="http://schemas.microsoft.com/office/2006/documentManagement/types"/>
    <xsd:element name="RI_x0020_Document_x0020_Category" ma:index="14" nillable="true" ma:displayName="RI Document Category" ma:list="{0c37ee9d-0044-4ea9-af95-8089b66559df}" ma:internalName="RI_x0020_Document_x0020_Category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I_x0020_Time_x0020_Flag" ma:index="15" ma:displayName="RI Time Flag" ma:default="No" ma:description="Flag docs in XSLT" ma:format="Dropdown" ma:internalName="RI_x0020_Time_x0020_Flag">
      <xsd:simpleType>
        <xsd:restriction base="dms:Choice">
          <xsd:enumeration value="Yes"/>
          <xsd:enumeration value="No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12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8CF9765-8EB0-4525-BB46-701E4EAA9D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18E076-28A0-4E76-AAF4-C394C38E9D2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EEBBF00-FAB7-497A-A1A0-C24DB5FACF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0e11cc8-5b4a-419f-b173-cd19edf4027f"/>
    <ds:schemaRef ds:uri="731a2cd5-a2bc-4408-9260-afd7df7ee8b1"/>
    <ds:schemaRef ds:uri="2d126080-db0c-4945-98fd-10e1ca357f9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828LdrsGuideTemp2008c</Template>
  <TotalTime>14395</TotalTime>
  <Words>649</Words>
  <Application>Microsoft Macintosh PowerPoint</Application>
  <PresentationFormat>On-screen Show (4:3)</PresentationFormat>
  <Paragraphs>96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Ｐゴシック</vt:lpstr>
      <vt:lpstr>-apple-system</vt:lpstr>
      <vt:lpstr>.AppleSystemUIFont</vt:lpstr>
      <vt:lpstr>Arial</vt:lpstr>
      <vt:lpstr>Helvetica</vt:lpstr>
      <vt:lpstr>Monotype Sorts</vt:lpstr>
      <vt:lpstr>Tahoma</vt:lpstr>
      <vt:lpstr>Wingdings</vt:lpstr>
      <vt:lpstr>Blank Presentation</vt:lpstr>
      <vt:lpstr>Welcome to  AGLS &amp; DTLS   (Kathmandu, March 21, 2026) </vt:lpstr>
      <vt:lpstr>Purpose of the Session</vt:lpstr>
      <vt:lpstr>Questions?</vt:lpstr>
      <vt:lpstr>Discussion Points on Committees </vt:lpstr>
      <vt:lpstr>Discussion Points on Committees </vt:lpstr>
      <vt:lpstr>Effective District Committee</vt:lpstr>
      <vt:lpstr>Effective District Committees</vt:lpstr>
      <vt:lpstr>Effective District Committees</vt:lpstr>
      <vt:lpstr>Effective District Committees</vt:lpstr>
      <vt:lpstr>Effective District Committees</vt:lpstr>
      <vt:lpstr>Effective District Committees</vt:lpstr>
      <vt:lpstr>PowerPoint Presentation</vt:lpstr>
      <vt:lpstr>Imposter Syndrome</vt:lpstr>
      <vt:lpstr>And Finally</vt:lpstr>
      <vt:lpstr>PowerPoint Presentation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 the Trainer slides</dc:title>
  <dc:creator>Sarah Remijan</dc:creator>
  <cp:lastModifiedBy>Jayendra Rimal</cp:lastModifiedBy>
  <cp:revision>346</cp:revision>
  <cp:lastPrinted>2005-11-16T17:56:45Z</cp:lastPrinted>
  <dcterms:created xsi:type="dcterms:W3CDTF">2005-11-18T20:43:52Z</dcterms:created>
  <dcterms:modified xsi:type="dcterms:W3CDTF">2026-03-20T14:24:03Z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I Time Flag">
    <vt:lpwstr>No</vt:lpwstr>
  </property>
  <property fmtid="{D5CDD505-2E9C-101B-9397-08002B2CF9AE}" pid="3" name="ContentType">
    <vt:lpwstr>Document</vt:lpwstr>
  </property>
  <property fmtid="{D5CDD505-2E9C-101B-9397-08002B2CF9AE}" pid="4" name="Publication ID">
    <vt:lpwstr/>
  </property>
  <property fmtid="{D5CDD505-2E9C-101B-9397-08002B2CF9AE}" pid="5" name="RI Document Category">
    <vt:lpwstr>11;#Training Materials</vt:lpwstr>
  </property>
  <property fmtid="{D5CDD505-2E9C-101B-9397-08002B2CF9AE}" pid="6" name="Display In">
    <vt:lpwstr>English</vt:lpwstr>
  </property>
  <property fmtid="{D5CDD505-2E9C-101B-9397-08002B2CF9AE}" pid="7" name="RI Document Summary">
    <vt:lpwstr>Train the Trainer slides_x000d_
</vt:lpwstr>
  </property>
  <property fmtid="{D5CDD505-2E9C-101B-9397-08002B2CF9AE}" pid="8" name="RI Document Type">
    <vt:lpwstr>Document</vt:lpwstr>
  </property>
  <property fmtid="{D5CDD505-2E9C-101B-9397-08002B2CF9AE}" pid="9" name="Subject">
    <vt:lpwstr/>
  </property>
  <property fmtid="{D5CDD505-2E9C-101B-9397-08002B2CF9AE}" pid="10" name="Keywords">
    <vt:lpwstr/>
  </property>
  <property fmtid="{D5CDD505-2E9C-101B-9397-08002B2CF9AE}" pid="11" name="_Author">
    <vt:lpwstr>Sarah Remijan</vt:lpwstr>
  </property>
  <property fmtid="{D5CDD505-2E9C-101B-9397-08002B2CF9AE}" pid="12" name="_Category">
    <vt:lpwstr/>
  </property>
  <property fmtid="{D5CDD505-2E9C-101B-9397-08002B2CF9AE}" pid="13" name="Slides">
    <vt:lpwstr>30</vt:lpwstr>
  </property>
  <property fmtid="{D5CDD505-2E9C-101B-9397-08002B2CF9AE}" pid="14" name="Categories">
    <vt:lpwstr/>
  </property>
  <property fmtid="{D5CDD505-2E9C-101B-9397-08002B2CF9AE}" pid="15" name="Approval Level">
    <vt:lpwstr/>
  </property>
  <property fmtid="{D5CDD505-2E9C-101B-9397-08002B2CF9AE}" pid="16" name="_Comments">
    <vt:lpwstr/>
  </property>
  <property fmtid="{D5CDD505-2E9C-101B-9397-08002B2CF9AE}" pid="17" name="Assigned To">
    <vt:lpwstr/>
  </property>
  <property fmtid="{D5CDD505-2E9C-101B-9397-08002B2CF9AE}" pid="18" name="EmailTo">
    <vt:lpwstr/>
  </property>
  <property fmtid="{D5CDD505-2E9C-101B-9397-08002B2CF9AE}" pid="19" name="EmailSender">
    <vt:lpwstr/>
  </property>
  <property fmtid="{D5CDD505-2E9C-101B-9397-08002B2CF9AE}" pid="20" name="EmailFrom">
    <vt:lpwstr/>
  </property>
  <property fmtid="{D5CDD505-2E9C-101B-9397-08002B2CF9AE}" pid="21" name="EmailSubject">
    <vt:lpwstr/>
  </property>
  <property fmtid="{D5CDD505-2E9C-101B-9397-08002B2CF9AE}" pid="22" name="EmailCc">
    <vt:lpwstr/>
  </property>
</Properties>
</file>