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427" r:id="rId3"/>
    <p:sldId id="426" r:id="rId4"/>
    <p:sldId id="258" r:id="rId5"/>
    <p:sldId id="421" r:id="rId6"/>
    <p:sldId id="260" r:id="rId7"/>
    <p:sldId id="259" r:id="rId8"/>
    <p:sldId id="261" r:id="rId9"/>
    <p:sldId id="262" r:id="rId10"/>
    <p:sldId id="263" r:id="rId11"/>
    <p:sldId id="425" r:id="rId12"/>
    <p:sldId id="423" r:id="rId13"/>
    <p:sldId id="424" r:id="rId14"/>
    <p:sldId id="422" r:id="rId15"/>
    <p:sldId id="264" r:id="rId16"/>
    <p:sldId id="265" r:id="rId17"/>
    <p:sldId id="428" r:id="rId18"/>
    <p:sldId id="267" r:id="rId19"/>
    <p:sldId id="268" r:id="rId20"/>
    <p:sldId id="419" r:id="rId21"/>
    <p:sldId id="420" r:id="rId22"/>
    <p:sldId id="429" r:id="rId23"/>
    <p:sldId id="272" r:id="rId24"/>
    <p:sldId id="274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61"/>
    <p:restoredTop sz="96405"/>
  </p:normalViewPr>
  <p:slideViewPr>
    <p:cSldViewPr snapToGrid="0">
      <p:cViewPr varScale="1">
        <p:scale>
          <a:sx n="131" d="100"/>
          <a:sy n="131" d="100"/>
        </p:scale>
        <p:origin x="8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4/30/26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6DA70-AA32-8D5E-1805-3E1CEADCD4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NP" dirty="0"/>
              <a:t>Importance of T</a:t>
            </a:r>
            <a:r>
              <a:rPr lang="en-US" dirty="0"/>
              <a:t>h</a:t>
            </a:r>
            <a:r>
              <a:rPr lang="en-NP" dirty="0"/>
              <a:t>e Rotary Foundation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A7346D-D0FB-ED39-F21C-EB4DF35B7D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P" dirty="0"/>
              <a:t>PDG CA Jitendra B Rajbhandary</a:t>
            </a:r>
          </a:p>
          <a:p>
            <a:r>
              <a:rPr lang="en-NP" dirty="0"/>
              <a:t>ARMC 2025-26, TRF Cadre Coordinator 2017-26, DLF 2024-25 &amp; 2025-26, DRFC 2016-2019</a:t>
            </a:r>
          </a:p>
        </p:txBody>
      </p:sp>
    </p:spTree>
    <p:extLst>
      <p:ext uri="{BB962C8B-B14F-4D97-AF65-F5344CB8AC3E}">
        <p14:creationId xmlns:p14="http://schemas.microsoft.com/office/powerpoint/2010/main" val="2714936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79A4D-C7DB-3C30-E86D-23131D20A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NP" sz="4800" dirty="0"/>
              <a:t>Successful Grant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BB03B-AC1B-AD97-8735-396294945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3600" dirty="0"/>
              <a:t>Fulfill community needs</a:t>
            </a:r>
          </a:p>
          <a:p>
            <a:pPr>
              <a:defRPr/>
            </a:pPr>
            <a:r>
              <a:rPr lang="en-US" sz="3600" dirty="0"/>
              <a:t>Measurable outcome</a:t>
            </a:r>
          </a:p>
          <a:p>
            <a:pPr>
              <a:defRPr/>
            </a:pPr>
            <a:r>
              <a:rPr lang="en-US" sz="3600" dirty="0"/>
              <a:t>Involvement of partner</a:t>
            </a:r>
          </a:p>
          <a:p>
            <a:pPr>
              <a:defRPr/>
            </a:pPr>
            <a:r>
              <a:rPr lang="en-US" sz="3600" dirty="0"/>
              <a:t>Sustainable</a:t>
            </a:r>
          </a:p>
          <a:p>
            <a:pPr>
              <a:defRPr/>
            </a:pPr>
            <a:r>
              <a:rPr lang="en-US" sz="3600" dirty="0"/>
              <a:t>Implementation plan</a:t>
            </a:r>
          </a:p>
          <a:p>
            <a:pPr>
              <a:defRPr/>
            </a:pPr>
            <a:r>
              <a:rPr lang="en-US" sz="3600" dirty="0"/>
              <a:t>Stewardship</a:t>
            </a:r>
          </a:p>
        </p:txBody>
      </p:sp>
    </p:spTree>
    <p:extLst>
      <p:ext uri="{BB962C8B-B14F-4D97-AF65-F5344CB8AC3E}">
        <p14:creationId xmlns:p14="http://schemas.microsoft.com/office/powerpoint/2010/main" val="1845503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533D8-EE5C-4010-A1EE-2B422CCFE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P" sz="4800" dirty="0"/>
              <a:t>Types of Grants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E6DDD-92D1-6B54-0DCC-281F32732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P" sz="3600" dirty="0"/>
              <a:t>District G</a:t>
            </a:r>
            <a:r>
              <a:rPr lang="en-US" sz="3600" dirty="0"/>
              <a:t>r</a:t>
            </a:r>
            <a:r>
              <a:rPr lang="en-NP" sz="3600" dirty="0"/>
              <a:t>ant</a:t>
            </a:r>
          </a:p>
          <a:p>
            <a:r>
              <a:rPr lang="en-NP" sz="3600" dirty="0"/>
              <a:t>Global Grant</a:t>
            </a:r>
          </a:p>
          <a:p>
            <a:r>
              <a:rPr lang="en-NP" sz="3600" dirty="0"/>
              <a:t>Disaster Response Grant</a:t>
            </a:r>
          </a:p>
          <a:p>
            <a:r>
              <a:rPr lang="en-NP" sz="3600" dirty="0"/>
              <a:t>Program of Scale Grant</a:t>
            </a:r>
          </a:p>
        </p:txBody>
      </p:sp>
    </p:spTree>
    <p:extLst>
      <p:ext uri="{BB962C8B-B14F-4D97-AF65-F5344CB8AC3E}">
        <p14:creationId xmlns:p14="http://schemas.microsoft.com/office/powerpoint/2010/main" val="236577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9C2B0-B9AA-082B-EFD2-C54F86B6A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P" sz="4800" dirty="0"/>
              <a:t>Applying for Global Grants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B0CB1-7CB7-9C5B-5E5B-D20503FD2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sz="3600" dirty="0"/>
              <a:t>Minimum budget – USD 30,000</a:t>
            </a:r>
          </a:p>
          <a:p>
            <a:pPr>
              <a:defRPr/>
            </a:pPr>
            <a:r>
              <a:rPr lang="en-US" sz="3600" dirty="0"/>
              <a:t>Involvement of at least 2 rotary clubs, host and international</a:t>
            </a:r>
          </a:p>
          <a:p>
            <a:pPr>
              <a:defRPr/>
            </a:pPr>
            <a:r>
              <a:rPr lang="en-US" sz="3600" dirty="0"/>
              <a:t>Club meets qualification requirements</a:t>
            </a:r>
          </a:p>
          <a:p>
            <a:pPr>
              <a:defRPr/>
            </a:pPr>
            <a:r>
              <a:rPr lang="en-US" sz="3600" dirty="0"/>
              <a:t>If DDF is required, approval from DRFC and DG</a:t>
            </a:r>
          </a:p>
          <a:p>
            <a:pPr>
              <a:defRPr/>
            </a:pPr>
            <a:r>
              <a:rPr lang="en-US" sz="3600" dirty="0"/>
              <a:t>Clubs are expected to contribute towards project funding</a:t>
            </a:r>
          </a:p>
          <a:p>
            <a:pPr>
              <a:defRPr/>
            </a:pPr>
            <a:r>
              <a:rPr lang="en-US" sz="3600" dirty="0"/>
              <a:t>Online application @</a:t>
            </a:r>
            <a:r>
              <a:rPr lang="en-US" sz="3600" dirty="0" err="1"/>
              <a:t>rotary.org</a:t>
            </a:r>
            <a:endParaRPr lang="en-US" sz="3600" dirty="0"/>
          </a:p>
          <a:p>
            <a:endParaRPr lang="en-NP" dirty="0"/>
          </a:p>
        </p:txBody>
      </p:sp>
    </p:spTree>
    <p:extLst>
      <p:ext uri="{BB962C8B-B14F-4D97-AF65-F5344CB8AC3E}">
        <p14:creationId xmlns:p14="http://schemas.microsoft.com/office/powerpoint/2010/main" val="2650493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E07BB-5D94-D7E4-5946-D66375EC7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P" sz="4800" dirty="0"/>
              <a:t>Reporting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B9156-05A2-4524-E06B-626A125A6C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/>
              <a:t>Progress reports Within 12 months of first payment</a:t>
            </a:r>
          </a:p>
          <a:p>
            <a:pPr>
              <a:defRPr/>
            </a:pPr>
            <a:r>
              <a:rPr lang="en-US" sz="3600" dirty="0"/>
              <a:t>Every 12 months through the life of the grant project</a:t>
            </a:r>
          </a:p>
          <a:p>
            <a:pPr>
              <a:defRPr/>
            </a:pPr>
            <a:r>
              <a:rPr lang="en-US" sz="3600" dirty="0"/>
              <a:t>Final report within 2 months of completion </a:t>
            </a:r>
          </a:p>
          <a:p>
            <a:endParaRPr lang="en-NP" dirty="0"/>
          </a:p>
        </p:txBody>
      </p:sp>
    </p:spTree>
    <p:extLst>
      <p:ext uri="{BB962C8B-B14F-4D97-AF65-F5344CB8AC3E}">
        <p14:creationId xmlns:p14="http://schemas.microsoft.com/office/powerpoint/2010/main" val="3257961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79A4D-C7DB-3C30-E86D-23131D20A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NP" sz="4800" dirty="0"/>
              <a:t>How Rotarians can support TRF?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BB03B-AC1B-AD97-8735-396294945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NP" sz="3600" dirty="0"/>
              <a:t>Annual F</a:t>
            </a:r>
            <a:r>
              <a:rPr lang="en-US" sz="3600" dirty="0"/>
              <a:t>u</a:t>
            </a:r>
            <a:r>
              <a:rPr lang="en-NP" sz="3600" dirty="0"/>
              <a:t>nd Contributions</a:t>
            </a:r>
          </a:p>
          <a:p>
            <a:r>
              <a:rPr lang="en-NP" sz="3600" dirty="0"/>
              <a:t>Endowment Fund Gifts</a:t>
            </a:r>
          </a:p>
          <a:p>
            <a:r>
              <a:rPr lang="en-NP" sz="3600" dirty="0"/>
              <a:t>Polio Plus Contributions</a:t>
            </a:r>
          </a:p>
          <a:p>
            <a:r>
              <a:rPr lang="en-NP" sz="3600" dirty="0"/>
              <a:t>Restricted Giving: Global Grant/ Term Gift</a:t>
            </a:r>
          </a:p>
        </p:txBody>
      </p:sp>
    </p:spTree>
    <p:extLst>
      <p:ext uri="{BB962C8B-B14F-4D97-AF65-F5344CB8AC3E}">
        <p14:creationId xmlns:p14="http://schemas.microsoft.com/office/powerpoint/2010/main" val="3691529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C4D72-59B7-3795-804C-E1CAA0871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P" sz="4800" dirty="0"/>
              <a:t>Encourage Giving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A7772-E6DC-3EBE-242A-B76F9AE2C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NP" sz="2800" dirty="0"/>
              <a:t>Whatever you can, which is going to help some poor somewhere in the world with better education, health etc.</a:t>
            </a:r>
          </a:p>
          <a:p>
            <a:r>
              <a:rPr lang="en-NP" sz="2800" dirty="0"/>
              <a:t>Every giving to the APF/ Investment Income of Endowment Fund is effective giving as over 90% goes for the cause</a:t>
            </a:r>
          </a:p>
          <a:p>
            <a:r>
              <a:rPr lang="en-NP" sz="2800" dirty="0"/>
              <a:t>TRF does not depend on MD or AKS, more than 65% to 70% comes from small giving of $ 25 to $ 1,000</a:t>
            </a:r>
          </a:p>
        </p:txBody>
      </p:sp>
    </p:spTree>
    <p:extLst>
      <p:ext uri="{BB962C8B-B14F-4D97-AF65-F5344CB8AC3E}">
        <p14:creationId xmlns:p14="http://schemas.microsoft.com/office/powerpoint/2010/main" val="1974035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3766A-527E-44BB-A7D4-925FAF2D0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NP" sz="4800" dirty="0"/>
              <a:t>Strengthen Foundation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AFEB5-CF2D-5133-6234-894589984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NP" sz="2400" dirty="0"/>
              <a:t>Promote Slogan that Rotary is the Brand that unites us</a:t>
            </a:r>
          </a:p>
          <a:p>
            <a:r>
              <a:rPr lang="en-NP" sz="2400" dirty="0"/>
              <a:t>Encourage members to share stories to energize other club members, helps build Public Image, attract more members to contribute</a:t>
            </a:r>
          </a:p>
          <a:p>
            <a:r>
              <a:rPr lang="en-NP" sz="2400" dirty="0"/>
              <a:t>Attract Corporate Houses/ Local Authorities for partnership with Rotary for projects</a:t>
            </a:r>
          </a:p>
          <a:p>
            <a:r>
              <a:rPr lang="en-NP" sz="2400" dirty="0"/>
              <a:t>Tell members that when you go out to help the needy one, then you will realize how powerful you are</a:t>
            </a:r>
          </a:p>
        </p:txBody>
      </p:sp>
    </p:spTree>
    <p:extLst>
      <p:ext uri="{BB962C8B-B14F-4D97-AF65-F5344CB8AC3E}">
        <p14:creationId xmlns:p14="http://schemas.microsoft.com/office/powerpoint/2010/main" val="1967682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341E8-6F89-62A6-3226-2F770E50C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P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86FCC9-9B3B-CA30-7A3C-77746E97DA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6" y="624110"/>
            <a:ext cx="8911686" cy="5287740"/>
          </a:xfrm>
        </p:spPr>
      </p:pic>
    </p:spTree>
    <p:extLst>
      <p:ext uri="{BB962C8B-B14F-4D97-AF65-F5344CB8AC3E}">
        <p14:creationId xmlns:p14="http://schemas.microsoft.com/office/powerpoint/2010/main" val="4189983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79A4D-C7DB-3C30-E86D-23131D20A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NP" sz="4800" dirty="0"/>
              <a:t>Strengthen Foundation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BB03B-AC1B-AD97-8735-396294945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NP" sz="2800" dirty="0"/>
              <a:t>Encourage clubs to recognize contributors (Time/ Talent/ Treasure) in club meetings and also when District Officials and non Rotarian Guests are present</a:t>
            </a:r>
          </a:p>
          <a:p>
            <a:r>
              <a:rPr lang="en-NP" sz="2800" dirty="0"/>
              <a:t>Encourage family members participation in such meetings</a:t>
            </a:r>
          </a:p>
          <a:p>
            <a:r>
              <a:rPr lang="en-NP" sz="2800" dirty="0"/>
              <a:t>Recommend for recognition of contributors in District/ Region Level Programs</a:t>
            </a:r>
          </a:p>
          <a:p>
            <a:r>
              <a:rPr lang="en-NP" sz="2800" dirty="0"/>
              <a:t>This will encourage future commitments from members</a:t>
            </a:r>
          </a:p>
        </p:txBody>
      </p:sp>
    </p:spTree>
    <p:extLst>
      <p:ext uri="{BB962C8B-B14F-4D97-AF65-F5344CB8AC3E}">
        <p14:creationId xmlns:p14="http://schemas.microsoft.com/office/powerpoint/2010/main" val="3768993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C4D72-59B7-3795-804C-E1CAA0871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NP" sz="4800" dirty="0"/>
              <a:t>Strengthen Foundation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A7772-E6DC-3EBE-242A-B76F9AE2C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NP" sz="2800" dirty="0"/>
              <a:t>Inspire Clubs to give to the Foundation (T/T/T) and participate in its activities</a:t>
            </a:r>
          </a:p>
          <a:p>
            <a:r>
              <a:rPr lang="en-NP" sz="2800" dirty="0"/>
              <a:t>Promote Foundation Grants and activities and help members participate in them</a:t>
            </a:r>
          </a:p>
          <a:p>
            <a:r>
              <a:rPr lang="en-NP" sz="2800" u="sng" dirty="0"/>
              <a:t>Ensure your club attend the Grant Management Seminar to qualify the clubs for Rotary Grants</a:t>
            </a:r>
          </a:p>
          <a:p>
            <a:r>
              <a:rPr lang="en-NP" sz="2800" u="sng" dirty="0"/>
              <a:t>Ensure your club sign MOU with District before June 2026 to be eligible for Grants</a:t>
            </a:r>
          </a:p>
        </p:txBody>
      </p:sp>
    </p:spTree>
    <p:extLst>
      <p:ext uri="{BB962C8B-B14F-4D97-AF65-F5344CB8AC3E}">
        <p14:creationId xmlns:p14="http://schemas.microsoft.com/office/powerpoint/2010/main" val="1043810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FC959-8C2C-A8D6-F64D-A015128DC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P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034BF4-461C-8FAA-9CE6-413FA88325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624110"/>
            <a:ext cx="8911687" cy="5287740"/>
          </a:xfrm>
        </p:spPr>
      </p:pic>
    </p:spTree>
    <p:extLst>
      <p:ext uri="{BB962C8B-B14F-4D97-AF65-F5344CB8AC3E}">
        <p14:creationId xmlns:p14="http://schemas.microsoft.com/office/powerpoint/2010/main" val="1127863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2" name="Picture 4" descr="C:\Users\Dr. Bharat Pandya\Desktop\3e9b760beafe08e977327ead630db22f_1407272042_cropp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1751128"/>
            <a:ext cx="9111095" cy="5106872"/>
          </a:xfrm>
          <a:prstGeom prst="rect">
            <a:avLst/>
          </a:prstGeom>
          <a:noFill/>
        </p:spPr>
      </p:pic>
      <p:pic>
        <p:nvPicPr>
          <p:cNvPr id="3" name="Picture 2" descr="C:\Users\Dr. Bharat Pandya\Desktop\images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"/>
            <a:ext cx="2952750" cy="2034117"/>
          </a:xfrm>
          <a:prstGeom prst="rect">
            <a:avLst/>
          </a:prstGeom>
          <a:noFill/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751128"/>
            <a:ext cx="10396883" cy="386590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91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79A4D-C7DB-3C30-E86D-23131D20A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P" sz="4800" dirty="0"/>
              <a:t>Take 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BB03B-AC1B-AD97-8735-396294945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P" sz="3600" dirty="0"/>
              <a:t>Growing the Rotary Foundation strengthen Rotary’s Ability to Serve</a:t>
            </a:r>
          </a:p>
          <a:p>
            <a:r>
              <a:rPr lang="en-NP" sz="3600" dirty="0"/>
              <a:t>No one has become poor by giving</a:t>
            </a:r>
          </a:p>
          <a:p>
            <a:r>
              <a:rPr lang="en-NP" sz="3600" dirty="0"/>
              <a:t>Together we can support our District, TRF and make a Lasting Global Impact</a:t>
            </a:r>
          </a:p>
        </p:txBody>
      </p:sp>
    </p:spTree>
    <p:extLst>
      <p:ext uri="{BB962C8B-B14F-4D97-AF65-F5344CB8AC3E}">
        <p14:creationId xmlns:p14="http://schemas.microsoft.com/office/powerpoint/2010/main" val="37962524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F880C-DDE9-6E51-DE19-98026318B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P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4A42DD-9B14-FC82-6A98-0DC5AF8FC8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624110"/>
            <a:ext cx="8911687" cy="5287740"/>
          </a:xfrm>
        </p:spPr>
      </p:pic>
    </p:spTree>
    <p:extLst>
      <p:ext uri="{BB962C8B-B14F-4D97-AF65-F5344CB8AC3E}">
        <p14:creationId xmlns:p14="http://schemas.microsoft.com/office/powerpoint/2010/main" val="12928220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C4D72-59B7-3795-804C-E1CAA0871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NP" sz="48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 President 2026-2027 Olayinka Hakeem Babalola</a:t>
            </a:r>
            <a:endParaRPr lang="en-NP" sz="4800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A9AC9B30-92BD-ED7F-1575-D74DE66078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1558" y="2133600"/>
            <a:ext cx="3904734" cy="3778250"/>
          </a:xfrm>
        </p:spPr>
      </p:pic>
    </p:spTree>
    <p:extLst>
      <p:ext uri="{BB962C8B-B14F-4D97-AF65-F5344CB8AC3E}">
        <p14:creationId xmlns:p14="http://schemas.microsoft.com/office/powerpoint/2010/main" val="14406094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79A4D-C7DB-3C30-E86D-23131D20A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P" sz="4800" dirty="0"/>
              <a:t>RI Presidential Message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227E05EC-10AB-78C2-39A3-1E75F75DD2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23222" y="2133600"/>
            <a:ext cx="3847382" cy="3778250"/>
          </a:xfrm>
        </p:spPr>
      </p:pic>
    </p:spTree>
    <p:extLst>
      <p:ext uri="{BB962C8B-B14F-4D97-AF65-F5344CB8AC3E}">
        <p14:creationId xmlns:p14="http://schemas.microsoft.com/office/powerpoint/2010/main" val="1839902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A0582-508C-BEC1-5103-2EABA0C73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P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3D6E6D-1E32-2BF4-6F1F-3EDB49A1F3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624110"/>
            <a:ext cx="8911687" cy="5287740"/>
          </a:xfrm>
        </p:spPr>
      </p:pic>
    </p:spTree>
    <p:extLst>
      <p:ext uri="{BB962C8B-B14F-4D97-AF65-F5344CB8AC3E}">
        <p14:creationId xmlns:p14="http://schemas.microsoft.com/office/powerpoint/2010/main" val="2989846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C4D72-59B7-3795-804C-E1CAA0871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P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6A01BDCD-A723-907A-D147-F78FD70DCF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4" y="624110"/>
            <a:ext cx="9009795" cy="5776690"/>
          </a:xfrm>
        </p:spPr>
      </p:pic>
    </p:spTree>
    <p:extLst>
      <p:ext uri="{BB962C8B-B14F-4D97-AF65-F5344CB8AC3E}">
        <p14:creationId xmlns:p14="http://schemas.microsoft.com/office/powerpoint/2010/main" val="2022601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3766A-527E-44BB-A7D4-925FAF2D0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P" sz="4800" dirty="0"/>
              <a:t>The Rotary Foundation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AFEB5-CF2D-5133-6234-894589984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P" sz="3600" dirty="0"/>
              <a:t>One of the World’s leading H</a:t>
            </a:r>
            <a:r>
              <a:rPr lang="en-US" sz="3600" dirty="0"/>
              <a:t>u</a:t>
            </a:r>
            <a:r>
              <a:rPr lang="en-NP" sz="3600" dirty="0"/>
              <a:t>mantarian Foundations</a:t>
            </a:r>
          </a:p>
          <a:p>
            <a:r>
              <a:rPr lang="en-NP" sz="3600" dirty="0"/>
              <a:t>Supports Rotary’s mission of Service Above Self</a:t>
            </a:r>
          </a:p>
          <a:p>
            <a:r>
              <a:rPr lang="en-NP" sz="3600" dirty="0"/>
              <a:t>Supported by contributions from Rotarians worldwide</a:t>
            </a:r>
          </a:p>
        </p:txBody>
      </p:sp>
    </p:spTree>
    <p:extLst>
      <p:ext uri="{BB962C8B-B14F-4D97-AF65-F5344CB8AC3E}">
        <p14:creationId xmlns:p14="http://schemas.microsoft.com/office/powerpoint/2010/main" val="1846365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0DACA-A040-D717-C47D-338FD370D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P" sz="4800" dirty="0"/>
              <a:t>What does Foundation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6822C-265A-807A-1CDA-F9DB71721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NP" sz="2800" dirty="0"/>
              <a:t>The Rotary Foundation transforms your gifts into Service Projects that changes lives both close to home and round the world</a:t>
            </a:r>
          </a:p>
          <a:p>
            <a:r>
              <a:rPr lang="en-NP" sz="2800" dirty="0"/>
              <a:t>Since it was founded in 1917 by Arch C. Klumph, the Foundation has spent more than $ 4 billion on life changing, sustainable projects</a:t>
            </a:r>
          </a:p>
          <a:p>
            <a:r>
              <a:rPr lang="en-NP" sz="2800" dirty="0"/>
              <a:t>At present. </a:t>
            </a:r>
            <a:r>
              <a:rPr lang="en-US" sz="2800" dirty="0"/>
              <a:t>I</a:t>
            </a:r>
            <a:r>
              <a:rPr lang="en-NP" sz="2800" dirty="0"/>
              <a:t>t provides grants of over $ 1 million per day to support projects led by us Rotarians</a:t>
            </a:r>
          </a:p>
        </p:txBody>
      </p:sp>
    </p:spTree>
    <p:extLst>
      <p:ext uri="{BB962C8B-B14F-4D97-AF65-F5344CB8AC3E}">
        <p14:creationId xmlns:p14="http://schemas.microsoft.com/office/powerpoint/2010/main" val="2490140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79A4D-C7DB-3C30-E86D-23131D20A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P" sz="4800" dirty="0"/>
              <a:t>Why growing TRF matters?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BB03B-AC1B-AD97-8735-396294945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P" sz="3600" dirty="0"/>
              <a:t>Enables larger humanitarian projects</a:t>
            </a:r>
          </a:p>
          <a:p>
            <a:r>
              <a:rPr lang="en-NP" sz="3600" dirty="0"/>
              <a:t>Strengthens District and Global Grants</a:t>
            </a:r>
          </a:p>
          <a:p>
            <a:r>
              <a:rPr lang="en-NP" sz="3600" dirty="0"/>
              <a:t>Expands Community Impact</a:t>
            </a:r>
          </a:p>
          <a:p>
            <a:r>
              <a:rPr lang="en-NP" sz="3600" dirty="0"/>
              <a:t>Builds Rotary’s Global reputation</a:t>
            </a:r>
          </a:p>
        </p:txBody>
      </p:sp>
    </p:spTree>
    <p:extLst>
      <p:ext uri="{BB962C8B-B14F-4D97-AF65-F5344CB8AC3E}">
        <p14:creationId xmlns:p14="http://schemas.microsoft.com/office/powerpoint/2010/main" val="1956506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3766A-527E-44BB-A7D4-925FAF2D0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P" sz="4800" dirty="0"/>
              <a:t>Service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AFEB5-CF2D-5133-6234-894589984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P" sz="3600" dirty="0"/>
              <a:t>Humanitarian</a:t>
            </a:r>
          </a:p>
          <a:p>
            <a:r>
              <a:rPr lang="en-NP" sz="3600" dirty="0"/>
              <a:t>Scholarship</a:t>
            </a:r>
          </a:p>
          <a:p>
            <a:r>
              <a:rPr lang="en-NP" sz="3600" dirty="0"/>
              <a:t>Vocational Training T</a:t>
            </a:r>
            <a:r>
              <a:rPr lang="en-US" sz="3600" dirty="0"/>
              <a:t>e</a:t>
            </a:r>
            <a:r>
              <a:rPr lang="en-NP" sz="3600" dirty="0"/>
              <a:t>am (VTT)</a:t>
            </a:r>
          </a:p>
        </p:txBody>
      </p:sp>
    </p:spTree>
    <p:extLst>
      <p:ext uri="{BB962C8B-B14F-4D97-AF65-F5344CB8AC3E}">
        <p14:creationId xmlns:p14="http://schemas.microsoft.com/office/powerpoint/2010/main" val="3675132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0DACA-A040-D717-C47D-338FD370D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P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292C2690-9BF6-9DF9-D0F8-0CD17962FE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624110"/>
            <a:ext cx="8911687" cy="5287740"/>
          </a:xfrm>
        </p:spPr>
      </p:pic>
    </p:spTree>
    <p:extLst>
      <p:ext uri="{BB962C8B-B14F-4D97-AF65-F5344CB8AC3E}">
        <p14:creationId xmlns:p14="http://schemas.microsoft.com/office/powerpoint/2010/main" val="330854277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5962</TotalTime>
  <Words>582</Words>
  <Application>Microsoft Macintosh PowerPoint</Application>
  <PresentationFormat>Widescreen</PresentationFormat>
  <Paragraphs>73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Century Gothic</vt:lpstr>
      <vt:lpstr>Wingdings 3</vt:lpstr>
      <vt:lpstr>Wisp</vt:lpstr>
      <vt:lpstr>Importance of The Rotary Foundation</vt:lpstr>
      <vt:lpstr>PowerPoint Presentation</vt:lpstr>
      <vt:lpstr>PowerPoint Presentation</vt:lpstr>
      <vt:lpstr>PowerPoint Presentation</vt:lpstr>
      <vt:lpstr>The Rotary Foundation</vt:lpstr>
      <vt:lpstr>What does Foundation do?</vt:lpstr>
      <vt:lpstr>Why growing TRF matters?</vt:lpstr>
      <vt:lpstr>Service Areas</vt:lpstr>
      <vt:lpstr>PowerPoint Presentation</vt:lpstr>
      <vt:lpstr>Successful Grant Projects</vt:lpstr>
      <vt:lpstr>Types of Grants</vt:lpstr>
      <vt:lpstr>Applying for Global Grants</vt:lpstr>
      <vt:lpstr>Reporting</vt:lpstr>
      <vt:lpstr>How Rotarians can support TRF?</vt:lpstr>
      <vt:lpstr>Encourage Giving</vt:lpstr>
      <vt:lpstr>Strengthen Foundation</vt:lpstr>
      <vt:lpstr>PowerPoint Presentation</vt:lpstr>
      <vt:lpstr>Strengthen Foundation</vt:lpstr>
      <vt:lpstr>Strengthen Foundation</vt:lpstr>
      <vt:lpstr>PowerPoint Presentation</vt:lpstr>
      <vt:lpstr>Take Away</vt:lpstr>
      <vt:lpstr>PowerPoint Presentation</vt:lpstr>
      <vt:lpstr>RI President 2026-2027 Olayinka Hakeem Babalola</vt:lpstr>
      <vt:lpstr>RI Presidential Message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 Your Rotary Foundation and Support Your District in TRF</dc:title>
  <dc:creator>Jitendra B Rajbhandary</dc:creator>
  <cp:lastModifiedBy>Jitendra B Rajbhandary</cp:lastModifiedBy>
  <cp:revision>14</cp:revision>
  <cp:lastPrinted>2026-04-28T05:51:18Z</cp:lastPrinted>
  <dcterms:created xsi:type="dcterms:W3CDTF">2026-03-17T05:00:59Z</dcterms:created>
  <dcterms:modified xsi:type="dcterms:W3CDTF">2026-04-30T07:31:05Z</dcterms:modified>
</cp:coreProperties>
</file>