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8288000" cy="10287000"/>
  <p:notesSz cx="6858000" cy="9144000"/>
  <p:embeddedFontLst>
    <p:embeddedFont>
      <p:font typeface="Arial Bold Italics" panose="020B0704020202090204" pitchFamily="34" charset="0"/>
      <p:regular r:id="rId14"/>
      <p:bold r:id="rId15"/>
      <p:italic r:id="rId16"/>
      <p:boldItalic r:id="rId17"/>
    </p:embeddedFont>
    <p:embeddedFont>
      <p:font typeface="Atkinson Hyperlegible Bold" pitchFamily="2" charset="77"/>
      <p:regular r:id="rId18"/>
      <p:bold r:id="rId19"/>
    </p:embeddedFont>
    <p:embeddedFont>
      <p:font typeface="Atkinson Hyperlegible Bold Italics" pitchFamily="2" charset="77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lear Sans" panose="020B0503030202020304" pitchFamily="34" charset="0"/>
      <p:regular r:id="rId28"/>
    </p:embeddedFont>
    <p:embeddedFont>
      <p:font typeface="Garet" pitchFamily="2" charset="77"/>
      <p:regular r:id="rId29"/>
    </p:embeddedFont>
    <p:embeddedFont>
      <p:font typeface="Garet Bold" pitchFamily="2" charset="77"/>
      <p:regular r:id="rId30"/>
      <p:bold r:id="rId31"/>
    </p:embeddedFont>
    <p:embeddedFont>
      <p:font typeface="Garet Ultra-Bold" pitchFamily="2" charset="77"/>
      <p:regular r:id="rId32"/>
      <p:bold r:id="rId33"/>
    </p:embeddedFont>
    <p:embeddedFont>
      <p:font typeface="Heading Now 71-78" pitchFamily="2" charset="0"/>
      <p:regular r:id="rId34"/>
    </p:embeddedFont>
    <p:embeddedFont>
      <p:font typeface="Inter Bold" panose="02000503000000020004" pitchFamily="2" charset="0"/>
      <p:regular r:id="rId35"/>
      <p:bold r:id="rId36"/>
    </p:embeddedFont>
    <p:embeddedFont>
      <p:font typeface="Open Sauce" pitchFamily="2" charset="77"/>
      <p:regular r:id="rId37"/>
    </p:embeddedFont>
    <p:embeddedFont>
      <p:font typeface="Open Sauce Bold" pitchFamily="2" charset="77"/>
      <p:regular r:id="rId38"/>
      <p:bold r:id="rId39"/>
    </p:embeddedFont>
    <p:embeddedFont>
      <p:font typeface="Open Sauce Heavy" pitchFamily="2" charset="77"/>
      <p:regular r:id="rId40"/>
      <p:bold r:id="rId41"/>
    </p:embeddedFont>
    <p:embeddedFont>
      <p:font typeface="Open Sauce Light" pitchFamily="2" charset="77"/>
      <p:regular r:id="rId42"/>
    </p:embeddedFont>
    <p:embeddedFont>
      <p:font typeface="Poppins" pitchFamily="2" charset="77"/>
      <p:regular r:id="rId43"/>
      <p:bold r:id="rId44"/>
      <p:italic r:id="rId45"/>
      <p:boldItalic r:id="rId46"/>
    </p:embeddedFont>
    <p:embeddedFont>
      <p:font typeface="Public Sans Bold" pitchFamily="2" charset="77"/>
      <p:regular r:id="rId47"/>
    </p:embeddedFont>
    <p:embeddedFont>
      <p:font typeface="TT Firs Neue Bold" panose="02000803030000020004" pitchFamily="2" charset="77"/>
      <p:regular r:id="rId48"/>
      <p:bold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592" autoAdjust="0"/>
  </p:normalViewPr>
  <p:slideViewPr>
    <p:cSldViewPr>
      <p:cViewPr varScale="1">
        <p:scale>
          <a:sx n="69" d="100"/>
          <a:sy n="69" d="100"/>
        </p:scale>
        <p:origin x="92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font" Target="fonts/font26.fntdata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42" Type="http://schemas.openxmlformats.org/officeDocument/2006/relationships/font" Target="fonts/font29.fntdata"/><Relationship Id="rId47" Type="http://schemas.openxmlformats.org/officeDocument/2006/relationships/font" Target="fonts/font34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9" Type="http://schemas.openxmlformats.org/officeDocument/2006/relationships/font" Target="fonts/font16.fntdata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font" Target="fonts/font27.fntdata"/><Relationship Id="rId45" Type="http://schemas.openxmlformats.org/officeDocument/2006/relationships/font" Target="fonts/font32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4" Type="http://schemas.openxmlformats.org/officeDocument/2006/relationships/font" Target="fonts/font31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43" Type="http://schemas.openxmlformats.org/officeDocument/2006/relationships/font" Target="fonts/font30.fntdata"/><Relationship Id="rId48" Type="http://schemas.openxmlformats.org/officeDocument/2006/relationships/font" Target="fonts/font35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font" Target="fonts/font25.fntdata"/><Relationship Id="rId46" Type="http://schemas.openxmlformats.org/officeDocument/2006/relationships/font" Target="fonts/font33.fntdata"/><Relationship Id="rId20" Type="http://schemas.openxmlformats.org/officeDocument/2006/relationships/font" Target="fonts/font7.fntdata"/><Relationship Id="rId41" Type="http://schemas.openxmlformats.org/officeDocument/2006/relationships/font" Target="fonts/font2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49" Type="http://schemas.openxmlformats.org/officeDocument/2006/relationships/font" Target="fonts/font3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73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100834"/>
            <a:ext cx="2814292" cy="643540"/>
            <a:chOff x="0" y="0"/>
            <a:chExt cx="741213" cy="1694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41213" cy="169492"/>
            </a:xfrm>
            <a:custGeom>
              <a:avLst/>
              <a:gdLst/>
              <a:ahLst/>
              <a:cxnLst/>
              <a:rect l="l" t="t" r="r" b="b"/>
              <a:pathLst>
                <a:path w="741213" h="169492">
                  <a:moveTo>
                    <a:pt x="84746" y="0"/>
                  </a:moveTo>
                  <a:lnTo>
                    <a:pt x="656467" y="0"/>
                  </a:lnTo>
                  <a:cubicBezTo>
                    <a:pt x="678943" y="0"/>
                    <a:pt x="700498" y="8929"/>
                    <a:pt x="716391" y="24822"/>
                  </a:cubicBezTo>
                  <a:cubicBezTo>
                    <a:pt x="732284" y="40714"/>
                    <a:pt x="741213" y="62270"/>
                    <a:pt x="741213" y="84746"/>
                  </a:cubicBezTo>
                  <a:lnTo>
                    <a:pt x="741213" y="84746"/>
                  </a:lnTo>
                  <a:cubicBezTo>
                    <a:pt x="741213" y="107222"/>
                    <a:pt x="732284" y="128777"/>
                    <a:pt x="716391" y="144670"/>
                  </a:cubicBezTo>
                  <a:cubicBezTo>
                    <a:pt x="700498" y="160563"/>
                    <a:pt x="678943" y="169492"/>
                    <a:pt x="656467" y="169492"/>
                  </a:cubicBezTo>
                  <a:lnTo>
                    <a:pt x="84746" y="169492"/>
                  </a:lnTo>
                  <a:cubicBezTo>
                    <a:pt x="62270" y="169492"/>
                    <a:pt x="40714" y="160563"/>
                    <a:pt x="24822" y="144670"/>
                  </a:cubicBezTo>
                  <a:cubicBezTo>
                    <a:pt x="8929" y="128777"/>
                    <a:pt x="0" y="107222"/>
                    <a:pt x="0" y="84746"/>
                  </a:cubicBezTo>
                  <a:lnTo>
                    <a:pt x="0" y="84746"/>
                  </a:lnTo>
                  <a:cubicBezTo>
                    <a:pt x="0" y="62270"/>
                    <a:pt x="8929" y="40714"/>
                    <a:pt x="24822" y="24822"/>
                  </a:cubicBezTo>
                  <a:cubicBezTo>
                    <a:pt x="40714" y="8929"/>
                    <a:pt x="62270" y="0"/>
                    <a:pt x="8474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500"/>
                  </a:srgbClr>
                </a:gs>
                <a:gs pos="25000">
                  <a:srgbClr val="FFFFFF">
                    <a:alpha val="15000"/>
                  </a:srgbClr>
                </a:gs>
                <a:gs pos="50000">
                  <a:srgbClr val="FFFFFF">
                    <a:alpha val="10000"/>
                  </a:srgbClr>
                </a:gs>
                <a:gs pos="75000">
                  <a:srgbClr val="FFFFFF">
                    <a:alpha val="15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2700000"/>
            </a:gradFill>
            <a:ln w="190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85725"/>
              <a:ext cx="741213" cy="83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18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66727">
            <a:off x="10895260" y="-4368833"/>
            <a:ext cx="11215742" cy="1121574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2100"/>
                  </a:srgbClr>
                </a:gs>
                <a:gs pos="25000">
                  <a:srgbClr val="FFFFFF">
                    <a:alpha val="3000"/>
                  </a:srgbClr>
                </a:gs>
                <a:gs pos="50000">
                  <a:srgbClr val="FFFFFF">
                    <a:alpha val="2000"/>
                  </a:srgbClr>
                </a:gs>
                <a:gs pos="75000">
                  <a:srgbClr val="FFFFFF">
                    <a:alpha val="3000"/>
                  </a:srgbClr>
                </a:gs>
                <a:gs pos="100000">
                  <a:srgbClr val="FFFFFF">
                    <a:alpha val="2000"/>
                  </a:srgbClr>
                </a:gs>
              </a:gsLst>
              <a:lin ang="2700000"/>
            </a:gradFill>
            <a:ln w="19050" cap="rnd">
              <a:solidFill>
                <a:srgbClr val="FFFFFF">
                  <a:alpha val="19608"/>
                </a:srgbClr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161925"/>
              <a:ext cx="660400" cy="574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218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566727">
            <a:off x="12737741" y="-2526351"/>
            <a:ext cx="7530780" cy="753078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2100"/>
                  </a:srgbClr>
                </a:gs>
                <a:gs pos="25000">
                  <a:srgbClr val="FFFFFF">
                    <a:alpha val="3000"/>
                  </a:srgbClr>
                </a:gs>
                <a:gs pos="50000">
                  <a:srgbClr val="FFFFFF">
                    <a:alpha val="2000"/>
                  </a:srgbClr>
                </a:gs>
                <a:gs pos="75000">
                  <a:srgbClr val="FFFFFF">
                    <a:alpha val="3000"/>
                  </a:srgbClr>
                </a:gs>
                <a:gs pos="100000">
                  <a:srgbClr val="FFFFFF">
                    <a:alpha val="2000"/>
                  </a:srgbClr>
                </a:gs>
              </a:gsLst>
              <a:lin ang="2700000"/>
            </a:gradFill>
            <a:ln w="19050" cap="rnd">
              <a:solidFill>
                <a:srgbClr val="FFFFFF">
                  <a:alpha val="19608"/>
                </a:srgbClr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161925"/>
              <a:ext cx="660400" cy="574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218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050990" y="805824"/>
            <a:ext cx="3773313" cy="1463936"/>
            <a:chOff x="0" y="0"/>
            <a:chExt cx="4174554" cy="161960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174490" cy="1619631"/>
            </a:xfrm>
            <a:custGeom>
              <a:avLst/>
              <a:gdLst/>
              <a:ahLst/>
              <a:cxnLst/>
              <a:rect l="l" t="t" r="r" b="b"/>
              <a:pathLst>
                <a:path w="4174490" h="1619631">
                  <a:moveTo>
                    <a:pt x="0" y="0"/>
                  </a:moveTo>
                  <a:lnTo>
                    <a:pt x="4174490" y="0"/>
                  </a:lnTo>
                  <a:lnTo>
                    <a:pt x="4174490" y="1619631"/>
                  </a:lnTo>
                  <a:lnTo>
                    <a:pt x="0" y="16196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508" r="-1" b="-508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1028700" y="7430174"/>
            <a:ext cx="9952378" cy="2545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000" b="1" spc="-224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Pradeep Man Vaidya</a:t>
            </a:r>
          </a:p>
          <a:p>
            <a:pPr algn="l">
              <a:lnSpc>
                <a:spcPts val="3780"/>
              </a:lnSpc>
            </a:pPr>
            <a:r>
              <a:rPr lang="en-US" sz="3000" spc="-168">
                <a:solidFill>
                  <a:srgbClr val="FFFFFF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Past President (1999-2000)</a:t>
            </a:r>
          </a:p>
          <a:p>
            <a:pPr algn="l">
              <a:lnSpc>
                <a:spcPts val="3780"/>
              </a:lnSpc>
            </a:pPr>
            <a:r>
              <a:rPr lang="en-US" sz="3000" spc="-168">
                <a:solidFill>
                  <a:srgbClr val="FFFFFF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RC Patan West</a:t>
            </a:r>
          </a:p>
          <a:p>
            <a:pPr algn="l">
              <a:lnSpc>
                <a:spcPts val="3780"/>
              </a:lnSpc>
            </a:pPr>
            <a:r>
              <a:rPr lang="en-US" sz="3000" spc="-168">
                <a:solidFill>
                  <a:srgbClr val="FFFFFF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Chair, District Support and Strengthening Committee 2025-26</a:t>
            </a:r>
          </a:p>
          <a:p>
            <a:pPr algn="l">
              <a:lnSpc>
                <a:spcPts val="3780"/>
              </a:lnSpc>
            </a:pPr>
            <a:r>
              <a:rPr lang="en-US" sz="3000" spc="-168">
                <a:solidFill>
                  <a:srgbClr val="FFFFFF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Member, DLFC RID 3292 Nepal Bhutan 2026-27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6254012"/>
            <a:ext cx="2814292" cy="318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000" spc="-112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May 1-2, 2026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4677099"/>
            <a:ext cx="13886922" cy="64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59"/>
              </a:lnSpc>
            </a:pPr>
            <a:r>
              <a:rPr lang="en-US" sz="4513">
                <a:gradFill>
                  <a:gsLst>
                    <a:gs pos="0">
                      <a:srgbClr val="FFFFFF">
                        <a:alpha val="89000"/>
                      </a:srgbClr>
                    </a:gs>
                    <a:gs pos="100000">
                      <a:srgbClr val="DFDFDF">
                        <a:alpha val="92000"/>
                      </a:srgbClr>
                    </a:gs>
                  </a:gsLst>
                  <a:lin ang="0"/>
                </a:gradFill>
                <a:latin typeface="Poppins"/>
                <a:ea typeface="Poppins"/>
                <a:cs typeface="Poppins"/>
                <a:sym typeface="Poppins"/>
              </a:rPr>
              <a:t>President-elect Learning Seminar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3462725"/>
            <a:ext cx="15997885" cy="97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372"/>
              </a:lnSpc>
            </a:pPr>
            <a:r>
              <a:rPr lang="en-US" sz="7299" b="1">
                <a:gradFill>
                  <a:gsLst>
                    <a:gs pos="0">
                      <a:srgbClr val="FFFFFF">
                        <a:alpha val="89000"/>
                      </a:srgbClr>
                    </a:gs>
                    <a:gs pos="100000">
                      <a:srgbClr val="DFDFDF">
                        <a:alpha val="92000"/>
                      </a:srgbClr>
                    </a:gs>
                  </a:gsLst>
                  <a:lin ang="0"/>
                </a:gradFill>
                <a:latin typeface="Garet Ultra-Bold"/>
                <a:ea typeface="Garet Ultra-Bold"/>
                <a:cs typeface="Garet Ultra-Bold"/>
                <a:sym typeface="Garet Ultra-Bold"/>
              </a:rPr>
              <a:t>PLANNING YOUR YEAR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5392304"/>
            <a:ext cx="6198595" cy="512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82"/>
              </a:lnSpc>
            </a:pPr>
            <a:r>
              <a:rPr lang="en-US" sz="3645">
                <a:gradFill>
                  <a:gsLst>
                    <a:gs pos="0">
                      <a:srgbClr val="FFFFFF">
                        <a:alpha val="89000"/>
                      </a:srgbClr>
                    </a:gs>
                    <a:gs pos="100000">
                      <a:srgbClr val="DFDFDF">
                        <a:alpha val="92000"/>
                      </a:srgbClr>
                    </a:gs>
                  </a:gsLst>
                  <a:lin ang="0"/>
                </a:gradFill>
                <a:latin typeface="Poppins"/>
                <a:ea typeface="Poppins"/>
                <a:cs typeface="Poppins"/>
                <a:sym typeface="Poppins"/>
              </a:rPr>
              <a:t>Tiger Palace, Bhairahawa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070556" y="744169"/>
            <a:ext cx="2956029" cy="1644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42"/>
              </a:lnSpc>
            </a:pPr>
            <a:r>
              <a:rPr lang="en-US" sz="4200" b="1" i="1">
                <a:gradFill>
                  <a:gsLst>
                    <a:gs pos="0">
                      <a:srgbClr val="FFFFFF">
                        <a:alpha val="89000"/>
                      </a:srgbClr>
                    </a:gs>
                    <a:gs pos="100000">
                      <a:srgbClr val="DFDFDF">
                        <a:alpha val="92000"/>
                      </a:srgbClr>
                    </a:gs>
                  </a:gsLst>
                  <a:lin ang="0"/>
                </a:gradFill>
                <a:latin typeface="Arial Bold Italics"/>
                <a:ea typeface="Arial Bold Italics"/>
                <a:cs typeface="Arial Bold Italics"/>
                <a:sym typeface="Arial Bold Italics"/>
              </a:rPr>
              <a:t>CREATE</a:t>
            </a:r>
          </a:p>
          <a:p>
            <a:pPr algn="l">
              <a:lnSpc>
                <a:spcPts val="4242"/>
              </a:lnSpc>
            </a:pPr>
            <a:r>
              <a:rPr lang="en-US" sz="4200" b="1" i="1">
                <a:gradFill>
                  <a:gsLst>
                    <a:gs pos="0">
                      <a:srgbClr val="FFFFFF">
                        <a:alpha val="89000"/>
                      </a:srgbClr>
                    </a:gs>
                    <a:gs pos="100000">
                      <a:srgbClr val="DFDFDF">
                        <a:alpha val="92000"/>
                      </a:srgbClr>
                    </a:gs>
                  </a:gsLst>
                  <a:lin ang="0"/>
                </a:gradFill>
                <a:latin typeface="Arial Bold Italics"/>
                <a:ea typeface="Arial Bold Italics"/>
                <a:cs typeface="Arial Bold Italics"/>
                <a:sym typeface="Arial Bold Italics"/>
              </a:rPr>
              <a:t>  LASTING </a:t>
            </a:r>
          </a:p>
          <a:p>
            <a:pPr marL="0" lvl="0" indent="0" algn="l">
              <a:lnSpc>
                <a:spcPts val="4242"/>
              </a:lnSpc>
            </a:pPr>
            <a:r>
              <a:rPr lang="en-US" sz="4200" b="1" i="1">
                <a:gradFill>
                  <a:gsLst>
                    <a:gs pos="0">
                      <a:srgbClr val="FFFFFF">
                        <a:alpha val="89000"/>
                      </a:srgbClr>
                    </a:gs>
                    <a:gs pos="100000">
                      <a:srgbClr val="DFDFDF">
                        <a:alpha val="92000"/>
                      </a:srgbClr>
                    </a:gs>
                  </a:gsLst>
                  <a:lin ang="0"/>
                </a:gradFill>
                <a:latin typeface="Arial Bold Italics"/>
                <a:ea typeface="Arial Bold Italics"/>
                <a:cs typeface="Arial Bold Italics"/>
                <a:sym typeface="Arial Bold Italics"/>
              </a:rPr>
              <a:t>   IMPACT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73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39517" y="2876322"/>
            <a:ext cx="14614057" cy="3668521"/>
            <a:chOff x="0" y="0"/>
            <a:chExt cx="3848970" cy="9661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48970" cy="966195"/>
            </a:xfrm>
            <a:custGeom>
              <a:avLst/>
              <a:gdLst/>
              <a:ahLst/>
              <a:cxnLst/>
              <a:rect l="l" t="t" r="r" b="b"/>
              <a:pathLst>
                <a:path w="3848970" h="966195">
                  <a:moveTo>
                    <a:pt x="27018" y="0"/>
                  </a:moveTo>
                  <a:lnTo>
                    <a:pt x="3821952" y="0"/>
                  </a:lnTo>
                  <a:cubicBezTo>
                    <a:pt x="3829117" y="0"/>
                    <a:pt x="3835989" y="2846"/>
                    <a:pt x="3841056" y="7913"/>
                  </a:cubicBezTo>
                  <a:cubicBezTo>
                    <a:pt x="3846123" y="12980"/>
                    <a:pt x="3848970" y="19852"/>
                    <a:pt x="3848970" y="27018"/>
                  </a:cubicBezTo>
                  <a:lnTo>
                    <a:pt x="3848970" y="939177"/>
                  </a:lnTo>
                  <a:cubicBezTo>
                    <a:pt x="3848970" y="946343"/>
                    <a:pt x="3846123" y="953215"/>
                    <a:pt x="3841056" y="958282"/>
                  </a:cubicBezTo>
                  <a:cubicBezTo>
                    <a:pt x="3835989" y="963348"/>
                    <a:pt x="3829117" y="966195"/>
                    <a:pt x="3821952" y="966195"/>
                  </a:cubicBezTo>
                  <a:lnTo>
                    <a:pt x="27018" y="966195"/>
                  </a:lnTo>
                  <a:cubicBezTo>
                    <a:pt x="19852" y="966195"/>
                    <a:pt x="12980" y="963348"/>
                    <a:pt x="7913" y="958282"/>
                  </a:cubicBezTo>
                  <a:cubicBezTo>
                    <a:pt x="2846" y="953215"/>
                    <a:pt x="0" y="946343"/>
                    <a:pt x="0" y="939177"/>
                  </a:cubicBezTo>
                  <a:lnTo>
                    <a:pt x="0" y="27018"/>
                  </a:lnTo>
                  <a:cubicBezTo>
                    <a:pt x="0" y="19852"/>
                    <a:pt x="2846" y="12980"/>
                    <a:pt x="7913" y="7913"/>
                  </a:cubicBezTo>
                  <a:cubicBezTo>
                    <a:pt x="12980" y="2846"/>
                    <a:pt x="19852" y="0"/>
                    <a:pt x="27018" y="0"/>
                  </a:cubicBezTo>
                  <a:close/>
                </a:path>
              </a:pathLst>
            </a:custGeom>
            <a:solidFill>
              <a:srgbClr val="D0F04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848970" cy="10138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111451" y="6848228"/>
            <a:ext cx="223911" cy="22391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0F04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701240" y="6848228"/>
            <a:ext cx="223911" cy="22391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0F04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600950" y="6897267"/>
            <a:ext cx="8952624" cy="125832"/>
            <a:chOff x="0" y="0"/>
            <a:chExt cx="635000" cy="892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" cy="8925"/>
            </a:xfrm>
            <a:custGeom>
              <a:avLst/>
              <a:gdLst/>
              <a:ahLst/>
              <a:cxnLst/>
              <a:rect l="l" t="t" r="r" b="b"/>
              <a:pathLst>
                <a:path w="635000" h="8925">
                  <a:moveTo>
                    <a:pt x="4463" y="0"/>
                  </a:moveTo>
                  <a:lnTo>
                    <a:pt x="630537" y="0"/>
                  </a:lnTo>
                  <a:cubicBezTo>
                    <a:pt x="631721" y="0"/>
                    <a:pt x="632856" y="470"/>
                    <a:pt x="633693" y="1307"/>
                  </a:cubicBezTo>
                  <a:cubicBezTo>
                    <a:pt x="634530" y="2144"/>
                    <a:pt x="635000" y="3279"/>
                    <a:pt x="635000" y="4463"/>
                  </a:cubicBezTo>
                  <a:lnTo>
                    <a:pt x="635000" y="4463"/>
                  </a:lnTo>
                  <a:cubicBezTo>
                    <a:pt x="635000" y="5646"/>
                    <a:pt x="634530" y="6781"/>
                    <a:pt x="633693" y="7618"/>
                  </a:cubicBezTo>
                  <a:cubicBezTo>
                    <a:pt x="632856" y="8455"/>
                    <a:pt x="631721" y="8925"/>
                    <a:pt x="630537" y="8925"/>
                  </a:cubicBezTo>
                  <a:lnTo>
                    <a:pt x="4463" y="8925"/>
                  </a:lnTo>
                  <a:cubicBezTo>
                    <a:pt x="3279" y="8925"/>
                    <a:pt x="2144" y="8455"/>
                    <a:pt x="1307" y="7618"/>
                  </a:cubicBezTo>
                  <a:cubicBezTo>
                    <a:pt x="470" y="6781"/>
                    <a:pt x="0" y="5646"/>
                    <a:pt x="0" y="4463"/>
                  </a:cubicBezTo>
                  <a:lnTo>
                    <a:pt x="0" y="4463"/>
                  </a:lnTo>
                  <a:cubicBezTo>
                    <a:pt x="0" y="3279"/>
                    <a:pt x="470" y="2144"/>
                    <a:pt x="1307" y="1307"/>
                  </a:cubicBezTo>
                  <a:cubicBezTo>
                    <a:pt x="2144" y="470"/>
                    <a:pt x="3279" y="0"/>
                    <a:pt x="4463" y="0"/>
                  </a:cubicBezTo>
                  <a:close/>
                </a:path>
              </a:pathLst>
            </a:custGeom>
            <a:solidFill>
              <a:srgbClr val="D0F046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635000" cy="56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7777122" y="3685926"/>
            <a:ext cx="1469423" cy="798832"/>
          </a:xfrm>
          <a:custGeom>
            <a:avLst/>
            <a:gdLst/>
            <a:ahLst/>
            <a:cxnLst/>
            <a:rect l="l" t="t" r="r" b="b"/>
            <a:pathLst>
              <a:path w="1469423" h="798832">
                <a:moveTo>
                  <a:pt x="0" y="0"/>
                </a:moveTo>
                <a:lnTo>
                  <a:pt x="1469423" y="0"/>
                </a:lnTo>
                <a:lnTo>
                  <a:pt x="1469423" y="798832"/>
                </a:lnTo>
                <a:lnTo>
                  <a:pt x="0" y="7988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613990" y="7271525"/>
            <a:ext cx="939584" cy="510792"/>
          </a:xfrm>
          <a:custGeom>
            <a:avLst/>
            <a:gdLst/>
            <a:ahLst/>
            <a:cxnLst/>
            <a:rect l="l" t="t" r="r" b="b"/>
            <a:pathLst>
              <a:path w="939584" h="510792">
                <a:moveTo>
                  <a:pt x="0" y="0"/>
                </a:moveTo>
                <a:lnTo>
                  <a:pt x="939584" y="0"/>
                </a:lnTo>
                <a:lnTo>
                  <a:pt x="939584" y="510792"/>
                </a:lnTo>
                <a:lnTo>
                  <a:pt x="0" y="5107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652764" y="4446658"/>
            <a:ext cx="12655289" cy="1068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00"/>
              </a:lnSpc>
            </a:pPr>
            <a:r>
              <a:rPr lang="en-US" sz="6800" spc="-374">
                <a:solidFill>
                  <a:srgbClr val="23211F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“My one action in 60 days”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902332" y="3590676"/>
            <a:ext cx="4717458" cy="894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419"/>
              </a:lnSpc>
            </a:pPr>
            <a:r>
              <a:rPr lang="en-US" sz="5299" b="1">
                <a:solidFill>
                  <a:srgbClr val="23211F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Commitment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3139668" y="3101545"/>
            <a:ext cx="2716678" cy="1383213"/>
            <a:chOff x="0" y="0"/>
            <a:chExt cx="4938611" cy="251452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938649" cy="2514473"/>
            </a:xfrm>
            <a:custGeom>
              <a:avLst/>
              <a:gdLst/>
              <a:ahLst/>
              <a:cxnLst/>
              <a:rect l="l" t="t" r="r" b="b"/>
              <a:pathLst>
                <a:path w="4938649" h="2514473">
                  <a:moveTo>
                    <a:pt x="0" y="0"/>
                  </a:moveTo>
                  <a:lnTo>
                    <a:pt x="4938649" y="0"/>
                  </a:lnTo>
                  <a:lnTo>
                    <a:pt x="4938649" y="2514473"/>
                  </a:lnTo>
                  <a:lnTo>
                    <a:pt x="0" y="25144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98" b="-101"/>
              </a:stretch>
            </a:blipFill>
          </p:spPr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F0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6905" y="1582244"/>
            <a:ext cx="15334190" cy="7192521"/>
            <a:chOff x="0" y="0"/>
            <a:chExt cx="4038634" cy="18943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38634" cy="1894326"/>
            </a:xfrm>
            <a:custGeom>
              <a:avLst/>
              <a:gdLst/>
              <a:ahLst/>
              <a:cxnLst/>
              <a:rect l="l" t="t" r="r" b="b"/>
              <a:pathLst>
                <a:path w="4038634" h="1894326">
                  <a:moveTo>
                    <a:pt x="25749" y="0"/>
                  </a:moveTo>
                  <a:lnTo>
                    <a:pt x="4012886" y="0"/>
                  </a:lnTo>
                  <a:cubicBezTo>
                    <a:pt x="4027107" y="0"/>
                    <a:pt x="4038634" y="11528"/>
                    <a:pt x="4038634" y="25749"/>
                  </a:cubicBezTo>
                  <a:lnTo>
                    <a:pt x="4038634" y="1868578"/>
                  </a:lnTo>
                  <a:cubicBezTo>
                    <a:pt x="4038634" y="1882798"/>
                    <a:pt x="4027107" y="1894326"/>
                    <a:pt x="4012886" y="1894326"/>
                  </a:cubicBezTo>
                  <a:lnTo>
                    <a:pt x="25749" y="1894326"/>
                  </a:lnTo>
                  <a:cubicBezTo>
                    <a:pt x="11528" y="1894326"/>
                    <a:pt x="0" y="1882798"/>
                    <a:pt x="0" y="1868578"/>
                  </a:cubicBezTo>
                  <a:lnTo>
                    <a:pt x="0" y="25749"/>
                  </a:lnTo>
                  <a:cubicBezTo>
                    <a:pt x="0" y="11528"/>
                    <a:pt x="11528" y="0"/>
                    <a:pt x="25749" y="0"/>
                  </a:cubicBezTo>
                  <a:close/>
                </a:path>
              </a:pathLst>
            </a:custGeom>
            <a:solidFill>
              <a:srgbClr val="23211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038634" cy="19419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480163" y="3398051"/>
            <a:ext cx="13668798" cy="1552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499" b="1">
                <a:solidFill>
                  <a:srgbClr val="F3F3F3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Don’t just support clubs, </a:t>
            </a:r>
          </a:p>
          <a:p>
            <a:pPr algn="l">
              <a:lnSpc>
                <a:spcPts val="6299"/>
              </a:lnSpc>
            </a:pPr>
            <a:r>
              <a:rPr lang="en-US" sz="4499" b="1">
                <a:solidFill>
                  <a:srgbClr val="F3F3F3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Build clubs that people are proud to belong to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480163" y="5255529"/>
            <a:ext cx="12515538" cy="762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499" b="1">
                <a:solidFill>
                  <a:srgbClr val="D0F046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Strong clubs are built by strong leadership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80163" y="6553084"/>
            <a:ext cx="12515538" cy="1552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499" b="1">
                <a:solidFill>
                  <a:srgbClr val="F3F3F3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If your club succeed— your district succeed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1915474" y="2227092"/>
            <a:ext cx="3773313" cy="1463936"/>
            <a:chOff x="0" y="0"/>
            <a:chExt cx="4174554" cy="161960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74490" cy="1619631"/>
            </a:xfrm>
            <a:custGeom>
              <a:avLst/>
              <a:gdLst/>
              <a:ahLst/>
              <a:cxnLst/>
              <a:rect l="l" t="t" r="r" b="b"/>
              <a:pathLst>
                <a:path w="4174490" h="1619631">
                  <a:moveTo>
                    <a:pt x="0" y="0"/>
                  </a:moveTo>
                  <a:lnTo>
                    <a:pt x="4174490" y="0"/>
                  </a:lnTo>
                  <a:lnTo>
                    <a:pt x="4174490" y="1619631"/>
                  </a:lnTo>
                  <a:lnTo>
                    <a:pt x="0" y="16196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508" r="-1" b="-508"/>
              </a:stretch>
            </a:blipFill>
          </p:spPr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5886450"/>
            <a:ext cx="16230600" cy="2737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73"/>
              </a:lnSpc>
            </a:pPr>
            <a:r>
              <a:rPr lang="en-US" sz="22876" b="1" spc="-1075">
                <a:solidFill>
                  <a:srgbClr val="FFFFFF"/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Thank You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90309" y="4380744"/>
            <a:ext cx="13476196" cy="762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74"/>
              </a:lnSpc>
            </a:pPr>
            <a:r>
              <a:rPr lang="en-US" sz="4900" spc="-274">
                <a:solidFill>
                  <a:srgbClr val="FFFFFF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Wish you all the best for your successful tenure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28700" y="797050"/>
            <a:ext cx="3773313" cy="1463936"/>
            <a:chOff x="0" y="0"/>
            <a:chExt cx="4174554" cy="161960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74490" cy="1619631"/>
            </a:xfrm>
            <a:custGeom>
              <a:avLst/>
              <a:gdLst/>
              <a:ahLst/>
              <a:cxnLst/>
              <a:rect l="l" t="t" r="r" b="b"/>
              <a:pathLst>
                <a:path w="4174490" h="1619631">
                  <a:moveTo>
                    <a:pt x="0" y="0"/>
                  </a:moveTo>
                  <a:lnTo>
                    <a:pt x="4174490" y="0"/>
                  </a:lnTo>
                  <a:lnTo>
                    <a:pt x="4174490" y="1619631"/>
                  </a:lnTo>
                  <a:lnTo>
                    <a:pt x="0" y="16196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508" r="-1" b="-508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9" b="-1477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468392" y="-277433"/>
            <a:ext cx="19224783" cy="10841866"/>
            <a:chOff x="0" y="0"/>
            <a:chExt cx="5063317" cy="28554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63317" cy="2855471"/>
            </a:xfrm>
            <a:custGeom>
              <a:avLst/>
              <a:gdLst/>
              <a:ahLst/>
              <a:cxnLst/>
              <a:rect l="l" t="t" r="r" b="b"/>
              <a:pathLst>
                <a:path w="5063317" h="2855471">
                  <a:moveTo>
                    <a:pt x="0" y="0"/>
                  </a:moveTo>
                  <a:lnTo>
                    <a:pt x="5063317" y="0"/>
                  </a:lnTo>
                  <a:lnTo>
                    <a:pt x="5063317" y="2855471"/>
                  </a:lnTo>
                  <a:lnTo>
                    <a:pt x="0" y="2855471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89000"/>
                  </a:srgbClr>
                </a:gs>
                <a:gs pos="100000">
                  <a:srgbClr val="DFDFDF">
                    <a:alpha val="92000"/>
                  </a:srgbClr>
                </a:gs>
              </a:gsLst>
              <a:lin ang="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063317" cy="28935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490174" y="3205041"/>
            <a:ext cx="8284199" cy="866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127"/>
              </a:lnSpc>
              <a:spcBef>
                <a:spcPct val="0"/>
              </a:spcBef>
            </a:pPr>
            <a:r>
              <a:rPr lang="en-US" sz="5090" dirty="0">
                <a:solidFill>
                  <a:srgbClr val="1C6BBD"/>
                </a:solidFill>
                <a:latin typeface="Garet"/>
                <a:ea typeface="Garet"/>
                <a:cs typeface="Garet"/>
                <a:sym typeface="Garet"/>
              </a:rPr>
              <a:t>Planning the Year Ahead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90174" y="4496408"/>
            <a:ext cx="11869215" cy="2724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0500"/>
              </a:lnSpc>
            </a:pPr>
            <a:r>
              <a:rPr lang="en-US" sz="10396" b="1" dirty="0">
                <a:solidFill>
                  <a:srgbClr val="1C6BBD"/>
                </a:solidFill>
                <a:latin typeface="Garet Ultra-Bold"/>
                <a:ea typeface="Garet Ultra-Bold"/>
                <a:cs typeface="Garet Ultra-Bold"/>
                <a:sym typeface="Garet Ultra-Bold"/>
              </a:rPr>
              <a:t>FROM PLANS TO PERFORMANCE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613373" y="729202"/>
            <a:ext cx="3461023" cy="1762201"/>
            <a:chOff x="0" y="0"/>
            <a:chExt cx="4938611" cy="25145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938649" cy="2514473"/>
            </a:xfrm>
            <a:custGeom>
              <a:avLst/>
              <a:gdLst/>
              <a:ahLst/>
              <a:cxnLst/>
              <a:rect l="l" t="t" r="r" b="b"/>
              <a:pathLst>
                <a:path w="4938649" h="2514473">
                  <a:moveTo>
                    <a:pt x="0" y="0"/>
                  </a:moveTo>
                  <a:lnTo>
                    <a:pt x="4938649" y="0"/>
                  </a:lnTo>
                  <a:lnTo>
                    <a:pt x="4938649" y="2514473"/>
                  </a:lnTo>
                  <a:lnTo>
                    <a:pt x="0" y="25144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8" b="-101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6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12610" y="4533397"/>
            <a:ext cx="15262779" cy="13377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0439"/>
              </a:lnSpc>
            </a:pPr>
            <a:r>
              <a:rPr lang="en-US" sz="8772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How AGs Make Clubs Win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1578429" y="6111049"/>
            <a:ext cx="17086011" cy="23051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3787968" y="1028700"/>
            <a:ext cx="3773313" cy="1463936"/>
            <a:chOff x="0" y="0"/>
            <a:chExt cx="4174554" cy="16196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174490" cy="1619631"/>
            </a:xfrm>
            <a:custGeom>
              <a:avLst/>
              <a:gdLst/>
              <a:ahLst/>
              <a:cxnLst/>
              <a:rect l="l" t="t" r="r" b="b"/>
              <a:pathLst>
                <a:path w="4174490" h="1619631">
                  <a:moveTo>
                    <a:pt x="0" y="0"/>
                  </a:moveTo>
                  <a:lnTo>
                    <a:pt x="4174490" y="0"/>
                  </a:lnTo>
                  <a:lnTo>
                    <a:pt x="4174490" y="1619631"/>
                  </a:lnTo>
                  <a:lnTo>
                    <a:pt x="0" y="16196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508" r="-1" b="-508"/>
              </a:stretch>
            </a:blipFill>
          </p:spPr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ACDFFA3-4487-C6E9-C657-451CCEB60686}"/>
              </a:ext>
            </a:extLst>
          </p:cNvPr>
          <p:cNvSpPr txBox="1"/>
          <p:nvPr/>
        </p:nvSpPr>
        <p:spPr>
          <a:xfrm>
            <a:off x="1512610" y="6611227"/>
            <a:ext cx="1227535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P" sz="6000" dirty="0">
                <a:solidFill>
                  <a:schemeClr val="bg1"/>
                </a:solidFill>
              </a:rPr>
              <a:t>Not what clubs should do</a:t>
            </a:r>
          </a:p>
          <a:p>
            <a:r>
              <a:rPr lang="en-NP" sz="6000" dirty="0">
                <a:solidFill>
                  <a:schemeClr val="bg1"/>
                </a:solidFill>
              </a:rPr>
              <a:t>But how AGs drive clubs to do it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6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25021" y="3263116"/>
            <a:ext cx="15082401" cy="2649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439"/>
              </a:lnSpc>
            </a:pPr>
            <a:r>
              <a:rPr lang="en-US" sz="8772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How many clubs are thriving vs surviving?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1425021" y="6372225"/>
            <a:ext cx="17086011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3787968" y="1028700"/>
            <a:ext cx="3773313" cy="1463936"/>
            <a:chOff x="0" y="0"/>
            <a:chExt cx="4174554" cy="16196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174490" cy="1619631"/>
            </a:xfrm>
            <a:custGeom>
              <a:avLst/>
              <a:gdLst/>
              <a:ahLst/>
              <a:cxnLst/>
              <a:rect l="l" t="t" r="r" b="b"/>
              <a:pathLst>
                <a:path w="4174490" h="1619631">
                  <a:moveTo>
                    <a:pt x="0" y="0"/>
                  </a:moveTo>
                  <a:lnTo>
                    <a:pt x="4174490" y="0"/>
                  </a:lnTo>
                  <a:lnTo>
                    <a:pt x="4174490" y="1619631"/>
                  </a:lnTo>
                  <a:lnTo>
                    <a:pt x="0" y="16196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508" r="-1" b="-508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4175699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6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24175" y="3609094"/>
            <a:ext cx="15082401" cy="1325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439"/>
              </a:lnSpc>
            </a:pPr>
            <a:r>
              <a:rPr lang="en-US" sz="8772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Reality?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425000" y="5577629"/>
            <a:ext cx="855428" cy="777544"/>
            <a:chOff x="0" y="0"/>
            <a:chExt cx="225298" cy="20478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5298" cy="204785"/>
            </a:xfrm>
            <a:custGeom>
              <a:avLst/>
              <a:gdLst/>
              <a:ahLst/>
              <a:cxnLst/>
              <a:rect l="l" t="t" r="r" b="b"/>
              <a:pathLst>
                <a:path w="225298" h="204785">
                  <a:moveTo>
                    <a:pt x="0" y="0"/>
                  </a:moveTo>
                  <a:lnTo>
                    <a:pt x="225298" y="0"/>
                  </a:lnTo>
                  <a:lnTo>
                    <a:pt x="225298" y="204785"/>
                  </a:lnTo>
                  <a:lnTo>
                    <a:pt x="0" y="2047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25298" cy="242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8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657730" y="5711703"/>
            <a:ext cx="389967" cy="509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83"/>
              </a:lnSpc>
            </a:pPr>
            <a:r>
              <a:rPr lang="en-US" sz="3347" b="1">
                <a:solidFill>
                  <a:srgbClr val="1C6BBD"/>
                </a:solidFill>
                <a:latin typeface="Garet Bold"/>
                <a:ea typeface="Garet Bold"/>
                <a:cs typeface="Garet Bold"/>
                <a:sym typeface="Garet Bold"/>
              </a:rPr>
              <a:t>1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8437662" y="5577629"/>
            <a:ext cx="855428" cy="777544"/>
            <a:chOff x="0" y="0"/>
            <a:chExt cx="225298" cy="20478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5298" cy="204785"/>
            </a:xfrm>
            <a:custGeom>
              <a:avLst/>
              <a:gdLst/>
              <a:ahLst/>
              <a:cxnLst/>
              <a:rect l="l" t="t" r="r" b="b"/>
              <a:pathLst>
                <a:path w="225298" h="204785">
                  <a:moveTo>
                    <a:pt x="0" y="0"/>
                  </a:moveTo>
                  <a:lnTo>
                    <a:pt x="225298" y="0"/>
                  </a:lnTo>
                  <a:lnTo>
                    <a:pt x="225298" y="204785"/>
                  </a:lnTo>
                  <a:lnTo>
                    <a:pt x="0" y="2047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25298" cy="242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8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670392" y="5711703"/>
            <a:ext cx="389967" cy="509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83"/>
              </a:lnSpc>
            </a:pPr>
            <a:r>
              <a:rPr lang="en-US" sz="3347" b="1">
                <a:solidFill>
                  <a:srgbClr val="1C6BBD"/>
                </a:solidFill>
                <a:latin typeface="Garet Bold"/>
                <a:ea typeface="Garet Bold"/>
                <a:cs typeface="Garet Bold"/>
                <a:sym typeface="Garet Bold"/>
              </a:rPr>
              <a:t>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702665" y="5455607"/>
            <a:ext cx="5605941" cy="764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60"/>
              </a:lnSpc>
              <a:spcBef>
                <a:spcPct val="0"/>
              </a:spcBef>
            </a:pPr>
            <a:r>
              <a:rPr lang="en-US" sz="4400" b="1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Execution = Results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690937" y="5482379"/>
            <a:ext cx="4635632" cy="1545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59"/>
              </a:lnSpc>
              <a:spcBef>
                <a:spcPct val="0"/>
              </a:spcBef>
            </a:pPr>
            <a:r>
              <a:rPr lang="en-US" sz="4399" b="1" spc="-10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Plans ≠ Results</a:t>
            </a:r>
          </a:p>
          <a:p>
            <a:pPr algn="just">
              <a:lnSpc>
                <a:spcPts val="6159"/>
              </a:lnSpc>
              <a:spcBef>
                <a:spcPct val="0"/>
              </a:spcBef>
            </a:pPr>
            <a:endParaRPr lang="en-US" sz="4399" b="1" spc="-101" dirty="0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13" name="AutoShape 13"/>
          <p:cNvSpPr/>
          <p:nvPr/>
        </p:nvSpPr>
        <p:spPr>
          <a:xfrm flipV="1">
            <a:off x="2690937" y="9239250"/>
            <a:ext cx="17086011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4" name="Group 14"/>
          <p:cNvGrpSpPr/>
          <p:nvPr/>
        </p:nvGrpSpPr>
        <p:grpSpPr>
          <a:xfrm>
            <a:off x="13137083" y="1028700"/>
            <a:ext cx="3773313" cy="1463936"/>
            <a:chOff x="0" y="0"/>
            <a:chExt cx="4174554" cy="161960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174490" cy="1619631"/>
            </a:xfrm>
            <a:custGeom>
              <a:avLst/>
              <a:gdLst/>
              <a:ahLst/>
              <a:cxnLst/>
              <a:rect l="l" t="t" r="r" b="b"/>
              <a:pathLst>
                <a:path w="4174490" h="1619631">
                  <a:moveTo>
                    <a:pt x="0" y="0"/>
                  </a:moveTo>
                  <a:lnTo>
                    <a:pt x="4174490" y="0"/>
                  </a:lnTo>
                  <a:lnTo>
                    <a:pt x="4174490" y="1619631"/>
                  </a:lnTo>
                  <a:lnTo>
                    <a:pt x="0" y="16196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508" r="-1" b="-508"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3193118"/>
            <a:ext cx="1369340" cy="1244666"/>
            <a:chOff x="0" y="0"/>
            <a:chExt cx="225298" cy="2047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5298" cy="204785"/>
            </a:xfrm>
            <a:custGeom>
              <a:avLst/>
              <a:gdLst/>
              <a:ahLst/>
              <a:cxnLst/>
              <a:rect l="l" t="t" r="r" b="b"/>
              <a:pathLst>
                <a:path w="225298" h="204785">
                  <a:moveTo>
                    <a:pt x="0" y="0"/>
                  </a:moveTo>
                  <a:lnTo>
                    <a:pt x="225298" y="0"/>
                  </a:lnTo>
                  <a:lnTo>
                    <a:pt x="225298" y="204785"/>
                  </a:lnTo>
                  <a:lnTo>
                    <a:pt x="0" y="204785"/>
                  </a:lnTo>
                  <a:close/>
                </a:path>
              </a:pathLst>
            </a:custGeom>
            <a:solidFill>
              <a:srgbClr val="1C6BB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25298" cy="242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8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44000" y="5241928"/>
            <a:ext cx="1369340" cy="1244666"/>
            <a:chOff x="0" y="0"/>
            <a:chExt cx="225298" cy="20478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5298" cy="204785"/>
            </a:xfrm>
            <a:custGeom>
              <a:avLst/>
              <a:gdLst/>
              <a:ahLst/>
              <a:cxnLst/>
              <a:rect l="l" t="t" r="r" b="b"/>
              <a:pathLst>
                <a:path w="225298" h="204785">
                  <a:moveTo>
                    <a:pt x="0" y="0"/>
                  </a:moveTo>
                  <a:lnTo>
                    <a:pt x="225298" y="0"/>
                  </a:lnTo>
                  <a:lnTo>
                    <a:pt x="225298" y="204785"/>
                  </a:lnTo>
                  <a:lnTo>
                    <a:pt x="0" y="204785"/>
                  </a:lnTo>
                  <a:close/>
                </a:path>
              </a:pathLst>
            </a:custGeom>
            <a:solidFill>
              <a:srgbClr val="1C6BB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25298" cy="242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8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144000" y="7205277"/>
            <a:ext cx="1369340" cy="1244666"/>
            <a:chOff x="0" y="0"/>
            <a:chExt cx="225298" cy="20478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5298" cy="204785"/>
            </a:xfrm>
            <a:custGeom>
              <a:avLst/>
              <a:gdLst/>
              <a:ahLst/>
              <a:cxnLst/>
              <a:rect l="l" t="t" r="r" b="b"/>
              <a:pathLst>
                <a:path w="225298" h="204785">
                  <a:moveTo>
                    <a:pt x="0" y="0"/>
                  </a:moveTo>
                  <a:lnTo>
                    <a:pt x="225298" y="0"/>
                  </a:lnTo>
                  <a:lnTo>
                    <a:pt x="225298" y="204785"/>
                  </a:lnTo>
                  <a:lnTo>
                    <a:pt x="0" y="204785"/>
                  </a:lnTo>
                  <a:close/>
                </a:path>
              </a:pathLst>
            </a:custGeom>
            <a:solidFill>
              <a:srgbClr val="1C6BB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25298" cy="242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8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613373" y="6183952"/>
            <a:ext cx="6736505" cy="2077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2963" b="1">
                <a:solidFill>
                  <a:srgbClr val="1C6BBD"/>
                </a:solidFill>
                <a:latin typeface="Garet Bold"/>
                <a:ea typeface="Garet Bold"/>
                <a:cs typeface="Garet Bold"/>
                <a:sym typeface="Garet Bold"/>
              </a:rPr>
              <a:t>CULTURE BUILDER </a:t>
            </a:r>
          </a:p>
          <a:p>
            <a:pPr algn="l">
              <a:lnSpc>
                <a:spcPts val="4148"/>
              </a:lnSpc>
            </a:pPr>
            <a:r>
              <a:rPr lang="en-US" sz="2963" b="1">
                <a:solidFill>
                  <a:srgbClr val="1C6BBD"/>
                </a:solidFill>
                <a:latin typeface="Garet Bold"/>
                <a:ea typeface="Garet Bold"/>
                <a:cs typeface="Garet Bold"/>
                <a:sym typeface="Garet Bold"/>
              </a:rPr>
              <a:t>A club REFLECTS ITS PRESIDENT. </a:t>
            </a:r>
          </a:p>
          <a:p>
            <a:pPr algn="l">
              <a:lnSpc>
                <a:spcPts val="4148"/>
              </a:lnSpc>
            </a:pPr>
            <a:r>
              <a:rPr lang="en-US" sz="2963" b="1">
                <a:solidFill>
                  <a:srgbClr val="1C6BBD"/>
                </a:solidFill>
                <a:latin typeface="Garet Bold"/>
                <a:ea typeface="Garet Bold"/>
                <a:cs typeface="Garet Bold"/>
                <a:sym typeface="Garet Bold"/>
              </a:rPr>
              <a:t>BUT A CLUSTER REFLECTS ITS AG</a:t>
            </a:r>
          </a:p>
          <a:p>
            <a:pPr marL="0" lvl="0" indent="0" algn="l">
              <a:lnSpc>
                <a:spcPts val="4148"/>
              </a:lnSpc>
              <a:spcBef>
                <a:spcPct val="0"/>
              </a:spcBef>
            </a:pPr>
            <a:endParaRPr lang="en-US" sz="2963" b="1">
              <a:solidFill>
                <a:srgbClr val="1C6BBD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613373" y="2905208"/>
            <a:ext cx="5777848" cy="2841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496"/>
              </a:lnSpc>
            </a:pPr>
            <a:r>
              <a:rPr lang="en-US" sz="6299" b="1">
                <a:solidFill>
                  <a:srgbClr val="1C6BBD"/>
                </a:solidFill>
                <a:latin typeface="Garet Bold"/>
                <a:ea typeface="Garet Bold"/>
                <a:cs typeface="Garet Bold"/>
                <a:sym typeface="Garet Bold"/>
              </a:rPr>
              <a:t>Role of Assistant Governor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118334" y="3199550"/>
            <a:ext cx="6931427" cy="1286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4769" b="1" spc="-119">
                <a:solidFill>
                  <a:srgbClr val="1C6BBD"/>
                </a:solidFill>
                <a:latin typeface="Garet Bold"/>
                <a:ea typeface="Garet Bold"/>
                <a:cs typeface="Garet Bold"/>
                <a:sym typeface="Garet Bold"/>
              </a:rPr>
              <a:t>Performance </a:t>
            </a:r>
          </a:p>
          <a:p>
            <a:pPr marL="0" lvl="0" indent="0" algn="l">
              <a:lnSpc>
                <a:spcPts val="5150"/>
              </a:lnSpc>
            </a:pPr>
            <a:r>
              <a:rPr lang="en-US" sz="4769" b="1" spc="-119">
                <a:solidFill>
                  <a:srgbClr val="1C6BBD"/>
                </a:solidFill>
                <a:latin typeface="Garet Bold"/>
                <a:ea typeface="Garet Bold"/>
                <a:cs typeface="Garet Bold"/>
                <a:sym typeface="Garet Bold"/>
              </a:rPr>
              <a:t>Coach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118334" y="5262861"/>
            <a:ext cx="5491471" cy="1286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4769" b="1" spc="-119">
                <a:solidFill>
                  <a:srgbClr val="1C6BBD"/>
                </a:solidFill>
                <a:latin typeface="Garet Bold"/>
                <a:ea typeface="Garet Bold"/>
                <a:cs typeface="Garet Bold"/>
                <a:sym typeface="Garet Bold"/>
              </a:rPr>
              <a:t>Accountability</a:t>
            </a:r>
          </a:p>
          <a:p>
            <a:pPr marL="0" lvl="0" indent="0" algn="l">
              <a:lnSpc>
                <a:spcPts val="5150"/>
              </a:lnSpc>
            </a:pPr>
            <a:r>
              <a:rPr lang="en-US" sz="4769" b="1" spc="-119">
                <a:solidFill>
                  <a:srgbClr val="1C6BBD"/>
                </a:solidFill>
                <a:latin typeface="Garet Bold"/>
                <a:ea typeface="Garet Bold"/>
                <a:cs typeface="Garet Bold"/>
                <a:sym typeface="Garet Bold"/>
              </a:rPr>
              <a:t> Partner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118334" y="7226210"/>
            <a:ext cx="4336924" cy="1286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50"/>
              </a:lnSpc>
            </a:pPr>
            <a:r>
              <a:rPr lang="en-US" sz="4769" b="1" spc="-119">
                <a:solidFill>
                  <a:srgbClr val="1C6BBD"/>
                </a:solidFill>
                <a:latin typeface="Garet Bold"/>
                <a:ea typeface="Garet Bold"/>
                <a:cs typeface="Garet Bold"/>
                <a:sym typeface="Garet Bold"/>
              </a:rPr>
              <a:t>Growth Driver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516547" y="3502921"/>
            <a:ext cx="624246" cy="805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75"/>
              </a:lnSpc>
            </a:pPr>
            <a:r>
              <a:rPr lang="en-US" sz="5357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516547" y="5466073"/>
            <a:ext cx="624246" cy="805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75"/>
              </a:lnSpc>
            </a:pPr>
            <a:r>
              <a:rPr lang="en-US" sz="5357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516547" y="7429422"/>
            <a:ext cx="624246" cy="805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75"/>
              </a:lnSpc>
            </a:pPr>
            <a:r>
              <a:rPr lang="en-US" sz="5357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3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613373" y="752267"/>
            <a:ext cx="2716678" cy="1383213"/>
            <a:chOff x="0" y="0"/>
            <a:chExt cx="4938611" cy="251452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938649" cy="2514473"/>
            </a:xfrm>
            <a:custGeom>
              <a:avLst/>
              <a:gdLst/>
              <a:ahLst/>
              <a:cxnLst/>
              <a:rect l="l" t="t" r="r" b="b"/>
              <a:pathLst>
                <a:path w="4938649" h="2514473">
                  <a:moveTo>
                    <a:pt x="0" y="0"/>
                  </a:moveTo>
                  <a:lnTo>
                    <a:pt x="4938649" y="0"/>
                  </a:lnTo>
                  <a:lnTo>
                    <a:pt x="4938649" y="2514473"/>
                  </a:lnTo>
                  <a:lnTo>
                    <a:pt x="0" y="25144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8" b="-101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6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51144" y="2317521"/>
            <a:ext cx="13933198" cy="1264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995"/>
              </a:lnSpc>
            </a:pPr>
            <a:r>
              <a:rPr lang="en-US" sz="8399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Activity Instructions: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51144" y="3582434"/>
            <a:ext cx="16898447" cy="1075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448"/>
              </a:lnSpc>
            </a:pPr>
            <a:r>
              <a:rPr lang="en-US" sz="7099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Group Discussion का लागि 4 प्रश्नहरू: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89553" y="4914900"/>
            <a:ext cx="16123729" cy="5789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665"/>
              </a:lnSpc>
            </a:pPr>
            <a:r>
              <a:rPr lang="en-US" sz="3545" spc="-67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1.⁠ ⁠तपाईंको क्लबको मुख्य लक्ष्य के हो? (What is the main goal of your club?)</a:t>
            </a:r>
          </a:p>
          <a:p>
            <a:pPr algn="just">
              <a:lnSpc>
                <a:spcPts val="6665"/>
              </a:lnSpc>
            </a:pPr>
            <a:r>
              <a:rPr lang="en-US" sz="3545" spc="-67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1.⁠ ⁠त्यो लक्ष्य पूरा गर्न मुख्य बाधा के छन्? (What are the key challenges to achieve it?)</a:t>
            </a:r>
          </a:p>
          <a:p>
            <a:pPr algn="just">
              <a:lnSpc>
                <a:spcPts val="6665"/>
              </a:lnSpc>
            </a:pPr>
            <a:r>
              <a:rPr lang="en-US" sz="3545" spc="-67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1.⁠ ⁠त्यो लक्ष्य पूरा गर्न के-के action steps लिनुपर्छ? (What actions are needed to achieve it?)</a:t>
            </a:r>
          </a:p>
          <a:p>
            <a:pPr algn="just">
              <a:lnSpc>
                <a:spcPts val="6665"/>
              </a:lnSpc>
            </a:pPr>
            <a:r>
              <a:rPr lang="en-US" sz="3545" spc="-67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1.⁠ ⁠कसले, कहिले र कसरी follow-up गर्ने? (Who will do it, by when, and how will progress be tracked?)</a:t>
            </a:r>
          </a:p>
          <a:p>
            <a:pPr algn="just">
              <a:lnSpc>
                <a:spcPts val="6665"/>
              </a:lnSpc>
            </a:pPr>
            <a:endParaRPr lang="en-US" sz="3545" spc="-67">
              <a:solidFill>
                <a:srgbClr val="FFFFFF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marL="0" lvl="0" indent="0" algn="just">
              <a:lnSpc>
                <a:spcPts val="6665"/>
              </a:lnSpc>
            </a:pPr>
            <a:endParaRPr lang="en-US" sz="3545" spc="-67">
              <a:solidFill>
                <a:srgbClr val="FFFFFF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sp>
        <p:nvSpPr>
          <p:cNvPr id="5" name="AutoShape 5"/>
          <p:cNvSpPr/>
          <p:nvPr/>
        </p:nvSpPr>
        <p:spPr>
          <a:xfrm flipV="1">
            <a:off x="17173575" y="-427303"/>
            <a:ext cx="0" cy="4331482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1028700" y="358811"/>
            <a:ext cx="3773313" cy="1463936"/>
            <a:chOff x="0" y="0"/>
            <a:chExt cx="4174554" cy="161960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74490" cy="1619631"/>
            </a:xfrm>
            <a:custGeom>
              <a:avLst/>
              <a:gdLst/>
              <a:ahLst/>
              <a:cxnLst/>
              <a:rect l="l" t="t" r="r" b="b"/>
              <a:pathLst>
                <a:path w="4174490" h="1619631">
                  <a:moveTo>
                    <a:pt x="0" y="0"/>
                  </a:moveTo>
                  <a:lnTo>
                    <a:pt x="4174490" y="0"/>
                  </a:lnTo>
                  <a:lnTo>
                    <a:pt x="4174490" y="1619631"/>
                  </a:lnTo>
                  <a:lnTo>
                    <a:pt x="0" y="16196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508" r="-1" b="-508"/>
              </a:stretch>
            </a:blipFill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000290">
            <a:off x="16742386" y="925713"/>
            <a:ext cx="5801097" cy="14295179"/>
            <a:chOff x="0" y="0"/>
            <a:chExt cx="1527861" cy="37649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7861" cy="3764985"/>
            </a:xfrm>
            <a:custGeom>
              <a:avLst/>
              <a:gdLst/>
              <a:ahLst/>
              <a:cxnLst/>
              <a:rect l="l" t="t" r="r" b="b"/>
              <a:pathLst>
                <a:path w="1527861" h="3764985">
                  <a:moveTo>
                    <a:pt x="0" y="0"/>
                  </a:moveTo>
                  <a:lnTo>
                    <a:pt x="1527861" y="0"/>
                  </a:lnTo>
                  <a:lnTo>
                    <a:pt x="1527861" y="3764985"/>
                  </a:lnTo>
                  <a:lnTo>
                    <a:pt x="0" y="3764985"/>
                  </a:lnTo>
                  <a:close/>
                </a:path>
              </a:pathLst>
            </a:custGeom>
            <a:gradFill rotWithShape="1">
              <a:gsLst>
                <a:gs pos="0">
                  <a:srgbClr val="065EE8">
                    <a:alpha val="100000"/>
                  </a:srgbClr>
                </a:gs>
                <a:gs pos="100000">
                  <a:srgbClr val="10A9FB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527861" cy="3793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8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4403344">
            <a:off x="11292076" y="9844674"/>
            <a:ext cx="8427275" cy="1980105"/>
            <a:chOff x="0" y="0"/>
            <a:chExt cx="2594441" cy="6096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94441" cy="609600"/>
            </a:xfrm>
            <a:custGeom>
              <a:avLst/>
              <a:gdLst/>
              <a:ahLst/>
              <a:cxnLst/>
              <a:rect l="l" t="t" r="r" b="b"/>
              <a:pathLst>
                <a:path w="2594441" h="609600">
                  <a:moveTo>
                    <a:pt x="2391241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2594441" y="609600"/>
                  </a:lnTo>
                  <a:lnTo>
                    <a:pt x="2391241" y="0"/>
                  </a:lnTo>
                  <a:close/>
                </a:path>
              </a:pathLst>
            </a:custGeom>
            <a:solidFill>
              <a:srgbClr val="2B2B2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28575"/>
              <a:ext cx="2391241" cy="638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8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V="1">
            <a:off x="3436980" y="2865606"/>
            <a:ext cx="14222026" cy="8636648"/>
          </a:xfrm>
          <a:custGeom>
            <a:avLst/>
            <a:gdLst/>
            <a:ahLst/>
            <a:cxnLst/>
            <a:rect l="l" t="t" r="r" b="b"/>
            <a:pathLst>
              <a:path w="14222026" h="8636648">
                <a:moveTo>
                  <a:pt x="0" y="8636649"/>
                </a:moveTo>
                <a:lnTo>
                  <a:pt x="14222026" y="8636649"/>
                </a:lnTo>
                <a:lnTo>
                  <a:pt x="14222026" y="0"/>
                </a:lnTo>
                <a:lnTo>
                  <a:pt x="0" y="0"/>
                </a:lnTo>
                <a:lnTo>
                  <a:pt x="0" y="8636649"/>
                </a:lnTo>
                <a:close/>
              </a:path>
            </a:pathLst>
          </a:custGeom>
          <a:blipFill>
            <a:blip r:embed="rId2">
              <a:alphaModFix amt="4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-4156781" y="-1517510"/>
            <a:ext cx="15964933" cy="9695068"/>
          </a:xfrm>
          <a:custGeom>
            <a:avLst/>
            <a:gdLst/>
            <a:ahLst/>
            <a:cxnLst/>
            <a:rect l="l" t="t" r="r" b="b"/>
            <a:pathLst>
              <a:path w="15964933" h="9695068">
                <a:moveTo>
                  <a:pt x="15964933" y="0"/>
                </a:moveTo>
                <a:lnTo>
                  <a:pt x="0" y="0"/>
                </a:lnTo>
                <a:lnTo>
                  <a:pt x="0" y="9695069"/>
                </a:lnTo>
                <a:lnTo>
                  <a:pt x="15964933" y="9695069"/>
                </a:lnTo>
                <a:lnTo>
                  <a:pt x="15964933" y="0"/>
                </a:lnTo>
                <a:close/>
              </a:path>
            </a:pathLst>
          </a:custGeom>
          <a:blipFill>
            <a:blip r:embed="rId4">
              <a:alphaModFix amt="5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261091" y="2301325"/>
            <a:ext cx="6750972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sz="6999" b="1">
                <a:solidFill>
                  <a:srgbClr val="2B2B2B"/>
                </a:solidFill>
                <a:latin typeface="Inter Bold"/>
                <a:ea typeface="Inter Bold"/>
                <a:cs typeface="Inter Bold"/>
                <a:sym typeface="Inter Bold"/>
              </a:rPr>
              <a:t>Rotary </a:t>
            </a:r>
          </a:p>
          <a:p>
            <a:pPr algn="l">
              <a:lnSpc>
                <a:spcPts val="8399"/>
              </a:lnSpc>
            </a:pPr>
            <a:r>
              <a:rPr lang="en-US" sz="6999" b="1">
                <a:solidFill>
                  <a:srgbClr val="2B2B2B"/>
                </a:solidFill>
                <a:latin typeface="Inter Bold"/>
                <a:ea typeface="Inter Bold"/>
                <a:cs typeface="Inter Bold"/>
                <a:sym typeface="Inter Bold"/>
              </a:rPr>
              <a:t>Action Plan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261091" y="5505201"/>
            <a:ext cx="533531" cy="53353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98F7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8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080174" y="5409807"/>
            <a:ext cx="5418030" cy="676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65"/>
              </a:lnSpc>
            </a:pPr>
            <a:r>
              <a:rPr lang="en-US" sz="4127" b="1">
                <a:solidFill>
                  <a:srgbClr val="2B2B2B"/>
                </a:solidFill>
                <a:latin typeface="Inter Bold"/>
                <a:ea typeface="Inter Bold"/>
                <a:cs typeface="Inter Bold"/>
                <a:sym typeface="Inter Bold"/>
              </a:rPr>
              <a:t>Increase Impact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261091" y="6644101"/>
            <a:ext cx="533531" cy="533531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98F7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8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2080174" y="6548707"/>
            <a:ext cx="5418030" cy="676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65"/>
              </a:lnSpc>
            </a:pPr>
            <a:r>
              <a:rPr lang="en-US" sz="4127" b="1">
                <a:solidFill>
                  <a:srgbClr val="2B2B2B"/>
                </a:solidFill>
                <a:latin typeface="Inter Bold"/>
                <a:ea typeface="Inter Bold"/>
                <a:cs typeface="Inter Bold"/>
                <a:sym typeface="Inter Bold"/>
              </a:rPr>
              <a:t> ⁠Expand Reach</a:t>
            </a:r>
          </a:p>
        </p:txBody>
      </p:sp>
      <p:sp>
        <p:nvSpPr>
          <p:cNvPr id="19" name="AutoShape 19"/>
          <p:cNvSpPr/>
          <p:nvPr/>
        </p:nvSpPr>
        <p:spPr>
          <a:xfrm flipV="1">
            <a:off x="17157824" y="-2871811"/>
            <a:ext cx="2260353" cy="7020642"/>
          </a:xfrm>
          <a:prstGeom prst="line">
            <a:avLst/>
          </a:prstGeom>
          <a:ln w="76200" cap="flat">
            <a:solidFill>
              <a:srgbClr val="2A77C8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0" name="Group 20"/>
          <p:cNvGrpSpPr/>
          <p:nvPr/>
        </p:nvGrpSpPr>
        <p:grpSpPr>
          <a:xfrm>
            <a:off x="-4560458" y="9542894"/>
            <a:ext cx="14194018" cy="7259016"/>
            <a:chOff x="0" y="0"/>
            <a:chExt cx="1191990" cy="6096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91990" cy="609600"/>
            </a:xfrm>
            <a:custGeom>
              <a:avLst/>
              <a:gdLst/>
              <a:ahLst/>
              <a:cxnLst/>
              <a:rect l="l" t="t" r="r" b="b"/>
              <a:pathLst>
                <a:path w="1191990" h="609600">
                  <a:moveTo>
                    <a:pt x="988790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1191990" y="609600"/>
                  </a:lnTo>
                  <a:lnTo>
                    <a:pt x="988790" y="0"/>
                  </a:lnTo>
                  <a:close/>
                </a:path>
              </a:pathLst>
            </a:custGeom>
            <a:gradFill rotWithShape="1">
              <a:gsLst>
                <a:gs pos="0">
                  <a:srgbClr val="065EE8">
                    <a:alpha val="100000"/>
                  </a:srgbClr>
                </a:gs>
                <a:gs pos="100000">
                  <a:srgbClr val="10A9FB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2" name="TextBox 22"/>
            <p:cNvSpPr txBox="1"/>
            <p:nvPr/>
          </p:nvSpPr>
          <p:spPr>
            <a:xfrm>
              <a:off x="101600" y="-28575"/>
              <a:ext cx="988790" cy="638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8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130281" y="5552970"/>
            <a:ext cx="533531" cy="533531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98F7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8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8949365" y="5457576"/>
            <a:ext cx="7131487" cy="676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65"/>
              </a:lnSpc>
            </a:pPr>
            <a:r>
              <a:rPr lang="en-US" sz="4127" b="1">
                <a:solidFill>
                  <a:srgbClr val="2B2B2B"/>
                </a:solidFill>
                <a:latin typeface="Inter Bold"/>
                <a:ea typeface="Inter Bold"/>
                <a:cs typeface="Inter Bold"/>
                <a:sym typeface="Inter Bold"/>
              </a:rPr>
              <a:t>Enhance Engagement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8157175" y="6558222"/>
            <a:ext cx="533531" cy="533531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98F7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8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8976259" y="6462828"/>
            <a:ext cx="5418030" cy="676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65"/>
              </a:lnSpc>
            </a:pPr>
            <a:r>
              <a:rPr lang="en-US" sz="4127" b="1">
                <a:solidFill>
                  <a:srgbClr val="2B2B2B"/>
                </a:solidFill>
                <a:latin typeface="Inter Bold"/>
                <a:ea typeface="Inter Bold"/>
                <a:cs typeface="Inter Bold"/>
                <a:sym typeface="Inter Bold"/>
              </a:rPr>
              <a:t>Increase Adaptability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1261091" y="394038"/>
            <a:ext cx="2716678" cy="1383213"/>
            <a:chOff x="0" y="0"/>
            <a:chExt cx="4938611" cy="251452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4938649" cy="2514473"/>
            </a:xfrm>
            <a:custGeom>
              <a:avLst/>
              <a:gdLst/>
              <a:ahLst/>
              <a:cxnLst/>
              <a:rect l="l" t="t" r="r" b="b"/>
              <a:pathLst>
                <a:path w="4938649" h="2514473">
                  <a:moveTo>
                    <a:pt x="0" y="0"/>
                  </a:moveTo>
                  <a:lnTo>
                    <a:pt x="4938649" y="0"/>
                  </a:lnTo>
                  <a:lnTo>
                    <a:pt x="4938649" y="2514473"/>
                  </a:lnTo>
                  <a:lnTo>
                    <a:pt x="0" y="25144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98" b="-101"/>
              </a:stretch>
            </a:blipFill>
          </p:spPr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6772430"/>
            <a:ext cx="10693823" cy="0"/>
          </a:xfrm>
          <a:prstGeom prst="line">
            <a:avLst/>
          </a:prstGeom>
          <a:ln w="9525" cap="flat">
            <a:solidFill>
              <a:srgbClr val="187270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028700" y="8245630"/>
            <a:ext cx="10693823" cy="0"/>
          </a:xfrm>
          <a:prstGeom prst="line">
            <a:avLst/>
          </a:prstGeom>
          <a:ln w="9525" cap="flat">
            <a:solidFill>
              <a:srgbClr val="187270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 rot="5400000">
            <a:off x="8583960" y="4177411"/>
            <a:ext cx="306393" cy="306393"/>
          </a:xfrm>
          <a:custGeom>
            <a:avLst/>
            <a:gdLst/>
            <a:ahLst/>
            <a:cxnLst/>
            <a:rect l="l" t="t" r="r" b="b"/>
            <a:pathLst>
              <a:path w="306393" h="306393">
                <a:moveTo>
                  <a:pt x="0" y="0"/>
                </a:moveTo>
                <a:lnTo>
                  <a:pt x="306393" y="0"/>
                </a:lnTo>
                <a:lnTo>
                  <a:pt x="306393" y="306393"/>
                </a:lnTo>
                <a:lnTo>
                  <a:pt x="0" y="3063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1009508"/>
            <a:ext cx="5157046" cy="2228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13"/>
              </a:lnSpc>
              <a:spcBef>
                <a:spcPct val="0"/>
              </a:spcBef>
            </a:pPr>
            <a:r>
              <a:rPr lang="en-US" sz="12938" b="1" spc="-840">
                <a:solidFill>
                  <a:srgbClr val="18727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Key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590658"/>
            <a:ext cx="10534075" cy="2228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13"/>
              </a:lnSpc>
              <a:spcBef>
                <a:spcPct val="0"/>
              </a:spcBef>
            </a:pPr>
            <a:r>
              <a:rPr lang="en-US" sz="12938" b="1" i="1" spc="-840">
                <a:solidFill>
                  <a:srgbClr val="187270"/>
                </a:solidFill>
                <a:latin typeface="Atkinson Hyperlegible Bold Italics"/>
                <a:ea typeface="Atkinson Hyperlegible Bold Italics"/>
                <a:cs typeface="Atkinson Hyperlegible Bold Italics"/>
                <a:sym typeface="Atkinson Hyperlegible Bold Italics"/>
              </a:rPr>
              <a:t>Takeaways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7232961"/>
            <a:ext cx="5157046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b="1" spc="-100">
                <a:solidFill>
                  <a:srgbClr val="18727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FOLLOW UP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5562600"/>
            <a:ext cx="7861653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b="1">
                <a:solidFill>
                  <a:srgbClr val="18727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TRACK GOALS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8706161"/>
            <a:ext cx="6610154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b="1" spc="-100">
                <a:solidFill>
                  <a:srgbClr val="18727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EngagE LEADERS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1562775" y="6692556"/>
            <a:ext cx="159748" cy="159748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727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31594" y="8165756"/>
            <a:ext cx="159748" cy="159748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727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1562775" y="8166100"/>
            <a:ext cx="159748" cy="159748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727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31594" y="6692212"/>
            <a:ext cx="159748" cy="159748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727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3752318" y="1133740"/>
            <a:ext cx="3506982" cy="1785601"/>
            <a:chOff x="0" y="0"/>
            <a:chExt cx="4938611" cy="251452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938649" cy="2514473"/>
            </a:xfrm>
            <a:custGeom>
              <a:avLst/>
              <a:gdLst/>
              <a:ahLst/>
              <a:cxnLst/>
              <a:rect l="l" t="t" r="r" b="b"/>
              <a:pathLst>
                <a:path w="4938649" h="2514473">
                  <a:moveTo>
                    <a:pt x="0" y="0"/>
                  </a:moveTo>
                  <a:lnTo>
                    <a:pt x="4938649" y="0"/>
                  </a:lnTo>
                  <a:lnTo>
                    <a:pt x="4938649" y="2514473"/>
                  </a:lnTo>
                  <a:lnTo>
                    <a:pt x="0" y="25144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98" b="-101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292</Words>
  <Application>Microsoft Macintosh PowerPoint</Application>
  <PresentationFormat>Custom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31" baseType="lpstr">
      <vt:lpstr>Heading Now 71-78</vt:lpstr>
      <vt:lpstr>Inter Bold</vt:lpstr>
      <vt:lpstr>Poppins</vt:lpstr>
      <vt:lpstr>Arial Bold Italics</vt:lpstr>
      <vt:lpstr>Atkinson Hyperlegible Bold Italics</vt:lpstr>
      <vt:lpstr>Arial</vt:lpstr>
      <vt:lpstr>Garet</vt:lpstr>
      <vt:lpstr>Open Sauce Light</vt:lpstr>
      <vt:lpstr>Garet Ultra-Bold</vt:lpstr>
      <vt:lpstr>Open Sauce Bold</vt:lpstr>
      <vt:lpstr>Open Sauce</vt:lpstr>
      <vt:lpstr>Clear Sans</vt:lpstr>
      <vt:lpstr>Public Sans Bold</vt:lpstr>
      <vt:lpstr>Open Sauce Heavy</vt:lpstr>
      <vt:lpstr>Calibri</vt:lpstr>
      <vt:lpstr>Garet Bold</vt:lpstr>
      <vt:lpstr>Atkinson Hyperlegible Bold</vt:lpstr>
      <vt:lpstr>TT Firs Neue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Pradeep Man Vaidya Past President (1999-2000) RC Patan West Chair, District Support and Strengthening Committee2025-26 Member DLFC RID 3292 Nepal Bhutan 2026-27</dc:title>
  <cp:lastModifiedBy>Microsoft Office User</cp:lastModifiedBy>
  <cp:revision>2</cp:revision>
  <dcterms:created xsi:type="dcterms:W3CDTF">2006-08-16T00:00:00Z</dcterms:created>
  <dcterms:modified xsi:type="dcterms:W3CDTF">2026-04-30T05:10:36Z</dcterms:modified>
  <dc:identifier>DAHINbdex44</dc:identifier>
</cp:coreProperties>
</file>