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Outfit"/>
      <p:bold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Outfit SemiBold"/>
      <p:regular r:id="rId23"/>
      <p:bold r:id="rId24"/>
    </p:embeddedFont>
    <p:embeddedFont>
      <p:font typeface="Montserrat ExtraBold"/>
      <p:bold r:id="rId25"/>
      <p:boldItalic r:id="rId26"/>
    </p:embeddedFont>
    <p:embeddedFont>
      <p:font typeface="Open Sans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utfitSemiBold-bold.fntdata"/><Relationship Id="rId23" Type="http://schemas.openxmlformats.org/officeDocument/2006/relationships/font" Target="fonts/Outfi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Outfi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6804f7f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e6804f7ff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image" Target="../media/image22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182775" y="176275"/>
            <a:ext cx="8421829" cy="997200"/>
            <a:chOff x="2194025" y="135743"/>
            <a:chExt cx="8421829" cy="997200"/>
          </a:xfrm>
        </p:grpSpPr>
        <p:sp>
          <p:nvSpPr>
            <p:cNvPr id="85" name="Google Shape;85;p13"/>
            <p:cNvSpPr/>
            <p:nvPr/>
          </p:nvSpPr>
          <p:spPr>
            <a:xfrm>
              <a:off x="2194025" y="272838"/>
              <a:ext cx="2088900" cy="72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13"/>
            <p:cNvPicPr preferRelativeResize="0"/>
            <p:nvPr/>
          </p:nvPicPr>
          <p:blipFill rotWithShape="1">
            <a:blip r:embed="rId4">
              <a:alphaModFix/>
            </a:blip>
            <a:srcRect b="-1710" l="0" r="0" t="1710"/>
            <a:stretch/>
          </p:blipFill>
          <p:spPr>
            <a:xfrm>
              <a:off x="2343722" y="272835"/>
              <a:ext cx="1789500" cy="72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3"/>
            <p:cNvSpPr/>
            <p:nvPr/>
          </p:nvSpPr>
          <p:spPr>
            <a:xfrm>
              <a:off x="5193753" y="304900"/>
              <a:ext cx="2088900" cy="72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01638" y="348914"/>
              <a:ext cx="1073100" cy="67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3"/>
            <p:cNvSpPr/>
            <p:nvPr/>
          </p:nvSpPr>
          <p:spPr>
            <a:xfrm>
              <a:off x="8526954" y="272850"/>
              <a:ext cx="2088900" cy="72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" name="Google Shape;90;p13"/>
            <p:cNvPicPr preferRelativeResize="0"/>
            <p:nvPr/>
          </p:nvPicPr>
          <p:blipFill rotWithShape="1">
            <a:blip r:embed="rId6">
              <a:alphaModFix/>
            </a:blip>
            <a:srcRect b="18374" l="0" r="0" t="0"/>
            <a:stretch/>
          </p:blipFill>
          <p:spPr>
            <a:xfrm>
              <a:off x="8960600" y="135743"/>
              <a:ext cx="1221600" cy="99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3"/>
          <p:cNvGrpSpPr/>
          <p:nvPr/>
        </p:nvGrpSpPr>
        <p:grpSpPr>
          <a:xfrm>
            <a:off x="952500" y="1714500"/>
            <a:ext cx="10287000" cy="2571750"/>
            <a:chOff x="952500" y="1714500"/>
            <a:chExt cx="10287000" cy="257175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952500" y="1714500"/>
              <a:ext cx="10287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7A81B"/>
                  </a:solidFill>
                  <a:latin typeface="Open Sans"/>
                  <a:ea typeface="Open Sans"/>
                  <a:cs typeface="Open Sans"/>
                  <a:sym typeface="Open Sans"/>
                </a:rPr>
                <a:t>Rotary Program for Young Leaders</a:t>
              </a:r>
              <a:endParaRPr b="1" sz="2100">
                <a:solidFill>
                  <a:srgbClr val="F7A81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952500" y="2190750"/>
              <a:ext cx="102870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44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The Youth Catalyst:</a:t>
              </a:r>
              <a:br>
                <a:rPr b="0" lang="en-US" sz="544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b="0" lang="en-US" sz="5440">
                  <a:solidFill>
                    <a:srgbClr val="F7A81B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Empowering the Next Gen</a:t>
              </a:r>
              <a:endParaRPr b="0" sz="544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952464" y="4476750"/>
            <a:ext cx="9893008" cy="1714500"/>
            <a:chOff x="952500" y="4476750"/>
            <a:chExt cx="10287000" cy="1714500"/>
          </a:xfrm>
        </p:grpSpPr>
        <p:sp>
          <p:nvSpPr>
            <p:cNvPr id="95" name="Google Shape;95;p13"/>
            <p:cNvSpPr/>
            <p:nvPr/>
          </p:nvSpPr>
          <p:spPr>
            <a:xfrm>
              <a:off x="952500" y="4476750"/>
              <a:ext cx="10287000" cy="1714500"/>
            </a:xfrm>
            <a:prstGeom prst="roundRect">
              <a:avLst>
                <a:gd fmla="val 8333" name="adj"/>
              </a:avLst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238250" y="4619625"/>
              <a:ext cx="9715500" cy="14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7A81B"/>
                  </a:solidFill>
                  <a:latin typeface="Outfit"/>
                  <a:ea typeface="Outfit"/>
                  <a:cs typeface="Outfit"/>
                  <a:sym typeface="Outfit"/>
                </a:rPr>
                <a:t>RTN. AMIT GIRI</a:t>
              </a:r>
              <a:endParaRPr b="1" sz="1600">
                <a:solidFill>
                  <a:srgbClr val="F7A81B"/>
                </a:solidFill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FFFFFF"/>
                  </a:solidFill>
                  <a:latin typeface="Outfit SemiBold"/>
                  <a:ea typeface="Outfit SemiBold"/>
                  <a:cs typeface="Outfit SemiBold"/>
                  <a:sym typeface="Outfit SemiBold"/>
                </a:rPr>
                <a:t>District Governor Nominee Designate, 2025’26</a:t>
              </a:r>
              <a:endParaRPr b="0" sz="1200">
                <a:solidFill>
                  <a:srgbClr val="FFFFFF"/>
                </a:solidFill>
                <a:latin typeface="Outfit SemiBold"/>
                <a:ea typeface="Outfit SemiBold"/>
                <a:cs typeface="Outfit SemiBold"/>
                <a:sym typeface="Outfit Semi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rPr>
                <a:t>• Chair, District Public Image Committee 2024/26 | CEO, ICA @ IGNOU</a:t>
              </a:r>
              <a:endParaRPr b="0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rtl="0" algn="l">
                <a:spcBef>
                  <a:spcPts val="15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rPr>
                <a:t>• President, Rotary Club Rajdhani 2018/19 | RYLA Chair, 2020/21</a:t>
              </a:r>
              <a:endParaRPr b="0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rtl="0" algn="l">
                <a:spcBef>
                  <a:spcPts val="15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rPr>
                <a:t>• Assistant Governor, 2021/22 | District Secretary, 2022/23</a:t>
              </a:r>
              <a:endParaRPr b="0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rtl="0" algn="l">
                <a:spcBef>
                  <a:spcPts val="15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rPr>
                <a:t>• District ICM Chair, 2023/24 | Member, District Learning Facilitation. 2024/26</a:t>
              </a:r>
              <a:endParaRPr b="0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756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756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580953"/>
            <a:ext cx="4572000" cy="32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762000" y="848591"/>
            <a:ext cx="48006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are excellent at "Uniting for Good."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62000" y="2159225"/>
            <a:ext cx="45720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But to truly "Create Lasting Impact," we must look at who will be carrying our torch in 10 years.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6096000" y="0"/>
            <a:ext cx="6096000" cy="7565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219200" y="3961953"/>
            <a:ext cx="392049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91B5C"/>
                </a:solidFill>
                <a:latin typeface="Open Sans"/>
                <a:ea typeface="Open Sans"/>
                <a:cs typeface="Open Sans"/>
                <a:sym typeface="Open Sans"/>
              </a:rPr>
              <a:t>THE REALITY CHECK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219200" y="4342953"/>
            <a:ext cx="37338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50" u="none" cap="none" strike="noStrike">
                <a:solidFill>
                  <a:srgbClr val="005EAA"/>
                </a:solidFill>
                <a:latin typeface="Montserrat"/>
                <a:ea typeface="Montserrat"/>
                <a:cs typeface="Montserrat"/>
                <a:sym typeface="Montserrat"/>
              </a:rPr>
              <a:t>"If a brilliant 25-year-old professional walked into your club meeting tomorrow, what exactly would make them</a:t>
            </a:r>
            <a:r>
              <a:rPr b="1" i="1" lang="en-US" sz="1550">
                <a:solidFill>
                  <a:srgbClr val="005E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US" sz="1550" u="none" cap="none" strike="noStrike">
                <a:solidFill>
                  <a:srgbClr val="005EAA"/>
                </a:solidFill>
                <a:latin typeface="Montserrat"/>
                <a:ea typeface="Montserrat"/>
                <a:cs typeface="Montserrat"/>
                <a:sym typeface="Montserrat"/>
              </a:rPr>
              <a:t>want to stay?"</a:t>
            </a:r>
            <a:endParaRPr sz="100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46529"/>
            <a:ext cx="1219199" cy="4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1219200" y="5729430"/>
            <a:ext cx="3733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यदि भोलि तपाईँको क्लबको मिटिङमा एक प्रतिभावान २५-वर्षीय पेसाकर्मी </a:t>
            </a:r>
            <a:r>
              <a:rPr b="1" lang="en-US" sz="1500">
                <a:solidFill>
                  <a:schemeClr val="dk1"/>
                </a:solidFill>
              </a:rPr>
              <a:t>आयो भने</a:t>
            </a:r>
            <a:r>
              <a:rPr lang="en-US" sz="1500">
                <a:solidFill>
                  <a:schemeClr val="dk1"/>
                </a:solidFill>
              </a:rPr>
              <a:t>, ठ्याक्कै कुन कुराले </a:t>
            </a:r>
            <a:r>
              <a:rPr b="1" lang="en-US" sz="1500">
                <a:solidFill>
                  <a:schemeClr val="dk1"/>
                </a:solidFill>
              </a:rPr>
              <a:t>उसलाई</a:t>
            </a:r>
            <a:r>
              <a:rPr lang="en-US" sz="1500">
                <a:solidFill>
                  <a:schemeClr val="dk1"/>
                </a:solidFill>
              </a:rPr>
              <a:t> त्यहाँ टिकिरहन </a:t>
            </a:r>
            <a:r>
              <a:rPr b="1" lang="en-US" sz="1500">
                <a:solidFill>
                  <a:schemeClr val="dk1"/>
                </a:solidFill>
              </a:rPr>
              <a:t>प्रभावित</a:t>
            </a:r>
            <a:r>
              <a:rPr lang="en-US" sz="1500">
                <a:solidFill>
                  <a:schemeClr val="dk1"/>
                </a:solidFill>
              </a:rPr>
              <a:t> गर्ला?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4929187"/>
            <a:ext cx="106680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902625"/>
            <a:ext cx="33654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1900237"/>
            <a:ext cx="33654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1900237"/>
            <a:ext cx="336559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0" y="5367337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8900" y="2290762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987902" y="2878304"/>
            <a:ext cx="2913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Interact &amp; Rotaract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057275" y="3305926"/>
            <a:ext cx="27750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Building community and professional leadership from the ground up.</a:t>
            </a:r>
            <a:endParaRPr b="0" i="0" sz="1150" u="none" cap="none" strike="noStrike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Interact:</a:t>
            </a:r>
            <a:r>
              <a:rPr lang="en-US" sz="1100">
                <a:solidFill>
                  <a:schemeClr val="dk1"/>
                </a:solidFill>
              </a:rPr>
              <a:t> 12–18 years</a:t>
            </a:r>
            <a:br>
              <a:rPr lang="en-US" sz="1100">
                <a:solidFill>
                  <a:schemeClr val="dk1"/>
                </a:solidFill>
              </a:rPr>
            </a:br>
            <a:r>
              <a:rPr b="1" lang="en-US" sz="1100">
                <a:solidFill>
                  <a:schemeClr val="dk1"/>
                </a:solidFill>
              </a:rPr>
              <a:t>Rotaract:</a:t>
            </a:r>
            <a:r>
              <a:rPr lang="en-US" sz="1100">
                <a:solidFill>
                  <a:schemeClr val="dk1"/>
                </a:solidFill>
              </a:rPr>
              <a:t> 18 and older 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School/University or Community Based</a:t>
            </a:r>
            <a:endParaRPr sz="115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.png" id="123" name="Google Shape;12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67251" y="229076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4639102" y="2938462"/>
            <a:ext cx="291364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RYE &amp; NGSE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4708475" y="3386137"/>
            <a:ext cx="2775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Fostering cultural and professional exchange on a global scale.</a:t>
            </a:r>
            <a:endParaRPr b="0" i="0" sz="1150" u="none" cap="none" strike="noStrike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RYE:</a:t>
            </a:r>
            <a:r>
              <a:rPr lang="en-US" sz="900">
                <a:solidFill>
                  <a:schemeClr val="dk1"/>
                </a:solidFill>
              </a:rPr>
              <a:t> 15–19 years 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NGSE:</a:t>
            </a:r>
            <a:r>
              <a:rPr lang="en-US" sz="900">
                <a:solidFill>
                  <a:schemeClr val="dk1"/>
                </a:solidFill>
              </a:rPr>
              <a:t> 18–30 years 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NGSE has maximum of 6month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descr="image.png" id="126" name="Google Shape;12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75750" y="2290762"/>
            <a:ext cx="342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8290299" y="2938462"/>
            <a:ext cx="2913801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RYLA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8359675" y="3386137"/>
            <a:ext cx="277504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Providing intensive, transformative leadership training.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762000" y="571500"/>
            <a:ext cx="112014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5 PILLARS OF GROWTH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0" y="1466850"/>
            <a:ext cx="762000" cy="57150"/>
          </a:xfrm>
          <a:prstGeom prst="roundRect">
            <a:avLst>
              <a:gd fmla="val 50000" name="adj"/>
            </a:avLst>
          </a:prstGeom>
          <a:solidFill>
            <a:srgbClr val="F7A8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" y="46529"/>
            <a:ext cx="1219199" cy="4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587" y="1710928"/>
            <a:ext cx="4589412" cy="4569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762000" y="2037605"/>
            <a:ext cx="5507087" cy="15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Moving beyond the "Sponsorship" mindset. Young professionals possess the digital fluency, fresh networks, and energy your club needs to survive.</a:t>
            </a:r>
            <a:endParaRPr/>
          </a:p>
        </p:txBody>
      </p:sp>
      <p:pic>
        <p:nvPicPr>
          <p:cNvPr descr="image.png" id="138" name="Google Shape;1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9798" y="4985146"/>
            <a:ext cx="17907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7316837" y="2187178"/>
            <a:ext cx="381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524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7316837" y="2555478"/>
            <a:ext cx="3636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"What if your sponsored Rotaract club mentored your Rotary board on modern digital outreach and attracting younger members?"</a:t>
            </a:r>
            <a:endParaRPr sz="1200"/>
          </a:p>
        </p:txBody>
      </p:sp>
      <p:sp>
        <p:nvSpPr>
          <p:cNvPr id="141" name="Google Shape;141;p16"/>
          <p:cNvSpPr txBox="1"/>
          <p:nvPr/>
        </p:nvSpPr>
        <p:spPr>
          <a:xfrm>
            <a:off x="1190625" y="3908077"/>
            <a:ext cx="5078462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21252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don't just need your funding.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190625" y="4542383"/>
            <a:ext cx="5078462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21252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don't just sponsor us; you need us.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190625" y="5176688"/>
            <a:ext cx="5078462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21252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Embrace "Reverse Mentoring".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762000" y="748775"/>
            <a:ext cx="11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"ROI" OF YOUTH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0" y="1466850"/>
            <a:ext cx="762000" cy="57150"/>
          </a:xfrm>
          <a:prstGeom prst="roundRect">
            <a:avLst>
              <a:gd fmla="val 50000" name="adj"/>
            </a:avLst>
          </a:prstGeom>
          <a:solidFill>
            <a:srgbClr val="F7A8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6" name="Google Shape;14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927127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4561433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5195738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46529"/>
            <a:ext cx="1219199" cy="4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75" y="4438047"/>
            <a:ext cx="7620000" cy="321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1333500" y="762000"/>
            <a:ext cx="9525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91B5C"/>
                </a:solidFill>
                <a:latin typeface="Open Sans"/>
                <a:ea typeface="Open Sans"/>
                <a:cs typeface="Open Sans"/>
                <a:sym typeface="Open Sans"/>
              </a:rPr>
              <a:t>THE GRADUATION CLIFF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1095375" y="1270438"/>
            <a:ext cx="100014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pour resources into youth programs, yet thousands of trained leaders </a:t>
            </a:r>
            <a:r>
              <a:rPr b="0" i="0" lang="en-US" sz="3600" u="none" cap="none" strike="noStrike">
                <a:solidFill>
                  <a:srgbClr val="D91B5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disappear</a:t>
            </a:r>
            <a:r>
              <a:rPr b="0" i="0" lang="en-US" sz="360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from the Rotary family.</a:t>
            </a:r>
            <a:endParaRPr sz="800"/>
          </a:p>
        </p:txBody>
      </p:sp>
      <p:sp>
        <p:nvSpPr>
          <p:cNvPr id="157" name="Google Shape;157;p17"/>
          <p:cNvSpPr txBox="1"/>
          <p:nvPr/>
        </p:nvSpPr>
        <p:spPr>
          <a:xfrm>
            <a:off x="1333500" y="3492296"/>
            <a:ext cx="95250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Are we losing our best investments because we expect young professionals to adapt to outdated traditions, rather than adapting the club to modern professionals?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2705100" y="5169960"/>
            <a:ext cx="67818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"Why do you think the vast majority of Rotaractors never transition into a Rotary Club? Is your club's environment currently ready to absorb a </a:t>
            </a:r>
            <a:r>
              <a:rPr b="1" lang="en-US" sz="18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young Rotaractor</a:t>
            </a:r>
            <a:r>
              <a:rPr b="1" i="0" lang="en-US" sz="1800" u="none" cap="none" strike="noStrik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?"</a:t>
            </a:r>
            <a:endParaRPr sz="1100"/>
          </a:p>
        </p:txBody>
      </p:sp>
      <p:pic>
        <p:nvPicPr>
          <p:cNvPr descr="image.png"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5175" y="466716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46529"/>
            <a:ext cx="1219199" cy="4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107108"/>
            <a:ext cx="5507087" cy="3777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6663" y="4899561"/>
            <a:ext cx="17907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1238250" y="2583358"/>
            <a:ext cx="478231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571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OPEN QUESTION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1238250" y="3031033"/>
            <a:ext cx="4554587" cy="2377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"How can we design a signature project this year where Rotarians and Rotaractors sit at the same table as equal decision-makers?"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6735300" y="2337650"/>
            <a:ext cx="46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Often, Rotary provides the money, and Rotaract provides the free labor. </a:t>
            </a:r>
            <a:r>
              <a:rPr b="1" i="0" lang="en-US" sz="195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That is not a partnership.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6735300" y="3918900"/>
            <a:ext cx="5228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D91B5C"/>
                </a:solidFill>
                <a:latin typeface="Open Sans"/>
                <a:ea typeface="Open Sans"/>
                <a:cs typeface="Open Sans"/>
                <a:sym typeface="Open Sans"/>
              </a:rPr>
              <a:t>Look at your draft budget for next year.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751175" y="4539850"/>
            <a:ext cx="47823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Does it reflect a club that is investing in the future, or maintaining the status quo?</a:t>
            </a:r>
            <a:endParaRPr/>
          </a:p>
        </p:txBody>
      </p:sp>
      <p:pic>
        <p:nvPicPr>
          <p:cNvPr descr="image.png" id="172" name="Google Shape;1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250" y="2621458"/>
            <a:ext cx="1619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762000" y="571500"/>
            <a:ext cx="112014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CO-CREATION VS. DELEGATION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0" y="1466850"/>
            <a:ext cx="762000" cy="57150"/>
          </a:xfrm>
          <a:prstGeom prst="roundRect">
            <a:avLst>
              <a:gd fmla="val 50000" name="adj"/>
            </a:avLst>
          </a:prstGeom>
          <a:solidFill>
            <a:srgbClr val="F7A8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46529"/>
            <a:ext cx="1219199" cy="4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190500"/>
            <a:ext cx="12192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0" y="1033900"/>
            <a:ext cx="762000" cy="57300"/>
          </a:xfrm>
          <a:prstGeom prst="roundRect">
            <a:avLst>
              <a:gd fmla="val 50000" name="adj"/>
            </a:avLst>
          </a:prstGeom>
          <a:solidFill>
            <a:srgbClr val="F7A8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762000" y="1091200"/>
            <a:ext cx="10668000" cy="3810000"/>
          </a:xfrm>
          <a:prstGeom prst="roundRect">
            <a:avLst>
              <a:gd fmla="val 6000" name="adj"/>
            </a:avLst>
          </a:prstGeom>
          <a:solidFill>
            <a:srgbClr val="F8FAFC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667375" y="1234075"/>
            <a:ext cx="857400" cy="857400"/>
            <a:chOff x="5667375" y="1857375"/>
            <a:chExt cx="857400" cy="857400"/>
          </a:xfrm>
        </p:grpSpPr>
        <p:sp>
          <p:nvSpPr>
            <p:cNvPr id="184" name="Google Shape;184;p19"/>
            <p:cNvSpPr/>
            <p:nvPr/>
          </p:nvSpPr>
          <p:spPr>
            <a:xfrm>
              <a:off x="5667375" y="1857375"/>
              <a:ext cx="857400" cy="857400"/>
            </a:xfrm>
            <a:prstGeom prst="ellipse">
              <a:avLst/>
            </a:prstGeom>
            <a:solidFill>
              <a:srgbClr val="005EA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5857875" y="2094611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>
                  <a:solidFill>
                    <a:srgbClr val="FFFFF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help_outline</a:t>
              </a:r>
              <a:endParaRPr sz="2960">
                <a:solidFill>
                  <a:srgbClr val="FFFFF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sp>
        <p:nvSpPr>
          <p:cNvPr id="186" name="Google Shape;186;p19"/>
          <p:cNvSpPr txBox="1"/>
          <p:nvPr/>
        </p:nvSpPr>
        <p:spPr>
          <a:xfrm>
            <a:off x="1333500" y="2234200"/>
            <a:ext cx="9525000" cy="1477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013A71"/>
                </a:solidFill>
                <a:latin typeface="Montserrat"/>
                <a:ea typeface="Montserrat"/>
                <a:cs typeface="Montserrat"/>
                <a:sym typeface="Montserrat"/>
              </a:rPr>
              <a:t>"If your club disappeared tomorrow, would the youth in your community feel the void in their leadership journey?"</a:t>
            </a:r>
            <a:endParaRPr b="1" i="0" sz="3200">
              <a:solidFill>
                <a:srgbClr val="013A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238500" y="3948700"/>
            <a:ext cx="57150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1333500" y="4139200"/>
            <a:ext cx="9525000" cy="307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D91B5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is the one legacy you want to leave behind on June 30th, 2027?</a:t>
            </a:r>
            <a:endParaRPr b="0" i="0" sz="2000">
              <a:solidFill>
                <a:srgbClr val="D91B5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762000" y="5124820"/>
            <a:ext cx="10668000" cy="27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3A71"/>
                </a:solidFill>
                <a:latin typeface="Montserrat"/>
                <a:ea typeface="Montserrat"/>
                <a:cs typeface="Montserrat"/>
                <a:sym typeface="Montserrat"/>
              </a:rPr>
              <a:t>यदि भोलि तपाईँको क्लब बन्द भयो भने, के तपाईँको समुदायका युवाहरूले आफ्नो नेतृत्व यात्रामा त्यो अभाव महसुस गर्लान्?</a:t>
            </a:r>
            <a:endParaRPr i="0" sz="1800">
              <a:solidFill>
                <a:srgbClr val="013A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762075" y="5694920"/>
            <a:ext cx="10668000" cy="246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13A71"/>
                </a:solidFill>
                <a:latin typeface="Montserrat"/>
                <a:ea typeface="Montserrat"/>
                <a:cs typeface="Montserrat"/>
                <a:sym typeface="Montserrat"/>
              </a:rPr>
              <a:t>जुन ३०, २०२७ </a:t>
            </a:r>
            <a:r>
              <a:rPr lang="en-US" sz="1600">
                <a:solidFill>
                  <a:srgbClr val="013A71"/>
                </a:solidFill>
                <a:latin typeface="Montserrat"/>
                <a:ea typeface="Montserrat"/>
                <a:cs typeface="Montserrat"/>
                <a:sym typeface="Montserrat"/>
              </a:rPr>
              <a:t>मा तपाईँले छोडेर जान चाहेको त्यो एउटा विरासत (Legacy) के हो? </a:t>
            </a:r>
            <a:endParaRPr i="0" sz="1600">
              <a:solidFill>
                <a:srgbClr val="013A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EA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0" y="1333500"/>
            <a:ext cx="762000" cy="57300"/>
          </a:xfrm>
          <a:prstGeom prst="roundRect">
            <a:avLst>
              <a:gd fmla="val 50000" name="adj"/>
            </a:avLst>
          </a:prstGeom>
          <a:solidFill>
            <a:srgbClr val="F7A8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571500" y="2286000"/>
            <a:ext cx="3429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2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Let's Build the Bridge.</a:t>
            </a:r>
            <a:endParaRPr b="0" sz="442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5143500" y="1143000"/>
            <a:ext cx="6477000" cy="1714500"/>
            <a:chOff x="5143500" y="1143000"/>
            <a:chExt cx="6477000" cy="1714500"/>
          </a:xfrm>
        </p:grpSpPr>
        <p:sp>
          <p:nvSpPr>
            <p:cNvPr id="199" name="Google Shape;199;p20"/>
            <p:cNvSpPr/>
            <p:nvPr/>
          </p:nvSpPr>
          <p:spPr>
            <a:xfrm>
              <a:off x="5143500" y="1143000"/>
              <a:ext cx="6477000" cy="1714500"/>
            </a:xfrm>
            <a:prstGeom prst="roundRect">
              <a:avLst>
                <a:gd fmla="val 11111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5524500" y="1333500"/>
              <a:ext cx="57150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40">
                  <a:solidFill>
                    <a:srgbClr val="013A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"To create lasting impact, we must unite our experience with their energy. Let's make it happen this year."</a:t>
              </a:r>
              <a:endParaRPr b="1" sz="2040">
                <a:solidFill>
                  <a:srgbClr val="013A7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90800" y="140450"/>
            <a:ext cx="1386000" cy="492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88" y="135474"/>
            <a:ext cx="1219199" cy="4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5143500" y="3238500"/>
            <a:ext cx="647700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5EA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RTN. AMIT GIRI</a:t>
            </a:r>
            <a:endParaRPr b="0" sz="2000">
              <a:solidFill>
                <a:srgbClr val="005EA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375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D91B5C"/>
                </a:solidFill>
                <a:latin typeface="Open Sans"/>
                <a:ea typeface="Open Sans"/>
                <a:cs typeface="Open Sans"/>
                <a:sym typeface="Open Sans"/>
              </a:rPr>
              <a:t>District Governor Nominee Designate, 2025’26</a:t>
            </a:r>
            <a:endParaRPr b="1" sz="1400">
              <a:solidFill>
                <a:srgbClr val="D91B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5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Chair, District Public Image Committee 2024/26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CEO, ICA @ IGNOU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President, Rotary Club Rajdhani 2018/19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RYLA Chair, 2020/21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Assistant Governor, 2021/22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District Secretary, 2022/23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District ICM Chair, 2023/24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600"/>
              </a:spcAft>
              <a:buClr>
                <a:srgbClr val="495057"/>
              </a:buClr>
              <a:buSzPts val="1100"/>
              <a:buFont typeface="Open Sans"/>
              <a:buChar char="●"/>
            </a:pPr>
            <a:r>
              <a:rPr b="0" lang="en-US" sz="1100">
                <a:solidFill>
                  <a:srgbClr val="495057"/>
                </a:solidFill>
                <a:latin typeface="Open Sans"/>
                <a:ea typeface="Open Sans"/>
                <a:cs typeface="Open Sans"/>
                <a:sym typeface="Open Sans"/>
              </a:rPr>
              <a:t>Member, District Learning Facilitation. 2024/26</a:t>
            </a:r>
            <a:endParaRPr b="0" sz="1100">
              <a:solidFill>
                <a:srgbClr val="4950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