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6" r:id="rId2"/>
    <p:sldMasterId id="2147483708" r:id="rId3"/>
    <p:sldMasterId id="2147483713" r:id="rId4"/>
    <p:sldMasterId id="2147483843" r:id="rId5"/>
  </p:sldMasterIdLst>
  <p:notesMasterIdLst>
    <p:notesMasterId r:id="rId24"/>
  </p:notesMasterIdLst>
  <p:sldIdLst>
    <p:sldId id="259" r:id="rId6"/>
    <p:sldId id="952" r:id="rId7"/>
    <p:sldId id="1006" r:id="rId8"/>
    <p:sldId id="997" r:id="rId9"/>
    <p:sldId id="1020" r:id="rId10"/>
    <p:sldId id="998" r:id="rId11"/>
    <p:sldId id="1007" r:id="rId12"/>
    <p:sldId id="1023" r:id="rId13"/>
    <p:sldId id="1009" r:id="rId14"/>
    <p:sldId id="1021" r:id="rId15"/>
    <p:sldId id="1014" r:id="rId16"/>
    <p:sldId id="1013" r:id="rId17"/>
    <p:sldId id="1012" r:id="rId18"/>
    <p:sldId id="1015" r:id="rId19"/>
    <p:sldId id="1016" r:id="rId20"/>
    <p:sldId id="1018" r:id="rId21"/>
    <p:sldId id="1022" r:id="rId22"/>
    <p:sldId id="946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005DAA"/>
    <a:srgbClr val="01B4E7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6"/>
    <p:restoredTop sz="93257"/>
  </p:normalViewPr>
  <p:slideViewPr>
    <p:cSldViewPr snapToGrid="0" snapToObjects="1">
      <p:cViewPr varScale="1">
        <p:scale>
          <a:sx n="99" d="100"/>
          <a:sy n="99" d="100"/>
        </p:scale>
        <p:origin x="1048" y="4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A27E38-35C9-48B5-91EC-D7A6970DE64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9C42ED8-0BBC-449E-A536-466FC244372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Identify and understand ways to attract new members</a:t>
          </a:r>
        </a:p>
      </dgm:t>
    </dgm:pt>
    <dgm:pt modelId="{FDA0EB53-9F11-4B41-A128-725A68B73929}" type="parTrans" cxnId="{EFDEAD64-DA4B-42A5-B735-20FD0238FB88}">
      <dgm:prSet/>
      <dgm:spPr/>
      <dgm:t>
        <a:bodyPr/>
        <a:lstStyle/>
        <a:p>
          <a:endParaRPr lang="en-US"/>
        </a:p>
      </dgm:t>
    </dgm:pt>
    <dgm:pt modelId="{70C409DE-9CBC-458F-9860-F3BB506B5413}" type="sibTrans" cxnId="{EFDEAD64-DA4B-42A5-B735-20FD0238FB88}">
      <dgm:prSet/>
      <dgm:spPr/>
      <dgm:t>
        <a:bodyPr/>
        <a:lstStyle/>
        <a:p>
          <a:endParaRPr lang="en-US"/>
        </a:p>
      </dgm:t>
    </dgm:pt>
    <dgm:pt modelId="{3B110934-C4BF-4BEC-9AD0-ABA9D0AEAC4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Create strategies to engage members</a:t>
          </a:r>
        </a:p>
      </dgm:t>
    </dgm:pt>
    <dgm:pt modelId="{6DAA950B-A83E-4641-9451-739326B18291}" type="parTrans" cxnId="{DF04D4B9-C2BE-4E9F-8A0E-C3DD2EFD2A53}">
      <dgm:prSet/>
      <dgm:spPr/>
      <dgm:t>
        <a:bodyPr/>
        <a:lstStyle/>
        <a:p>
          <a:endParaRPr lang="en-US"/>
        </a:p>
      </dgm:t>
    </dgm:pt>
    <dgm:pt modelId="{1E092C3C-44DE-4821-A845-223855019506}" type="sibTrans" cxnId="{DF04D4B9-C2BE-4E9F-8A0E-C3DD2EFD2A53}">
      <dgm:prSet/>
      <dgm:spPr/>
      <dgm:t>
        <a:bodyPr/>
        <a:lstStyle/>
        <a:p>
          <a:endParaRPr lang="en-US"/>
        </a:p>
      </dgm:t>
    </dgm:pt>
    <dgm:pt modelId="{3110F7C0-3E5A-4E00-B8F1-C2A2A31B9EDB}" type="pres">
      <dgm:prSet presAssocID="{40A27E38-35C9-48B5-91EC-D7A6970DE64F}" presName="root" presStyleCnt="0">
        <dgm:presLayoutVars>
          <dgm:dir/>
          <dgm:resizeHandles val="exact"/>
        </dgm:presLayoutVars>
      </dgm:prSet>
      <dgm:spPr/>
    </dgm:pt>
    <dgm:pt modelId="{15BF8DAE-407E-427B-8A24-DA065D02DA7E}" type="pres">
      <dgm:prSet presAssocID="{69C42ED8-0BBC-449E-A536-466FC244372E}" presName="compNode" presStyleCnt="0"/>
      <dgm:spPr/>
    </dgm:pt>
    <dgm:pt modelId="{EA7B56D0-021C-4805-AE3D-B8078DE7179E}" type="pres">
      <dgm:prSet presAssocID="{69C42ED8-0BBC-449E-A536-466FC244372E}" presName="bgRect" presStyleLbl="bgShp" presStyleIdx="0" presStyleCnt="2"/>
      <dgm:spPr/>
    </dgm:pt>
    <dgm:pt modelId="{B20B88CC-8868-4DBC-98E2-19F2C8068223}" type="pres">
      <dgm:prSet presAssocID="{69C42ED8-0BBC-449E-A536-466FC244372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410DC6F-34DF-49A0-B459-21ACB9F004BF}" type="pres">
      <dgm:prSet presAssocID="{69C42ED8-0BBC-449E-A536-466FC244372E}" presName="spaceRect" presStyleCnt="0"/>
      <dgm:spPr/>
    </dgm:pt>
    <dgm:pt modelId="{35897FB2-75B3-49D0-A3F4-DDC22DF2DF33}" type="pres">
      <dgm:prSet presAssocID="{69C42ED8-0BBC-449E-A536-466FC244372E}" presName="parTx" presStyleLbl="revTx" presStyleIdx="0" presStyleCnt="2">
        <dgm:presLayoutVars>
          <dgm:chMax val="0"/>
          <dgm:chPref val="0"/>
        </dgm:presLayoutVars>
      </dgm:prSet>
      <dgm:spPr/>
    </dgm:pt>
    <dgm:pt modelId="{F61A0713-EB1C-45FE-AFE7-F5909E01E18B}" type="pres">
      <dgm:prSet presAssocID="{70C409DE-9CBC-458F-9860-F3BB506B5413}" presName="sibTrans" presStyleCnt="0"/>
      <dgm:spPr/>
    </dgm:pt>
    <dgm:pt modelId="{1E82D496-A99E-4604-A87D-959F82FB78F0}" type="pres">
      <dgm:prSet presAssocID="{3B110934-C4BF-4BEC-9AD0-ABA9D0AEAC4D}" presName="compNode" presStyleCnt="0"/>
      <dgm:spPr/>
    </dgm:pt>
    <dgm:pt modelId="{23DAB815-F98F-47F8-A887-94A5E01F9F7C}" type="pres">
      <dgm:prSet presAssocID="{3B110934-C4BF-4BEC-9AD0-ABA9D0AEAC4D}" presName="bgRect" presStyleLbl="bgShp" presStyleIdx="1" presStyleCnt="2"/>
      <dgm:spPr/>
    </dgm:pt>
    <dgm:pt modelId="{F1B48A1F-D823-4B0B-9F2B-8FF995E59010}" type="pres">
      <dgm:prSet presAssocID="{3B110934-C4BF-4BEC-9AD0-ABA9D0AEAC4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A4816EB-2F1A-45D0-A0BA-AA9B31F406E9}" type="pres">
      <dgm:prSet presAssocID="{3B110934-C4BF-4BEC-9AD0-ABA9D0AEAC4D}" presName="spaceRect" presStyleCnt="0"/>
      <dgm:spPr/>
    </dgm:pt>
    <dgm:pt modelId="{E4361368-6F87-40E7-8928-5D9479EF7254}" type="pres">
      <dgm:prSet presAssocID="{3B110934-C4BF-4BEC-9AD0-ABA9D0AEAC4D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E35263D-2229-C84D-8F72-2B80DBE0787B}" type="presOf" srcId="{3B110934-C4BF-4BEC-9AD0-ABA9D0AEAC4D}" destId="{E4361368-6F87-40E7-8928-5D9479EF7254}" srcOrd="0" destOrd="0" presId="urn:microsoft.com/office/officeart/2018/2/layout/IconVerticalSolidList"/>
    <dgm:cxn modelId="{E808A45E-0C44-574C-A0F1-7749EBB8F070}" type="presOf" srcId="{69C42ED8-0BBC-449E-A536-466FC244372E}" destId="{35897FB2-75B3-49D0-A3F4-DDC22DF2DF33}" srcOrd="0" destOrd="0" presId="urn:microsoft.com/office/officeart/2018/2/layout/IconVerticalSolidList"/>
    <dgm:cxn modelId="{EFDEAD64-DA4B-42A5-B735-20FD0238FB88}" srcId="{40A27E38-35C9-48B5-91EC-D7A6970DE64F}" destId="{69C42ED8-0BBC-449E-A536-466FC244372E}" srcOrd="0" destOrd="0" parTransId="{FDA0EB53-9F11-4B41-A128-725A68B73929}" sibTransId="{70C409DE-9CBC-458F-9860-F3BB506B5413}"/>
    <dgm:cxn modelId="{DF04D4B9-C2BE-4E9F-8A0E-C3DD2EFD2A53}" srcId="{40A27E38-35C9-48B5-91EC-D7A6970DE64F}" destId="{3B110934-C4BF-4BEC-9AD0-ABA9D0AEAC4D}" srcOrd="1" destOrd="0" parTransId="{6DAA950B-A83E-4641-9451-739326B18291}" sibTransId="{1E092C3C-44DE-4821-A845-223855019506}"/>
    <dgm:cxn modelId="{794A63C9-57D6-3148-AA56-BB4332AB9A33}" type="presOf" srcId="{40A27E38-35C9-48B5-91EC-D7A6970DE64F}" destId="{3110F7C0-3E5A-4E00-B8F1-C2A2A31B9EDB}" srcOrd="0" destOrd="0" presId="urn:microsoft.com/office/officeart/2018/2/layout/IconVerticalSolidList"/>
    <dgm:cxn modelId="{23096AFA-0E5D-6340-80EC-6D62B7476F1D}" type="presParOf" srcId="{3110F7C0-3E5A-4E00-B8F1-C2A2A31B9EDB}" destId="{15BF8DAE-407E-427B-8A24-DA065D02DA7E}" srcOrd="0" destOrd="0" presId="urn:microsoft.com/office/officeart/2018/2/layout/IconVerticalSolidList"/>
    <dgm:cxn modelId="{E8D959CF-C395-7044-B5BE-2FEC2D09FE64}" type="presParOf" srcId="{15BF8DAE-407E-427B-8A24-DA065D02DA7E}" destId="{EA7B56D0-021C-4805-AE3D-B8078DE7179E}" srcOrd="0" destOrd="0" presId="urn:microsoft.com/office/officeart/2018/2/layout/IconVerticalSolidList"/>
    <dgm:cxn modelId="{64B50F49-DF5C-E147-8B4F-326778820BC3}" type="presParOf" srcId="{15BF8DAE-407E-427B-8A24-DA065D02DA7E}" destId="{B20B88CC-8868-4DBC-98E2-19F2C8068223}" srcOrd="1" destOrd="0" presId="urn:microsoft.com/office/officeart/2018/2/layout/IconVerticalSolidList"/>
    <dgm:cxn modelId="{306E55BD-F8F5-E545-ACC9-751BFBB1B159}" type="presParOf" srcId="{15BF8DAE-407E-427B-8A24-DA065D02DA7E}" destId="{A410DC6F-34DF-49A0-B459-21ACB9F004BF}" srcOrd="2" destOrd="0" presId="urn:microsoft.com/office/officeart/2018/2/layout/IconVerticalSolidList"/>
    <dgm:cxn modelId="{6AEE88C7-312D-6541-8C44-3826EFDB2AC3}" type="presParOf" srcId="{15BF8DAE-407E-427B-8A24-DA065D02DA7E}" destId="{35897FB2-75B3-49D0-A3F4-DDC22DF2DF33}" srcOrd="3" destOrd="0" presId="urn:microsoft.com/office/officeart/2018/2/layout/IconVerticalSolidList"/>
    <dgm:cxn modelId="{3287C52E-C39E-3C42-84A2-049E126DAA43}" type="presParOf" srcId="{3110F7C0-3E5A-4E00-B8F1-C2A2A31B9EDB}" destId="{F61A0713-EB1C-45FE-AFE7-F5909E01E18B}" srcOrd="1" destOrd="0" presId="urn:microsoft.com/office/officeart/2018/2/layout/IconVerticalSolidList"/>
    <dgm:cxn modelId="{41B8617C-0967-3E4C-AFEE-B966FE22F133}" type="presParOf" srcId="{3110F7C0-3E5A-4E00-B8F1-C2A2A31B9EDB}" destId="{1E82D496-A99E-4604-A87D-959F82FB78F0}" srcOrd="2" destOrd="0" presId="urn:microsoft.com/office/officeart/2018/2/layout/IconVerticalSolidList"/>
    <dgm:cxn modelId="{98458641-84B0-E148-B8AD-F39DC424EF57}" type="presParOf" srcId="{1E82D496-A99E-4604-A87D-959F82FB78F0}" destId="{23DAB815-F98F-47F8-A887-94A5E01F9F7C}" srcOrd="0" destOrd="0" presId="urn:microsoft.com/office/officeart/2018/2/layout/IconVerticalSolidList"/>
    <dgm:cxn modelId="{0AC8B798-74BC-9B4A-B5A7-CB599F35CD20}" type="presParOf" srcId="{1E82D496-A99E-4604-A87D-959F82FB78F0}" destId="{F1B48A1F-D823-4B0B-9F2B-8FF995E59010}" srcOrd="1" destOrd="0" presId="urn:microsoft.com/office/officeart/2018/2/layout/IconVerticalSolidList"/>
    <dgm:cxn modelId="{125F5F55-382C-924D-8544-66A5326D0D58}" type="presParOf" srcId="{1E82D496-A99E-4604-A87D-959F82FB78F0}" destId="{9A4816EB-2F1A-45D0-A0BA-AA9B31F406E9}" srcOrd="2" destOrd="0" presId="urn:microsoft.com/office/officeart/2018/2/layout/IconVerticalSolidList"/>
    <dgm:cxn modelId="{586E3274-073A-C94E-B73F-B06B070D3761}" type="presParOf" srcId="{1E82D496-A99E-4604-A87D-959F82FB78F0}" destId="{E4361368-6F87-40E7-8928-5D9479EF7254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B56D0-021C-4805-AE3D-B8078DE7179E}">
      <dsp:nvSpPr>
        <dsp:cNvPr id="0" name=""/>
        <dsp:cNvSpPr/>
      </dsp:nvSpPr>
      <dsp:spPr>
        <a:xfrm>
          <a:off x="0" y="855526"/>
          <a:ext cx="5124159" cy="15794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0B88CC-8868-4DBC-98E2-19F2C8068223}">
      <dsp:nvSpPr>
        <dsp:cNvPr id="0" name=""/>
        <dsp:cNvSpPr/>
      </dsp:nvSpPr>
      <dsp:spPr>
        <a:xfrm>
          <a:off x="477778" y="1210899"/>
          <a:ext cx="868688" cy="8686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897FB2-75B3-49D0-A3F4-DDC22DF2DF33}">
      <dsp:nvSpPr>
        <dsp:cNvPr id="0" name=""/>
        <dsp:cNvSpPr/>
      </dsp:nvSpPr>
      <dsp:spPr>
        <a:xfrm>
          <a:off x="1824245" y="855526"/>
          <a:ext cx="3299913" cy="1579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157" tIns="167157" rIns="167157" bIns="1671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Identify and understand ways to attract new members</a:t>
          </a:r>
        </a:p>
      </dsp:txBody>
      <dsp:txXfrm>
        <a:off x="1824245" y="855526"/>
        <a:ext cx="3299913" cy="1579433"/>
      </dsp:txXfrm>
    </dsp:sp>
    <dsp:sp modelId="{23DAB815-F98F-47F8-A887-94A5E01F9F7C}">
      <dsp:nvSpPr>
        <dsp:cNvPr id="0" name=""/>
        <dsp:cNvSpPr/>
      </dsp:nvSpPr>
      <dsp:spPr>
        <a:xfrm>
          <a:off x="0" y="2829818"/>
          <a:ext cx="5124159" cy="15794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48A1F-D823-4B0B-9F2B-8FF995E59010}">
      <dsp:nvSpPr>
        <dsp:cNvPr id="0" name=""/>
        <dsp:cNvSpPr/>
      </dsp:nvSpPr>
      <dsp:spPr>
        <a:xfrm>
          <a:off x="477778" y="3185191"/>
          <a:ext cx="868688" cy="8686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61368-6F87-40E7-8928-5D9479EF7254}">
      <dsp:nvSpPr>
        <dsp:cNvPr id="0" name=""/>
        <dsp:cNvSpPr/>
      </dsp:nvSpPr>
      <dsp:spPr>
        <a:xfrm>
          <a:off x="1824245" y="2829818"/>
          <a:ext cx="3299913" cy="1579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157" tIns="167157" rIns="167157" bIns="1671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Create strategies to engage members</a:t>
          </a:r>
        </a:p>
      </dsp:txBody>
      <dsp:txXfrm>
        <a:off x="1824245" y="2829818"/>
        <a:ext cx="3299913" cy="1579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E8E2E-9BD7-8A4C-BDA8-42B2A8D498DD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0D974-13B5-0D46-B64B-332113359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54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0D974-13B5-0D46-B64B-332113359A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98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0D974-13B5-0D46-B64B-332113359A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48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0D974-13B5-0D46-B64B-332113359A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06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0D974-13B5-0D46-B64B-332113359A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49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0D974-13B5-0D46-B64B-332113359A7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73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0D974-13B5-0D46-B64B-332113359A7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2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81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041" y="1599449"/>
            <a:ext cx="4037985" cy="4526409"/>
          </a:xfrm>
        </p:spPr>
        <p:txBody>
          <a:bodyPr/>
          <a:lstStyle>
            <a:lvl1pPr>
              <a:defRPr sz="2829"/>
            </a:lvl1pPr>
            <a:lvl2pPr>
              <a:defRPr sz="2424"/>
            </a:lvl2pPr>
            <a:lvl3pPr>
              <a:defRPr sz="202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976" y="1599449"/>
            <a:ext cx="4037985" cy="4526409"/>
          </a:xfrm>
        </p:spPr>
        <p:txBody>
          <a:bodyPr/>
          <a:lstStyle>
            <a:lvl1pPr>
              <a:defRPr sz="2829"/>
            </a:lvl1pPr>
            <a:lvl2pPr>
              <a:defRPr sz="2424"/>
            </a:lvl2pPr>
            <a:lvl3pPr>
              <a:defRPr sz="202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0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040" y="1535086"/>
            <a:ext cx="4039588" cy="640423"/>
          </a:xfrm>
        </p:spPr>
        <p:txBody>
          <a:bodyPr anchor="b"/>
          <a:lstStyle>
            <a:lvl1pPr marL="0" indent="0">
              <a:buNone/>
              <a:defRPr sz="2424" b="1"/>
            </a:lvl1pPr>
            <a:lvl2pPr marL="461863" indent="0">
              <a:buNone/>
              <a:defRPr sz="2020" b="1"/>
            </a:lvl2pPr>
            <a:lvl3pPr marL="923727" indent="0">
              <a:buNone/>
              <a:defRPr sz="1818" b="1"/>
            </a:lvl3pPr>
            <a:lvl4pPr marL="1385590" indent="0">
              <a:buNone/>
              <a:defRPr sz="1616" b="1"/>
            </a:lvl4pPr>
            <a:lvl5pPr marL="1847454" indent="0">
              <a:buNone/>
              <a:defRPr sz="1616" b="1"/>
            </a:lvl5pPr>
            <a:lvl6pPr marL="2309317" indent="0">
              <a:buNone/>
              <a:defRPr sz="1616" b="1"/>
            </a:lvl6pPr>
            <a:lvl7pPr marL="2771181" indent="0">
              <a:buNone/>
              <a:defRPr sz="1616" b="1"/>
            </a:lvl7pPr>
            <a:lvl8pPr marL="3233044" indent="0">
              <a:buNone/>
              <a:defRPr sz="1616" b="1"/>
            </a:lvl8pPr>
            <a:lvl9pPr marL="3694908" indent="0">
              <a:buNone/>
              <a:defRPr sz="16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040" y="2175509"/>
            <a:ext cx="4039588" cy="3950350"/>
          </a:xfrm>
        </p:spPr>
        <p:txBody>
          <a:bodyPr/>
          <a:lstStyle>
            <a:lvl1pPr>
              <a:defRPr sz="2424"/>
            </a:lvl1pPr>
            <a:lvl2pPr>
              <a:defRPr sz="2020"/>
            </a:lvl2pPr>
            <a:lvl3pPr>
              <a:defRPr sz="1818"/>
            </a:lvl3pPr>
            <a:lvl4pPr>
              <a:defRPr sz="1616"/>
            </a:lvl4pPr>
            <a:lvl5pPr>
              <a:defRPr sz="1616"/>
            </a:lvl5pPr>
            <a:lvl6pPr>
              <a:defRPr sz="1616"/>
            </a:lvl6pPr>
            <a:lvl7pPr>
              <a:defRPr sz="1616"/>
            </a:lvl7pPr>
            <a:lvl8pPr>
              <a:defRPr sz="1616"/>
            </a:lvl8pPr>
            <a:lvl9pPr>
              <a:defRPr sz="16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768" y="1535086"/>
            <a:ext cx="4041193" cy="640423"/>
          </a:xfrm>
        </p:spPr>
        <p:txBody>
          <a:bodyPr anchor="b"/>
          <a:lstStyle>
            <a:lvl1pPr marL="0" indent="0">
              <a:buNone/>
              <a:defRPr sz="2424" b="1"/>
            </a:lvl1pPr>
            <a:lvl2pPr marL="461863" indent="0">
              <a:buNone/>
              <a:defRPr sz="2020" b="1"/>
            </a:lvl2pPr>
            <a:lvl3pPr marL="923727" indent="0">
              <a:buNone/>
              <a:defRPr sz="1818" b="1"/>
            </a:lvl3pPr>
            <a:lvl4pPr marL="1385590" indent="0">
              <a:buNone/>
              <a:defRPr sz="1616" b="1"/>
            </a:lvl4pPr>
            <a:lvl5pPr marL="1847454" indent="0">
              <a:buNone/>
              <a:defRPr sz="1616" b="1"/>
            </a:lvl5pPr>
            <a:lvl6pPr marL="2309317" indent="0">
              <a:buNone/>
              <a:defRPr sz="1616" b="1"/>
            </a:lvl6pPr>
            <a:lvl7pPr marL="2771181" indent="0">
              <a:buNone/>
              <a:defRPr sz="1616" b="1"/>
            </a:lvl7pPr>
            <a:lvl8pPr marL="3233044" indent="0">
              <a:buNone/>
              <a:defRPr sz="1616" b="1"/>
            </a:lvl8pPr>
            <a:lvl9pPr marL="3694908" indent="0">
              <a:buNone/>
              <a:defRPr sz="16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768" y="2175509"/>
            <a:ext cx="4041193" cy="3950350"/>
          </a:xfrm>
        </p:spPr>
        <p:txBody>
          <a:bodyPr/>
          <a:lstStyle>
            <a:lvl1pPr>
              <a:defRPr sz="2424"/>
            </a:lvl1pPr>
            <a:lvl2pPr>
              <a:defRPr sz="2020"/>
            </a:lvl2pPr>
            <a:lvl3pPr>
              <a:defRPr sz="1818"/>
            </a:lvl3pPr>
            <a:lvl4pPr>
              <a:defRPr sz="1616"/>
            </a:lvl4pPr>
            <a:lvl5pPr>
              <a:defRPr sz="1616"/>
            </a:lvl5pPr>
            <a:lvl6pPr>
              <a:defRPr sz="1616"/>
            </a:lvl6pPr>
            <a:lvl7pPr>
              <a:defRPr sz="1616"/>
            </a:lvl7pPr>
            <a:lvl8pPr>
              <a:defRPr sz="1616"/>
            </a:lvl8pPr>
            <a:lvl9pPr>
              <a:defRPr sz="16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31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82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28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40" y="273548"/>
            <a:ext cx="3008443" cy="1161773"/>
          </a:xfrm>
        </p:spPr>
        <p:txBody>
          <a:bodyPr anchor="b"/>
          <a:lstStyle>
            <a:lvl1pPr algn="l">
              <a:defRPr sz="20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532" y="273547"/>
            <a:ext cx="5112429" cy="5852311"/>
          </a:xfrm>
        </p:spPr>
        <p:txBody>
          <a:bodyPr/>
          <a:lstStyle>
            <a:lvl1pPr>
              <a:defRPr sz="3233"/>
            </a:lvl1pPr>
            <a:lvl2pPr>
              <a:defRPr sz="2829"/>
            </a:lvl2pPr>
            <a:lvl3pPr>
              <a:defRPr sz="242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040" y="1435321"/>
            <a:ext cx="3008443" cy="4690538"/>
          </a:xfrm>
        </p:spPr>
        <p:txBody>
          <a:bodyPr/>
          <a:lstStyle>
            <a:lvl1pPr marL="0" indent="0">
              <a:buNone/>
              <a:defRPr sz="1414"/>
            </a:lvl1pPr>
            <a:lvl2pPr marL="461863" indent="0">
              <a:buNone/>
              <a:defRPr sz="1212"/>
            </a:lvl2pPr>
            <a:lvl3pPr marL="923727" indent="0">
              <a:buNone/>
              <a:defRPr sz="1010"/>
            </a:lvl3pPr>
            <a:lvl4pPr marL="1385590" indent="0">
              <a:buNone/>
              <a:defRPr sz="909"/>
            </a:lvl4pPr>
            <a:lvl5pPr marL="1847454" indent="0">
              <a:buNone/>
              <a:defRPr sz="909"/>
            </a:lvl5pPr>
            <a:lvl6pPr marL="2309317" indent="0">
              <a:buNone/>
              <a:defRPr sz="909"/>
            </a:lvl6pPr>
            <a:lvl7pPr marL="2771181" indent="0">
              <a:buNone/>
              <a:defRPr sz="909"/>
            </a:lvl7pPr>
            <a:lvl8pPr marL="3233044" indent="0">
              <a:buNone/>
              <a:defRPr sz="909"/>
            </a:lvl8pPr>
            <a:lvl9pPr marL="3694908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25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78" y="4799957"/>
            <a:ext cx="5486080" cy="568013"/>
          </a:xfrm>
        </p:spPr>
        <p:txBody>
          <a:bodyPr anchor="b"/>
          <a:lstStyle>
            <a:lvl1pPr algn="l">
              <a:defRPr sz="20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78" y="613069"/>
            <a:ext cx="5486080" cy="4114478"/>
          </a:xfrm>
        </p:spPr>
        <p:txBody>
          <a:bodyPr/>
          <a:lstStyle>
            <a:lvl1pPr marL="0" indent="0">
              <a:buNone/>
              <a:defRPr sz="3233"/>
            </a:lvl1pPr>
            <a:lvl2pPr marL="461863" indent="0">
              <a:buNone/>
              <a:defRPr sz="2829"/>
            </a:lvl2pPr>
            <a:lvl3pPr marL="923727" indent="0">
              <a:buNone/>
              <a:defRPr sz="2424"/>
            </a:lvl3pPr>
            <a:lvl4pPr marL="1385590" indent="0">
              <a:buNone/>
              <a:defRPr sz="2020"/>
            </a:lvl4pPr>
            <a:lvl5pPr marL="1847454" indent="0">
              <a:buNone/>
              <a:defRPr sz="2020"/>
            </a:lvl5pPr>
            <a:lvl6pPr marL="2309317" indent="0">
              <a:buNone/>
              <a:defRPr sz="2020"/>
            </a:lvl6pPr>
            <a:lvl7pPr marL="2771181" indent="0">
              <a:buNone/>
              <a:defRPr sz="2020"/>
            </a:lvl7pPr>
            <a:lvl8pPr marL="3233044" indent="0">
              <a:buNone/>
              <a:defRPr sz="2020"/>
            </a:lvl8pPr>
            <a:lvl9pPr marL="3694908" indent="0">
              <a:buNone/>
              <a:defRPr sz="202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78" y="5367970"/>
            <a:ext cx="5486080" cy="804552"/>
          </a:xfrm>
        </p:spPr>
        <p:txBody>
          <a:bodyPr/>
          <a:lstStyle>
            <a:lvl1pPr marL="0" indent="0">
              <a:buNone/>
              <a:defRPr sz="1414"/>
            </a:lvl1pPr>
            <a:lvl2pPr marL="461863" indent="0">
              <a:buNone/>
              <a:defRPr sz="1212"/>
            </a:lvl2pPr>
            <a:lvl3pPr marL="923727" indent="0">
              <a:buNone/>
              <a:defRPr sz="1010"/>
            </a:lvl3pPr>
            <a:lvl4pPr marL="1385590" indent="0">
              <a:buNone/>
              <a:defRPr sz="909"/>
            </a:lvl4pPr>
            <a:lvl5pPr marL="1847454" indent="0">
              <a:buNone/>
              <a:defRPr sz="909"/>
            </a:lvl5pPr>
            <a:lvl6pPr marL="2309317" indent="0">
              <a:buNone/>
              <a:defRPr sz="909"/>
            </a:lvl6pPr>
            <a:lvl7pPr marL="2771181" indent="0">
              <a:buNone/>
              <a:defRPr sz="909"/>
            </a:lvl7pPr>
            <a:lvl8pPr marL="3233044" indent="0">
              <a:buNone/>
              <a:defRPr sz="909"/>
            </a:lvl8pPr>
            <a:lvl9pPr marL="3694908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96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82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81" y="275157"/>
            <a:ext cx="2057481" cy="58507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041" y="275157"/>
            <a:ext cx="6018490" cy="58507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73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47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86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45222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987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9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9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4/30/26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7245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4/30/26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706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949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7496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2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5728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52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-152400" y="2667000"/>
            <a:ext cx="9525000" cy="1600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947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6756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831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338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1637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77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8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5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7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362" y="2130454"/>
            <a:ext cx="7771277" cy="14707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120" y="3885987"/>
            <a:ext cx="6401762" cy="17523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3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47385" y="5631862"/>
            <a:ext cx="2134455" cy="365267"/>
          </a:xfrm>
        </p:spPr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4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42" y="4407336"/>
            <a:ext cx="7772882" cy="1361302"/>
          </a:xfrm>
        </p:spPr>
        <p:txBody>
          <a:bodyPr anchor="t"/>
          <a:lstStyle>
            <a:lvl1pPr algn="l">
              <a:defRPr sz="40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42" y="2906041"/>
            <a:ext cx="7772882" cy="1501294"/>
          </a:xfrm>
        </p:spPr>
        <p:txBody>
          <a:bodyPr anchor="b"/>
          <a:lstStyle>
            <a:lvl1pPr marL="0" indent="0">
              <a:buNone/>
              <a:defRPr sz="2020">
                <a:solidFill>
                  <a:schemeClr val="tx1">
                    <a:tint val="75000"/>
                  </a:schemeClr>
                </a:solidFill>
              </a:defRPr>
            </a:lvl1pPr>
            <a:lvl2pPr marL="461863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3727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3pPr>
            <a:lvl4pPr marL="138559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5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31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81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304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908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3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5D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287463"/>
          </a:xfrm>
          <a:prstGeom prst="rect">
            <a:avLst/>
          </a:prstGeom>
          <a:solidFill>
            <a:srgbClr val="005DAA"/>
          </a:solidFill>
          <a:ln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2" r:id="rId2"/>
    <p:sldLayoutId id="2147483725" r:id="rId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43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32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1pPr>
      <a:lvl2pPr marL="4572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8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2pPr>
      <a:lvl3pPr marL="9144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3pPr>
      <a:lvl4pPr marL="1371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4pPr>
      <a:lvl5pPr marL="18288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040" y="275158"/>
            <a:ext cx="8229921" cy="1142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040" y="1599449"/>
            <a:ext cx="8229921" cy="4526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040" y="6355960"/>
            <a:ext cx="2134455" cy="365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5908C-5F13-4EE1-88C6-7CB745259912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907" y="6355960"/>
            <a:ext cx="2896188" cy="365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505" y="6355960"/>
            <a:ext cx="2134456" cy="365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07B6F-F7D8-4C05-B930-B9B7DF97A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0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23727" rtl="0" eaLnBrk="1" latinLnBrk="0" hangingPunct="1">
        <a:spcBef>
          <a:spcPct val="0"/>
        </a:spcBef>
        <a:buNone/>
        <a:defRPr sz="4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98" indent="-346398" algn="l" defTabSz="923727" rtl="0" eaLnBrk="1" latinLnBrk="0" hangingPunct="1">
        <a:spcBef>
          <a:spcPct val="20000"/>
        </a:spcBef>
        <a:buFont typeface="Arial" pitchFamily="34" charset="0"/>
        <a:buChar char="•"/>
        <a:defRPr sz="3233" kern="1200">
          <a:solidFill>
            <a:schemeClr val="tx1"/>
          </a:solidFill>
          <a:latin typeface="+mn-lt"/>
          <a:ea typeface="+mn-ea"/>
          <a:cs typeface="+mn-cs"/>
        </a:defRPr>
      </a:lvl1pPr>
      <a:lvl2pPr marL="750528" indent="-288665" algn="l" defTabSz="923727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59" indent="-230932" algn="l" defTabSz="923727" rtl="0" eaLnBrk="1" latinLnBrk="0" hangingPunct="1">
        <a:spcBef>
          <a:spcPct val="20000"/>
        </a:spcBef>
        <a:buFont typeface="Arial" pitchFamily="34" charset="0"/>
        <a:buChar char="•"/>
        <a:defRPr sz="2424" kern="1200">
          <a:solidFill>
            <a:schemeClr val="tx1"/>
          </a:solidFill>
          <a:latin typeface="+mn-lt"/>
          <a:ea typeface="+mn-ea"/>
          <a:cs typeface="+mn-cs"/>
        </a:defRPr>
      </a:lvl3pPr>
      <a:lvl4pPr marL="1616522" indent="-230932" algn="l" defTabSz="923727" rtl="0" eaLnBrk="1" latinLnBrk="0" hangingPunct="1">
        <a:spcBef>
          <a:spcPct val="20000"/>
        </a:spcBef>
        <a:buFont typeface="Arial" pitchFamily="34" charset="0"/>
        <a:buChar char="–"/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78385" indent="-230932" algn="l" defTabSz="923727" rtl="0" eaLnBrk="1" latinLnBrk="0" hangingPunct="1">
        <a:spcBef>
          <a:spcPct val="20000"/>
        </a:spcBef>
        <a:buFont typeface="Arial" pitchFamily="34" charset="0"/>
        <a:buChar char="»"/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40249" indent="-230932" algn="l" defTabSz="923727" rtl="0" eaLnBrk="1" latinLnBrk="0" hangingPunct="1">
        <a:spcBef>
          <a:spcPct val="20000"/>
        </a:spcBef>
        <a:buFont typeface="Arial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02112" indent="-230932" algn="l" defTabSz="923727" rtl="0" eaLnBrk="1" latinLnBrk="0" hangingPunct="1">
        <a:spcBef>
          <a:spcPct val="20000"/>
        </a:spcBef>
        <a:buFont typeface="Arial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463976" indent="-230932" algn="l" defTabSz="923727" rtl="0" eaLnBrk="1" latinLnBrk="0" hangingPunct="1">
        <a:spcBef>
          <a:spcPct val="20000"/>
        </a:spcBef>
        <a:buFont typeface="Arial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3925839" indent="-230932" algn="l" defTabSz="923727" rtl="0" eaLnBrk="1" latinLnBrk="0" hangingPunct="1">
        <a:spcBef>
          <a:spcPct val="20000"/>
        </a:spcBef>
        <a:buFont typeface="Arial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1863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3727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5590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47454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09317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1181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33044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694908" algn="l" defTabSz="923727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4/30/26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 descr="A logo of a company&#10;&#10;AI-generated content may be incorrect.">
            <a:extLst>
              <a:ext uri="{FF2B5EF4-FFF2-40B4-BE49-F238E27FC236}">
                <a16:creationId xmlns:a16="http://schemas.microsoft.com/office/drawing/2014/main" id="{D7C71470-0C7C-FACE-5D68-7652FDC01A27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3792961" y="6097794"/>
            <a:ext cx="2282019" cy="58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8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  <p:sldLayoutId id="21474838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4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9528" y="1089067"/>
            <a:ext cx="82861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Attracting and Engaging Members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4AA5F3A-A4D1-9644-9D7E-C57C48FA1C4E}"/>
              </a:ext>
            </a:extLst>
          </p:cNvPr>
          <p:cNvSpPr txBox="1">
            <a:spLocks/>
          </p:cNvSpPr>
          <p:nvPr/>
        </p:nvSpPr>
        <p:spPr bwMode="auto">
          <a:xfrm>
            <a:off x="699256" y="3092070"/>
            <a:ext cx="8076443" cy="204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0" algn="ctr" eaLnBrk="1" hangingPunct="1">
              <a:lnSpc>
                <a:spcPct val="90000"/>
              </a:lnSpc>
            </a:pPr>
            <a:r>
              <a:rPr lang="en-US" sz="3600" dirty="0" err="1">
                <a:latin typeface="+mn-lt"/>
                <a:ea typeface="+mn-ea"/>
                <a:cs typeface="Arial" pitchFamily="34" charset="0"/>
              </a:rPr>
              <a:t>Rtn</a:t>
            </a:r>
            <a:r>
              <a:rPr lang="en-US" sz="3600" dirty="0">
                <a:latin typeface="+mn-lt"/>
                <a:ea typeface="+mn-ea"/>
                <a:cs typeface="Arial" pitchFamily="34" charset="0"/>
              </a:rPr>
              <a:t>. Dr. Dhruba Pd. Acharya</a:t>
            </a:r>
          </a:p>
          <a:p>
            <a:pPr lvl="0" algn="ctr" eaLnBrk="1" hangingPunct="1">
              <a:lnSpc>
                <a:spcPct val="90000"/>
              </a:lnSpc>
            </a:pPr>
            <a:endParaRPr lang="en-US" sz="3600" dirty="0">
              <a:latin typeface="+mn-lt"/>
              <a:ea typeface="+mn-ea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cs typeface="Arial" pitchFamily="34" charset="0"/>
              </a:rPr>
              <a:t>Co-Chair, District Learning Facilitators Team</a:t>
            </a:r>
          </a:p>
          <a:p>
            <a:pPr lvl="0" eaLnBrk="1" hangingPunct="1">
              <a:lnSpc>
                <a:spcPct val="90000"/>
              </a:lnSpc>
            </a:pPr>
            <a:endParaRPr lang="en-US" sz="2800" dirty="0">
              <a:solidFill>
                <a:srgbClr val="FFFFFF"/>
              </a:solidFill>
              <a:latin typeface="+mn-lt"/>
              <a:ea typeface="+mn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82E94-EBBF-4A98-AF30-11DF58A1D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100" y="1287887"/>
            <a:ext cx="5589431" cy="46233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0" dirty="0">
                <a:effectLst/>
              </a:rPr>
              <a:t>“If we want to attract new members, we must first become attractive as a club.”</a:t>
            </a:r>
            <a:endParaRPr lang="en-US" sz="2400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Engaging meetings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Meaningful service projects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Inclusive and welcoming culture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Visible impact in the community</a:t>
            </a:r>
          </a:p>
          <a:p>
            <a:endParaRPr lang="en-US" dirty="0"/>
          </a:p>
        </p:txBody>
      </p: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410C1A9E-E29D-E39B-0C99-16767BFF8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9131" y="2921058"/>
            <a:ext cx="2154869" cy="215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7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6D2A5-BCD5-EECD-8F02-3472FD99C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693" y="624110"/>
            <a:ext cx="6683766" cy="1280890"/>
          </a:xfrm>
        </p:spPr>
        <p:txBody>
          <a:bodyPr>
            <a:normAutofit/>
          </a:bodyPr>
          <a:lstStyle/>
          <a:p>
            <a:r>
              <a:rPr lang="en-US" dirty="0"/>
              <a:t>My message to attract new members: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2F06B-59E0-A574-5126-60D36E09E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909" y="2125362"/>
            <a:ext cx="4376340" cy="378586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dirty="0"/>
              <a:t>Let your club be attractive (Start with Club Health Check)</a:t>
            </a:r>
          </a:p>
          <a:p>
            <a:pPr>
              <a:buFont typeface="+mj-lt"/>
              <a:buAutoNum type="arabicPeriod"/>
            </a:pPr>
            <a:r>
              <a:rPr lang="en-US" dirty="0"/>
              <a:t>“Be visible” – </a:t>
            </a:r>
          </a:p>
          <a:p>
            <a:pPr marL="747030" lvl="1" indent="-342900">
              <a:buFont typeface="Arial" panose="020B0604020202020204" pitchFamily="34" charset="0"/>
              <a:buChar char="•"/>
            </a:pPr>
            <a:r>
              <a:rPr lang="en-US" dirty="0"/>
              <a:t>Enhance public image</a:t>
            </a:r>
          </a:p>
          <a:p>
            <a:pPr marL="747030" lvl="1" indent="-342900">
              <a:buFont typeface="Arial" panose="020B0604020202020204" pitchFamily="34" charset="0"/>
              <a:buChar char="•"/>
            </a:pPr>
            <a:r>
              <a:rPr lang="en-US" dirty="0"/>
              <a:t>Make the best use of Social Media</a:t>
            </a:r>
          </a:p>
          <a:p>
            <a:pPr>
              <a:buFont typeface="+mj-lt"/>
              <a:buAutoNum type="arabicPeriod"/>
            </a:pPr>
            <a:r>
              <a:rPr lang="en-US" dirty="0"/>
              <a:t>Give personal touch to friends and professionals.</a:t>
            </a:r>
          </a:p>
          <a:p>
            <a:pPr marL="404130" lvl="1" indent="0">
              <a:buNone/>
            </a:pPr>
            <a:endParaRPr lang="en-US" dirty="0"/>
          </a:p>
        </p:txBody>
      </p:sp>
      <p:pic>
        <p:nvPicPr>
          <p:cNvPr id="7" name="Graphic 6" descr="Blog">
            <a:extLst>
              <a:ext uri="{FF2B5EF4-FFF2-40B4-BE49-F238E27FC236}">
                <a16:creationId xmlns:a16="http://schemas.microsoft.com/office/drawing/2014/main" id="{DBFC486B-369A-1FC8-51E1-A82BAC3DB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9131" y="2940857"/>
            <a:ext cx="2154869" cy="215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2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304616-67FA-1086-FD82-C464C2C47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24132EB7-DC9E-60E5-798C-EFCEF3FCA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994" y="1318591"/>
            <a:ext cx="4411651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>
                <a:solidFill>
                  <a:schemeClr val="tx2">
                    <a:lumMod val="75000"/>
                  </a:schemeClr>
                </a:solidFill>
              </a:rPr>
              <a:t>B. Engaging Members</a:t>
            </a:r>
          </a:p>
        </p:txBody>
      </p:sp>
      <p:pic>
        <p:nvPicPr>
          <p:cNvPr id="2" name="Picture 1" descr="A logo of a company&#10;&#10;AI-generated content may be incorrect.">
            <a:extLst>
              <a:ext uri="{FF2B5EF4-FFF2-40B4-BE49-F238E27FC236}">
                <a16:creationId xmlns:a16="http://schemas.microsoft.com/office/drawing/2014/main" id="{88957B5B-93CB-85EA-FB7A-95E4583AE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142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F7E42047-F7E7-4687-BBE0-D4BDC8E77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D6F839A-C8D9-4FBC-8EFD-9E56D12F4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180072" y="228600"/>
            <a:ext cx="2138628" cy="6638625"/>
            <a:chOff x="2487613" y="285750"/>
            <a:chExt cx="2428875" cy="5654676"/>
          </a:xfrm>
        </p:grpSpPr>
        <p:sp>
          <p:nvSpPr>
            <p:cNvPr id="35" name="Freeform 11">
              <a:extLst>
                <a:ext uri="{FF2B5EF4-FFF2-40B4-BE49-F238E27FC236}">
                  <a16:creationId xmlns:a16="http://schemas.microsoft.com/office/drawing/2014/main" id="{D1F0D09B-BA85-41B1-A8DE-73728B72E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2">
              <a:extLst>
                <a:ext uri="{FF2B5EF4-FFF2-40B4-BE49-F238E27FC236}">
                  <a16:creationId xmlns:a16="http://schemas.microsoft.com/office/drawing/2014/main" id="{FB2D0F0C-3A27-4FC3-A6A3-D2095D9B2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3">
              <a:extLst>
                <a:ext uri="{FF2B5EF4-FFF2-40B4-BE49-F238E27FC236}">
                  <a16:creationId xmlns:a16="http://schemas.microsoft.com/office/drawing/2014/main" id="{FA1C69EF-E6E6-4BDD-B62F-637FC9F3C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4">
              <a:extLst>
                <a:ext uri="{FF2B5EF4-FFF2-40B4-BE49-F238E27FC236}">
                  <a16:creationId xmlns:a16="http://schemas.microsoft.com/office/drawing/2014/main" id="{75B4F36E-07F6-4E6F-A9D9-A7F6D9585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5">
              <a:extLst>
                <a:ext uri="{FF2B5EF4-FFF2-40B4-BE49-F238E27FC236}">
                  <a16:creationId xmlns:a16="http://schemas.microsoft.com/office/drawing/2014/main" id="{7D9136C7-12F1-4F21-A438-ED7668DDF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C718EF12-B769-45D9-9B6E-7AEAA3108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534EAD53-3968-459E-B27C-09126A0FE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8">
              <a:extLst>
                <a:ext uri="{FF2B5EF4-FFF2-40B4-BE49-F238E27FC236}">
                  <a16:creationId xmlns:a16="http://schemas.microsoft.com/office/drawing/2014/main" id="{67658BFE-59E2-4A2D-9E8A-18F81C350B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9">
              <a:extLst>
                <a:ext uri="{FF2B5EF4-FFF2-40B4-BE49-F238E27FC236}">
                  <a16:creationId xmlns:a16="http://schemas.microsoft.com/office/drawing/2014/main" id="{3FEC8A9E-385D-4407-9671-E30238022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0">
              <a:extLst>
                <a:ext uri="{FF2B5EF4-FFF2-40B4-BE49-F238E27FC236}">
                  <a16:creationId xmlns:a16="http://schemas.microsoft.com/office/drawing/2014/main" id="{EFC82234-632C-4B76-A8FF-2C9C0DCA6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21">
              <a:extLst>
                <a:ext uri="{FF2B5EF4-FFF2-40B4-BE49-F238E27FC236}">
                  <a16:creationId xmlns:a16="http://schemas.microsoft.com/office/drawing/2014/main" id="{662A4DB3-C195-4230-953D-307E4100F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22">
              <a:extLst>
                <a:ext uri="{FF2B5EF4-FFF2-40B4-BE49-F238E27FC236}">
                  <a16:creationId xmlns:a16="http://schemas.microsoft.com/office/drawing/2014/main" id="{94D310CF-9541-4CD7-855B-E2E1EF343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0EDA856-A216-4EEC-9AB6-A59FFC703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60794" y="-786"/>
            <a:ext cx="1767505" cy="6854040"/>
            <a:chOff x="6627813" y="194833"/>
            <a:chExt cx="1952625" cy="5678918"/>
          </a:xfrm>
        </p:grpSpPr>
        <p:sp>
          <p:nvSpPr>
            <p:cNvPr id="49" name="Freeform 27">
              <a:extLst>
                <a:ext uri="{FF2B5EF4-FFF2-40B4-BE49-F238E27FC236}">
                  <a16:creationId xmlns:a16="http://schemas.microsoft.com/office/drawing/2014/main" id="{36F815B8-AFA8-45E9-A3D1-977F2D19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28">
              <a:extLst>
                <a:ext uri="{FF2B5EF4-FFF2-40B4-BE49-F238E27FC236}">
                  <a16:creationId xmlns:a16="http://schemas.microsoft.com/office/drawing/2014/main" id="{5D8FF653-8B3F-4B96-904D-1A4482EAEE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29">
              <a:extLst>
                <a:ext uri="{FF2B5EF4-FFF2-40B4-BE49-F238E27FC236}">
                  <a16:creationId xmlns:a16="http://schemas.microsoft.com/office/drawing/2014/main" id="{4DD2E775-AB45-4AF1-B5B7-54948CFB9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30">
              <a:extLst>
                <a:ext uri="{FF2B5EF4-FFF2-40B4-BE49-F238E27FC236}">
                  <a16:creationId xmlns:a16="http://schemas.microsoft.com/office/drawing/2014/main" id="{7BDE7E7B-E3AA-4A24-8F9D-CE77C96CA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31">
              <a:extLst>
                <a:ext uri="{FF2B5EF4-FFF2-40B4-BE49-F238E27FC236}">
                  <a16:creationId xmlns:a16="http://schemas.microsoft.com/office/drawing/2014/main" id="{D129CAA9-35E5-48CE-88AE-9806695CB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2">
              <a:extLst>
                <a:ext uri="{FF2B5EF4-FFF2-40B4-BE49-F238E27FC236}">
                  <a16:creationId xmlns:a16="http://schemas.microsoft.com/office/drawing/2014/main" id="{A73989FF-4EFF-4181-81A4-72EF2E67D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33">
              <a:extLst>
                <a:ext uri="{FF2B5EF4-FFF2-40B4-BE49-F238E27FC236}">
                  <a16:creationId xmlns:a16="http://schemas.microsoft.com/office/drawing/2014/main" id="{8C2C17BD-8FA0-4F42-B2CD-5E5A9F542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34">
              <a:extLst>
                <a:ext uri="{FF2B5EF4-FFF2-40B4-BE49-F238E27FC236}">
                  <a16:creationId xmlns:a16="http://schemas.microsoft.com/office/drawing/2014/main" id="{EEE99CF3-AD71-46FB-8E7D-67825F7816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35">
              <a:extLst>
                <a:ext uri="{FF2B5EF4-FFF2-40B4-BE49-F238E27FC236}">
                  <a16:creationId xmlns:a16="http://schemas.microsoft.com/office/drawing/2014/main" id="{D0F9D5ED-7591-4E88-9FDA-4C1DC47E9D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36">
              <a:extLst>
                <a:ext uri="{FF2B5EF4-FFF2-40B4-BE49-F238E27FC236}">
                  <a16:creationId xmlns:a16="http://schemas.microsoft.com/office/drawing/2014/main" id="{88FA7C13-D80D-4514-B9DB-87AE076AC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7">
              <a:extLst>
                <a:ext uri="{FF2B5EF4-FFF2-40B4-BE49-F238E27FC236}">
                  <a16:creationId xmlns:a16="http://schemas.microsoft.com/office/drawing/2014/main" id="{202C78DF-D842-450B-A87D-E035719E4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8">
              <a:extLst>
                <a:ext uri="{FF2B5EF4-FFF2-40B4-BE49-F238E27FC236}">
                  <a16:creationId xmlns:a16="http://schemas.microsoft.com/office/drawing/2014/main" id="{A4789F83-2423-47F8-8958-48E477BAE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CC72C7-ADB4-A770-4EDA-B91CA04D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4640" y="624110"/>
            <a:ext cx="5133819" cy="1280890"/>
          </a:xfrm>
        </p:spPr>
        <p:txBody>
          <a:bodyPr>
            <a:normAutofit/>
          </a:bodyPr>
          <a:lstStyle/>
          <a:p>
            <a:r>
              <a:rPr lang="en-US"/>
              <a:t>Why engaging members matters?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509E7A-337A-4664-BEC2-03F9BCA0A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3724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4" name="Freeform 11">
            <a:extLst>
              <a:ext uri="{FF2B5EF4-FFF2-40B4-BE49-F238E27FC236}">
                <a16:creationId xmlns:a16="http://schemas.microsoft.com/office/drawing/2014/main" id="{D9AB99AB-E300-4B19-97C3-9A12EA3C7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2037240" y="714375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FB21253-E292-8E2A-0738-6B35CEAECB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9431" r="43834"/>
          <a:stretch>
            <a:fillRect/>
          </a:stretch>
        </p:blipFill>
        <p:spPr>
          <a:xfrm>
            <a:off x="20" y="1730"/>
            <a:ext cx="2040388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E920A-7B07-4C04-79DA-8FA95C02C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2500" y="2133600"/>
            <a:ext cx="5135958" cy="3777622"/>
          </a:xfrm>
        </p:spPr>
        <p:txBody>
          <a:bodyPr>
            <a:normAutofit/>
          </a:bodyPr>
          <a:lstStyle/>
          <a:p>
            <a:r>
              <a:rPr lang="en-US" dirty="0"/>
              <a:t>Engagement increases retention.</a:t>
            </a:r>
          </a:p>
          <a:p>
            <a:r>
              <a:rPr lang="en-US" dirty="0"/>
              <a:t>Low engagement leads to low satisfaction.</a:t>
            </a:r>
          </a:p>
          <a:p>
            <a:r>
              <a:rPr lang="en-US" dirty="0"/>
              <a:t>When satisfaction drops below a certain level, it turns into dissatisfaction.</a:t>
            </a:r>
          </a:p>
          <a:p>
            <a:r>
              <a:rPr lang="en-US" dirty="0"/>
              <a:t>Dissatisfied members eventually leave.</a:t>
            </a:r>
          </a:p>
          <a:p>
            <a:r>
              <a:rPr lang="en-US" dirty="0"/>
              <a:t>Members don’t leave suddenly. They leave gradually.</a:t>
            </a:r>
          </a:p>
          <a:p>
            <a:r>
              <a:rPr lang="en-US" b="1" i="0" dirty="0">
                <a:effectLst/>
              </a:rPr>
              <a:t>Engagement → Satisfaction → Retention</a:t>
            </a:r>
            <a:br>
              <a:rPr lang="en-US" dirty="0"/>
            </a:br>
            <a:r>
              <a:rPr lang="en-US" b="1" i="0" dirty="0">
                <a:effectLst/>
              </a:rPr>
              <a:t>Disengagement → Dissatisfaction → Exit</a:t>
            </a:r>
            <a:endParaRPr lang="en-US" dirty="0"/>
          </a:p>
        </p:txBody>
      </p:sp>
      <p:pic>
        <p:nvPicPr>
          <p:cNvPr id="4" name="Picture 3" descr="A logo of a company&#10;&#10;AI-generated content may be incorrect.">
            <a:extLst>
              <a:ext uri="{FF2B5EF4-FFF2-40B4-BE49-F238E27FC236}">
                <a16:creationId xmlns:a16="http://schemas.microsoft.com/office/drawing/2014/main" id="{D3ECA677-63B8-3D1C-3AC1-495CEBB931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04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526C5-C5AE-4BD7-66ED-2E56817BC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Activity (7 minutes)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6AFD3-DAB4-6081-A66D-32E008886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group of 4-5 members</a:t>
            </a:r>
          </a:p>
          <a:p>
            <a:pPr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💬 Discussion Questions:</a:t>
            </a:r>
          </a:p>
          <a:p>
            <a:pPr algn="l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  <a:effectLst/>
              </a:rPr>
              <a:t>How can we better engage members in our Rotary clubs?</a:t>
            </a:r>
          </a:p>
          <a:p>
            <a:pPr algn="l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  <a:effectLst/>
              </a:rPr>
              <a:t>What three specific actions do you suggest to increase member engagement?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0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258D2B-6AC3-4B3A-A87C-FD7E65178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Lightbulb idea concept">
            <a:extLst>
              <a:ext uri="{FF2B5EF4-FFF2-40B4-BE49-F238E27FC236}">
                <a16:creationId xmlns:a16="http://schemas.microsoft.com/office/drawing/2014/main" id="{5CE4B6CE-95CC-2871-CD37-66E203DD29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4707" b="-1"/>
          <a:stretch>
            <a:fillRect/>
          </a:stretch>
        </p:blipFill>
        <p:spPr>
          <a:xfrm>
            <a:off x="20" y="10"/>
            <a:ext cx="568081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8D55DD8B-9BF9-4B91-A22D-2D3F2AEFF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DC91F4-8D7A-CBD1-8DB8-79DC0C483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787400"/>
            <a:ext cx="5359399" cy="778933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EFFFF"/>
                </a:solidFill>
              </a:rPr>
              <a:t>One innovative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B1067-9116-943E-D69F-E97FE468A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577" y="2017668"/>
            <a:ext cx="2812654" cy="38578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“Let’s hear one strong idea from each group”</a:t>
            </a:r>
          </a:p>
        </p:txBody>
      </p:sp>
      <p:pic>
        <p:nvPicPr>
          <p:cNvPr id="4" name="Picture 3" descr="A logo of a company&#10;&#10;AI-generated content may be incorrect.">
            <a:extLst>
              <a:ext uri="{FF2B5EF4-FFF2-40B4-BE49-F238E27FC236}">
                <a16:creationId xmlns:a16="http://schemas.microsoft.com/office/drawing/2014/main" id="{48904411-D754-CE46-E29B-1A211CFAA9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160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21B98A-01D0-2E7A-25D9-EFFFBA670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918" y="645106"/>
            <a:ext cx="273770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500"/>
              <a:t>One suggestion to start your presidency: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3F7A54-ED96-8547-2C47-C900771DA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918" y="2133600"/>
            <a:ext cx="2737709" cy="3759253"/>
          </a:xfrm>
        </p:spPr>
        <p:txBody>
          <a:bodyPr>
            <a:normAutofit/>
          </a:bodyPr>
          <a:lstStyle/>
          <a:p>
            <a:r>
              <a:rPr lang="en-US" dirty="0"/>
              <a:t>Carry out Member Satisfaction Survey and implement the outcome</a:t>
            </a:r>
          </a:p>
        </p:txBody>
      </p:sp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214024B6-BC2B-10EB-68D8-4D36E07E8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0122" y="640080"/>
            <a:ext cx="4504252" cy="5252773"/>
          </a:xfrm>
          <a:prstGeom prst="rect">
            <a:avLst/>
          </a:prstGeom>
        </p:spPr>
      </p:pic>
      <p:sp>
        <p:nvSpPr>
          <p:cNvPr id="16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of a company&#10;&#10;AI-generated content may be incorrect.">
            <a:extLst>
              <a:ext uri="{FF2B5EF4-FFF2-40B4-BE49-F238E27FC236}">
                <a16:creationId xmlns:a16="http://schemas.microsoft.com/office/drawing/2014/main" id="{50571EA9-BCF9-20A8-7641-F5A7A35D9B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49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6610-5891-7090-4180-731049988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“One action”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64459-DEBD-454A-F5A6-E79D4F0E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What is the one thing you will do differently during your presidency?”</a:t>
            </a:r>
          </a:p>
          <a:p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-US" dirty="0">
                <a:solidFill>
                  <a:srgbClr val="000000"/>
                </a:solidFill>
                <a:latin typeface="-webkit-standard"/>
              </a:rPr>
              <a:t>Share with your friend next to you.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98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 txBox="1">
            <a:spLocks/>
          </p:cNvSpPr>
          <p:nvPr/>
        </p:nvSpPr>
        <p:spPr bwMode="auto">
          <a:xfrm>
            <a:off x="97536" y="1403272"/>
            <a:ext cx="9046464" cy="4290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0">
              <a:lnSpc>
                <a:spcPct val="150000"/>
              </a:lnSpc>
            </a:pPr>
            <a:endParaRPr lang="en-US" sz="3600" dirty="0">
              <a:latin typeface="+mn-lt"/>
            </a:endParaRPr>
          </a:p>
        </p:txBody>
      </p:sp>
      <p:sp>
        <p:nvSpPr>
          <p:cNvPr id="5123" name="Title 1"/>
          <p:cNvSpPr txBox="1">
            <a:spLocks/>
          </p:cNvSpPr>
          <p:nvPr/>
        </p:nvSpPr>
        <p:spPr bwMode="auto">
          <a:xfrm>
            <a:off x="357201" y="349624"/>
            <a:ext cx="8568018" cy="750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032BB41-D664-114E-BEEE-4F89A0282207}"/>
              </a:ext>
            </a:extLst>
          </p:cNvPr>
          <p:cNvSpPr txBox="1">
            <a:spLocks/>
          </p:cNvSpPr>
          <p:nvPr/>
        </p:nvSpPr>
        <p:spPr>
          <a:xfrm>
            <a:off x="1164066" y="2858897"/>
            <a:ext cx="6400800" cy="9144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GB" sz="9600" b="1" dirty="0">
                <a:latin typeface="Amazone BT" pitchFamily="66" charset="0"/>
                <a:ea typeface="+mn-ea"/>
              </a:rPr>
              <a:t>Thank You 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776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512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Title 1"/>
          <p:cNvSpPr txBox="1">
            <a:spLocks/>
          </p:cNvSpPr>
          <p:nvPr/>
        </p:nvSpPr>
        <p:spPr bwMode="auto">
          <a:xfrm>
            <a:off x="944919" y="3101093"/>
            <a:ext cx="2099391" cy="30293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sz="28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Learning Objectives</a:t>
            </a:r>
          </a:p>
        </p:txBody>
      </p:sp>
      <p:sp>
        <p:nvSpPr>
          <p:cNvPr id="513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5134" name="Rectangle 513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5" name="Content Placeholder 2">
            <a:extLst>
              <a:ext uri="{FF2B5EF4-FFF2-40B4-BE49-F238E27FC236}">
                <a16:creationId xmlns:a16="http://schemas.microsoft.com/office/drawing/2014/main" id="{0349499A-3FF7-FBD3-E9AD-F86B8331F8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706387"/>
              </p:ext>
            </p:extLst>
          </p:nvPr>
        </p:nvGraphicFramePr>
        <p:xfrm>
          <a:off x="3534858" y="641551"/>
          <a:ext cx="5124159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logo of a company&#10;&#10;AI-generated content may be incorrect.">
            <a:extLst>
              <a:ext uri="{FF2B5EF4-FFF2-40B4-BE49-F238E27FC236}">
                <a16:creationId xmlns:a16="http://schemas.microsoft.com/office/drawing/2014/main" id="{F6FFAEA0-AA8B-99F9-B609-61A7668A4D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6585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5" name="Rectangle 144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6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47" name="Rectangle 146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298750-F8CD-5980-0D04-AB44CDB03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54" y="782782"/>
            <a:ext cx="6756191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/>
              <a:t>A. Attracting New Members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9144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5019122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7" name="Picture 6" descr="A logo of a company&#10;&#10;AI-generated content may be incorrect.">
            <a:extLst>
              <a:ext uri="{FF2B5EF4-FFF2-40B4-BE49-F238E27FC236}">
                <a16:creationId xmlns:a16="http://schemas.microsoft.com/office/drawing/2014/main" id="{884671B7-DEB4-B5F3-CFA2-10417C721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03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70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0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979E1B5C-648D-C861-4A2B-71B56C3D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994" y="1318591"/>
            <a:ext cx="4411651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br>
              <a:rPr lang="en-US" sz="420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4200">
                <a:solidFill>
                  <a:schemeClr val="tx2">
                    <a:lumMod val="75000"/>
                  </a:schemeClr>
                </a:solidFill>
              </a:rPr>
              <a:t>Attracting New Members is essential for Rotary Club’s future</a:t>
            </a:r>
            <a:br>
              <a:rPr lang="en-US" sz="4200">
                <a:solidFill>
                  <a:schemeClr val="tx2">
                    <a:lumMod val="75000"/>
                  </a:schemeClr>
                </a:solidFill>
              </a:rPr>
            </a:br>
            <a:endParaRPr lang="en-US" sz="420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 descr="A logo of a company&#10;&#10;AI-generated content may be incorrect.">
            <a:extLst>
              <a:ext uri="{FF2B5EF4-FFF2-40B4-BE49-F238E27FC236}">
                <a16:creationId xmlns:a16="http://schemas.microsoft.com/office/drawing/2014/main" id="{7AAB6F58-A2D5-855E-A575-1676CBF81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824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1DE3-BBEB-1A77-0648-F4E70231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908" y="675626"/>
            <a:ext cx="3102795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1" dirty="0"/>
              <a:t>Why Attracting New Members Matter:</a:t>
            </a:r>
            <a:br>
              <a:rPr lang="en-US" sz="2200" b="1" dirty="0"/>
            </a:b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70AC8-C1F3-8747-08E9-065A02FF1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824" y="1506828"/>
            <a:ext cx="7701567" cy="428866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tx1"/>
                </a:solidFill>
                <a:effectLst/>
              </a:rPr>
              <a:t>Membership is the foundation of Rotary</a:t>
            </a:r>
            <a:br>
              <a:rPr lang="en-US" sz="2000" b="0" i="0" dirty="0">
                <a:solidFill>
                  <a:schemeClr val="tx1"/>
                </a:solidFill>
                <a:effectLst/>
              </a:rPr>
            </a:br>
            <a:r>
              <a:rPr lang="en-US" sz="2000" b="0" i="0" dirty="0">
                <a:solidFill>
                  <a:schemeClr val="tx1"/>
                </a:solidFill>
                <a:effectLst/>
              </a:rPr>
              <a:t>Without members, there is no Rotary impact.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tx1"/>
                </a:solidFill>
                <a:effectLst/>
              </a:rPr>
              <a:t>More members = greater impact</a:t>
            </a:r>
            <a:br>
              <a:rPr lang="en-US" sz="2000" b="0" i="0" dirty="0">
                <a:solidFill>
                  <a:schemeClr val="tx1"/>
                </a:solidFill>
                <a:effectLst/>
              </a:rPr>
            </a:br>
            <a:r>
              <a:rPr lang="en-US" sz="2000" b="0" i="0" dirty="0">
                <a:solidFill>
                  <a:schemeClr val="tx1"/>
                </a:solidFill>
                <a:effectLst/>
              </a:rPr>
              <a:t>Larger membership strengthens our ability to serve communities locally and globally.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tx1"/>
                </a:solidFill>
                <a:effectLst/>
              </a:rPr>
              <a:t>Fresh members bring fresh energy</a:t>
            </a:r>
            <a:br>
              <a:rPr lang="en-US" sz="2000" b="0" i="0" dirty="0">
                <a:solidFill>
                  <a:schemeClr val="tx1"/>
                </a:solidFill>
                <a:effectLst/>
              </a:rPr>
            </a:br>
            <a:r>
              <a:rPr lang="en-US" sz="2000" b="0" i="0" dirty="0">
                <a:solidFill>
                  <a:schemeClr val="tx1"/>
                </a:solidFill>
                <a:effectLst/>
              </a:rPr>
              <a:t>New ideas, perspectives, and skills keep clubs dynamic, relevant, and vibrant.</a:t>
            </a:r>
          </a:p>
          <a:p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87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ne in a crowd">
            <a:extLst>
              <a:ext uri="{FF2B5EF4-FFF2-40B4-BE49-F238E27FC236}">
                <a16:creationId xmlns:a16="http://schemas.microsoft.com/office/drawing/2014/main" id="{ECCC3967-1352-3781-C8BE-96225A9508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491" r="14300"/>
          <a:stretch>
            <a:fillRect/>
          </a:stretch>
        </p:blipFill>
        <p:spPr>
          <a:xfrm>
            <a:off x="5274392" y="10"/>
            <a:ext cx="3848553" cy="6857990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23C7736A-5A08-4021-9AB6-390DFF50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6127684" cy="6858000"/>
          </a:xfrm>
          <a:custGeom>
            <a:avLst/>
            <a:gdLst>
              <a:gd name="connsiteX0" fmla="*/ 4738960 w 8170246"/>
              <a:gd name="connsiteY0" fmla="*/ 0 h 6858000"/>
              <a:gd name="connsiteX1" fmla="*/ 4862151 w 8170246"/>
              <a:gd name="connsiteY1" fmla="*/ 0 h 6858000"/>
              <a:gd name="connsiteX2" fmla="*/ 8088169 w 8170246"/>
              <a:gd name="connsiteY2" fmla="*/ 3226735 h 6858000"/>
              <a:gd name="connsiteX3" fmla="*/ 8088169 w 8170246"/>
              <a:gd name="connsiteY3" fmla="*/ 3626507 h 6858000"/>
              <a:gd name="connsiteX4" fmla="*/ 4857393 w 8170246"/>
              <a:gd name="connsiteY4" fmla="*/ 6858000 h 6858000"/>
              <a:gd name="connsiteX5" fmla="*/ 4783581 w 8170246"/>
              <a:gd name="connsiteY5" fmla="*/ 6858000 h 6858000"/>
              <a:gd name="connsiteX6" fmla="*/ 4734202 w 8170246"/>
              <a:gd name="connsiteY6" fmla="*/ 6858000 h 6858000"/>
              <a:gd name="connsiteX7" fmla="*/ 7964978 w 8170246"/>
              <a:gd name="connsiteY7" fmla="*/ 3626507 h 6858000"/>
              <a:gd name="connsiteX8" fmla="*/ 7964978 w 8170246"/>
              <a:gd name="connsiteY8" fmla="*/ 3226735 h 6858000"/>
              <a:gd name="connsiteX9" fmla="*/ 4738960 w 8170246"/>
              <a:gd name="connsiteY9" fmla="*/ 0 h 6858000"/>
              <a:gd name="connsiteX10" fmla="*/ 0 w 8170246"/>
              <a:gd name="connsiteY10" fmla="*/ 0 h 6858000"/>
              <a:gd name="connsiteX11" fmla="*/ 98791 w 8170246"/>
              <a:gd name="connsiteY11" fmla="*/ 0 h 6858000"/>
              <a:gd name="connsiteX12" fmla="*/ 4456718 w 8170246"/>
              <a:gd name="connsiteY12" fmla="*/ 0 h 6858000"/>
              <a:gd name="connsiteX13" fmla="*/ 4603489 w 8170246"/>
              <a:gd name="connsiteY13" fmla="*/ 0 h 6858000"/>
              <a:gd name="connsiteX14" fmla="*/ 7829507 w 8170246"/>
              <a:gd name="connsiteY14" fmla="*/ 3226735 h 6858000"/>
              <a:gd name="connsiteX15" fmla="*/ 7829507 w 8170246"/>
              <a:gd name="connsiteY15" fmla="*/ 3626507 h 6858000"/>
              <a:gd name="connsiteX16" fmla="*/ 4598731 w 8170246"/>
              <a:gd name="connsiteY16" fmla="*/ 6858000 h 6858000"/>
              <a:gd name="connsiteX17" fmla="*/ 4540663 w 8170246"/>
              <a:gd name="connsiteY17" fmla="*/ 6858000 h 6858000"/>
              <a:gd name="connsiteX18" fmla="*/ 133398 w 8170246"/>
              <a:gd name="connsiteY18" fmla="*/ 6858000 h 6858000"/>
              <a:gd name="connsiteX19" fmla="*/ 0 w 8170246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70246" h="6858000">
                <a:moveTo>
                  <a:pt x="4738960" y="0"/>
                </a:moveTo>
                <a:lnTo>
                  <a:pt x="4862151" y="0"/>
                </a:lnTo>
                <a:cubicBezTo>
                  <a:pt x="4862151" y="0"/>
                  <a:pt x="4862151" y="0"/>
                  <a:pt x="8088169" y="3226735"/>
                </a:cubicBezTo>
                <a:cubicBezTo>
                  <a:pt x="8197606" y="3336196"/>
                  <a:pt x="8197606" y="3517045"/>
                  <a:pt x="8088169" y="3626507"/>
                </a:cubicBezTo>
                <a:cubicBezTo>
                  <a:pt x="8088169" y="3626507"/>
                  <a:pt x="8088169" y="3626507"/>
                  <a:pt x="4857393" y="6858000"/>
                </a:cubicBezTo>
                <a:cubicBezTo>
                  <a:pt x="4857393" y="6858000"/>
                  <a:pt x="4857393" y="6858000"/>
                  <a:pt x="4783581" y="6858000"/>
                </a:cubicBezTo>
                <a:lnTo>
                  <a:pt x="4734202" y="6858000"/>
                </a:lnTo>
                <a:cubicBezTo>
                  <a:pt x="7964978" y="3626507"/>
                  <a:pt x="7964978" y="3626507"/>
                  <a:pt x="7964978" y="3626507"/>
                </a:cubicBezTo>
                <a:cubicBezTo>
                  <a:pt x="8074415" y="3517045"/>
                  <a:pt x="8074415" y="3336196"/>
                  <a:pt x="7964978" y="3226735"/>
                </a:cubicBezTo>
                <a:cubicBezTo>
                  <a:pt x="4738960" y="0"/>
                  <a:pt x="4738960" y="0"/>
                  <a:pt x="4738960" y="0"/>
                </a:cubicBezTo>
                <a:close/>
                <a:moveTo>
                  <a:pt x="0" y="0"/>
                </a:moveTo>
                <a:lnTo>
                  <a:pt x="98791" y="0"/>
                </a:lnTo>
                <a:cubicBezTo>
                  <a:pt x="1075904" y="0"/>
                  <a:pt x="2469401" y="0"/>
                  <a:pt x="4456718" y="0"/>
                </a:cubicBezTo>
                <a:lnTo>
                  <a:pt x="4603489" y="0"/>
                </a:lnTo>
                <a:cubicBezTo>
                  <a:pt x="4603489" y="0"/>
                  <a:pt x="4603489" y="0"/>
                  <a:pt x="7829507" y="3226735"/>
                </a:cubicBezTo>
                <a:cubicBezTo>
                  <a:pt x="7938944" y="3336196"/>
                  <a:pt x="7938944" y="3517045"/>
                  <a:pt x="7829507" y="3626507"/>
                </a:cubicBezTo>
                <a:cubicBezTo>
                  <a:pt x="7829507" y="3626507"/>
                  <a:pt x="7829507" y="3626507"/>
                  <a:pt x="4598731" y="6858000"/>
                </a:cubicBezTo>
                <a:lnTo>
                  <a:pt x="4540663" y="6858000"/>
                </a:lnTo>
                <a:cubicBezTo>
                  <a:pt x="4077749" y="6858000"/>
                  <a:pt x="2938270" y="6858000"/>
                  <a:pt x="133398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756B56-6AD1-B77C-45B7-0B18FBE49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43" y="624110"/>
            <a:ext cx="3467967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500" dirty="0"/>
              <a:t>Science of Attraction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3DF4D3-8A35-461A-ABE0-F56B78A13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F3F026-F571-459C-CB7D-A6A37665D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44" y="1223493"/>
            <a:ext cx="4649686" cy="51553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We like people like us (</a:t>
            </a:r>
            <a:r>
              <a:rPr lang="en-US" b="1" dirty="0"/>
              <a:t>Similarity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We get attracted to (</a:t>
            </a:r>
            <a:r>
              <a:rPr lang="en-US" b="1" dirty="0"/>
              <a:t>positive and beautiful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We get pulled to people and groups if we feel Respected, Inspired, and Included </a:t>
            </a:r>
            <a:r>
              <a:rPr lang="en-US" b="1" dirty="0"/>
              <a:t>(Emotional Rewards)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Humans are strongly motivated by purpose beyond self </a:t>
            </a:r>
            <a:r>
              <a:rPr lang="en-US" b="1" dirty="0"/>
              <a:t>(Meaning and purpose)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We are attracted to groups that enhance our identity </a:t>
            </a:r>
            <a:r>
              <a:rPr lang="en-US" b="1" dirty="0"/>
              <a:t>(Status and identity)</a:t>
            </a:r>
          </a:p>
        </p:txBody>
      </p:sp>
      <p:pic>
        <p:nvPicPr>
          <p:cNvPr id="6" name="Picture 5" descr="A logo of a company&#10;&#10;AI-generated content may be incorrect.">
            <a:extLst>
              <a:ext uri="{FF2B5EF4-FFF2-40B4-BE49-F238E27FC236}">
                <a16:creationId xmlns:a16="http://schemas.microsoft.com/office/drawing/2014/main" id="{A42F2B69-E056-C76F-2D99-A8B6722AB8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858" y="598943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48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4C8A7D-78BC-433D-5B56-DA0869F6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What attracted you to Rotary?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A74CA-2D67-31E5-8B78-CE7C89A6E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Social service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Networking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Fellowship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Leadership development opportunity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Giving back to the society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Business promotion</a:t>
            </a:r>
          </a:p>
        </p:txBody>
      </p:sp>
      <p:pic>
        <p:nvPicPr>
          <p:cNvPr id="5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150ED18E-0AA7-DA03-9D23-83A5E0975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817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D9F33-25AA-88A7-C90F-FDB268A4E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chemeClr val="tx1"/>
                </a:solidFill>
                <a:effectLst/>
                <a:latin typeface="-webkit-standard"/>
              </a:rPr>
              <a:t>What kind of person do you want to attract to your club 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D1585-D31D-9AD2-3BDC-E0539A94B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/>
              <a:t>Persons who </a:t>
            </a:r>
            <a:r>
              <a:rPr lang="en-US" b="1" i="0" dirty="0"/>
              <a:t>add energy, values, and future strength</a:t>
            </a:r>
            <a:endParaRPr lang="en-US" dirty="0"/>
          </a:p>
          <a:p>
            <a:endParaRPr lang="en-US" dirty="0"/>
          </a:p>
          <a:p>
            <a:r>
              <a:rPr lang="en-US" dirty="0"/>
              <a:t>Don’t </a:t>
            </a:r>
            <a:r>
              <a:rPr lang="en-US" sz="1800" b="0" i="0" kern="1200" dirty="0"/>
              <a:t>just look for successful people. Look for </a:t>
            </a:r>
            <a:r>
              <a:rPr lang="en-US" sz="1800" b="1" i="0" kern="1200" dirty="0"/>
              <a:t>people who want to make a difference as a Rotarian.</a:t>
            </a:r>
            <a:endParaRPr lang="en-US" sz="1800" kern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4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27110" y="228600"/>
            <a:ext cx="2138628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07832" y="-786"/>
            <a:ext cx="176750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B7CE7B7-17AF-B7DB-A33F-C2B49148C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2322" y="624110"/>
            <a:ext cx="3766137" cy="1280890"/>
          </a:xfrm>
        </p:spPr>
        <p:txBody>
          <a:bodyPr>
            <a:normAutofit/>
          </a:bodyPr>
          <a:lstStyle/>
          <a:p>
            <a:r>
              <a:rPr lang="en-US" dirty="0"/>
              <a:t>Steps to attract ideal person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4278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3484278" y="714375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E59C2C-2461-6770-0D57-9ACD02D631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4939" r="26748"/>
          <a:stretch>
            <a:fillRect/>
          </a:stretch>
        </p:blipFill>
        <p:spPr>
          <a:xfrm>
            <a:off x="-1166" y="1731"/>
            <a:ext cx="3503318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CE9D1-F818-64D7-0F26-E0CB620A5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643" y="2133600"/>
            <a:ext cx="3799814" cy="3777622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Identify</a:t>
            </a:r>
          </a:p>
          <a:p>
            <a:pPr lvl="1"/>
            <a:r>
              <a:rPr lang="en-US" sz="3200" dirty="0"/>
              <a:t>Inform</a:t>
            </a:r>
          </a:p>
          <a:p>
            <a:pPr lvl="1"/>
            <a:r>
              <a:rPr lang="en-US" sz="3200" dirty="0"/>
              <a:t>Invite</a:t>
            </a:r>
          </a:p>
          <a:p>
            <a:pPr lvl="1"/>
            <a:r>
              <a:rPr lang="en-US" sz="3200" dirty="0"/>
              <a:t>Engage</a:t>
            </a:r>
          </a:p>
        </p:txBody>
      </p:sp>
      <p:pic>
        <p:nvPicPr>
          <p:cNvPr id="6" name="Picture 5" descr="A logo of a company&#10;&#10;AI-generated content may be incorrect.">
            <a:extLst>
              <a:ext uri="{FF2B5EF4-FFF2-40B4-BE49-F238E27FC236}">
                <a16:creationId xmlns:a16="http://schemas.microsoft.com/office/drawing/2014/main" id="{93F0DCDE-9666-104A-A033-51B9D8D5EE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4946" y="5966774"/>
            <a:ext cx="3038941" cy="77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531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LeadDev-Master_2013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anchor="t"/>
      <a:lstStyle>
        <a:defPPr algn="r">
          <a:defRPr sz="1600" b="1" i="0" dirty="0" smtClean="0">
            <a:solidFill>
              <a:srgbClr val="01B4E7"/>
            </a:solidFill>
            <a:latin typeface="Arial Narrow Bold"/>
            <a:cs typeface="Arial Narrow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LeadDev-Master_2013-NEW</Template>
  <TotalTime>2895</TotalTime>
  <Words>485</Words>
  <Application>Microsoft Macintosh PowerPoint</Application>
  <PresentationFormat>On-screen Show (4:3)</PresentationFormat>
  <Paragraphs>76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-webkit-standard</vt:lpstr>
      <vt:lpstr>Amazone BT</vt:lpstr>
      <vt:lpstr>Arial</vt:lpstr>
      <vt:lpstr>Arial Narrow</vt:lpstr>
      <vt:lpstr>Calibri</vt:lpstr>
      <vt:lpstr>Century Gothic</vt:lpstr>
      <vt:lpstr>Georgia</vt:lpstr>
      <vt:lpstr>Wingdings 3</vt:lpstr>
      <vt:lpstr>LeadDev-Master_2013-NEW</vt:lpstr>
      <vt:lpstr>1_Custom Design</vt:lpstr>
      <vt:lpstr>2_Custom Design</vt:lpstr>
      <vt:lpstr>Custom Design</vt:lpstr>
      <vt:lpstr>Wisp</vt:lpstr>
      <vt:lpstr>PowerPoint Presentation</vt:lpstr>
      <vt:lpstr>PowerPoint Presentation</vt:lpstr>
      <vt:lpstr>A. Attracting New Members</vt:lpstr>
      <vt:lpstr> Attracting New Members is essential for Rotary Club’s future </vt:lpstr>
      <vt:lpstr>Why Attracting New Members Matter: </vt:lpstr>
      <vt:lpstr>Science of Attraction</vt:lpstr>
      <vt:lpstr>What attracted you to Rotary? </vt:lpstr>
      <vt:lpstr>What kind of person do you want to attract to your club ?</vt:lpstr>
      <vt:lpstr>Steps to attract ideal person</vt:lpstr>
      <vt:lpstr>PowerPoint Presentation</vt:lpstr>
      <vt:lpstr>My message to attract new members:</vt:lpstr>
      <vt:lpstr>B. Engaging Members</vt:lpstr>
      <vt:lpstr>Why engaging members matters?</vt:lpstr>
      <vt:lpstr>Group Activity (7 minutes)</vt:lpstr>
      <vt:lpstr>One innovative idea</vt:lpstr>
      <vt:lpstr>One suggestion to start your presidency:</vt:lpstr>
      <vt:lpstr>“One action”</vt:lpstr>
      <vt:lpstr>PowerPoint Presentation</vt:lpstr>
    </vt:vector>
  </TitlesOfParts>
  <Company>Rotary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Clark</dc:creator>
  <cp:lastModifiedBy>Dhruba Acharya</cp:lastModifiedBy>
  <cp:revision>110</cp:revision>
  <cp:lastPrinted>2013-06-19T15:45:56Z</cp:lastPrinted>
  <dcterms:created xsi:type="dcterms:W3CDTF">2014-10-24T15:47:10Z</dcterms:created>
  <dcterms:modified xsi:type="dcterms:W3CDTF">2026-04-30T11:13:28Z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B9354F32-4051-4CED-903A-DDBFAC4C6D10</vt:lpwstr>
  </property>
  <property fmtid="{D5CDD505-2E9C-101B-9397-08002B2CF9AE}" pid="3" name="ArticulatePath">
    <vt:lpwstr>PETS PowerPoint Template</vt:lpwstr>
  </property>
</Properties>
</file>