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25"/>
  </p:notesMasterIdLst>
  <p:sldIdLst>
    <p:sldId id="452" r:id="rId4"/>
    <p:sldId id="560" r:id="rId5"/>
    <p:sldId id="415" r:id="rId6"/>
    <p:sldId id="257" r:id="rId7"/>
    <p:sldId id="561" r:id="rId8"/>
    <p:sldId id="430" r:id="rId9"/>
    <p:sldId id="392" r:id="rId10"/>
    <p:sldId id="453" r:id="rId11"/>
    <p:sldId id="455" r:id="rId12"/>
    <p:sldId id="456" r:id="rId13"/>
    <p:sldId id="446" r:id="rId14"/>
    <p:sldId id="447" r:id="rId15"/>
    <p:sldId id="439" r:id="rId16"/>
    <p:sldId id="440" r:id="rId17"/>
    <p:sldId id="441" r:id="rId18"/>
    <p:sldId id="443" r:id="rId19"/>
    <p:sldId id="451" r:id="rId20"/>
    <p:sldId id="448" r:id="rId21"/>
    <p:sldId id="449" r:id="rId22"/>
    <p:sldId id="458" r:id="rId23"/>
    <p:sldId id="284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esh Manandhar" initials="DM" lastIdx="1" clrIdx="0">
    <p:extLst>
      <p:ext uri="{19B8F6BF-5375-455C-9EA6-DF929625EA0E}">
        <p15:presenceInfo xmlns:p15="http://schemas.microsoft.com/office/powerpoint/2012/main" userId="5e0f5cb371d65a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1"/>
    <p:restoredTop sz="92832"/>
  </p:normalViewPr>
  <p:slideViewPr>
    <p:cSldViewPr snapToGrid="0" snapToObjects="1">
      <p:cViewPr varScale="1">
        <p:scale>
          <a:sx n="61" d="100"/>
          <a:sy n="61" d="100"/>
        </p:scale>
        <p:origin x="102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D5FB41-C132-C24D-ADFF-069E5D57ED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5D3CB-B289-4943-BDB4-66EC330155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FA0E1C-A3B7-B04F-93B1-EF52158A3112}" type="datetimeFigureOut">
              <a:rPr lang="en-US"/>
              <a:pPr>
                <a:defRPr/>
              </a:pPr>
              <a:t>5/2/2026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4A394A-506E-5542-B0BC-C20D6A525B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A04BC2-D513-6A45-8691-1020785D1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584E8-2908-3144-80BC-C66A1BB532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9994A-DEC4-5E4B-9CB8-2BE3C920A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EB44BA6-6FF8-F84E-ADE4-104BD0444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fld id="{02A21041-E4A5-4071-93B4-A31B1DD8496D}" type="slidenum">
              <a:rPr lang="de-CH" sz="1200" smtClean="0">
                <a:solidFill>
                  <a:schemeClr val="tx1"/>
                </a:solidFill>
                <a:ea typeface="MS PGothic" pitchFamily="34" charset="-128"/>
              </a:rPr>
              <a:pPr/>
              <a:t>21</a:t>
            </a:fld>
            <a:endParaRPr lang="de-CH" sz="12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538" y="4343400"/>
            <a:ext cx="481806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29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8CA8-EAB7-D54B-8E80-6166AA91D390}" type="datetime1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4759921E-44E8-2741-8541-DEAFE58FE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RotaryMoE_RGB.png">
            <a:extLst>
              <a:ext uri="{FF2B5EF4-FFF2-40B4-BE49-F238E27FC236}">
                <a16:creationId xmlns:a16="http://schemas.microsoft.com/office/drawing/2014/main" id="{4E0A68C5-F9F9-414C-9A60-C1E5DCB92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009821-F411-F749-A389-0E002D79A307}"/>
              </a:ext>
            </a:extLst>
          </p:cNvPr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F7625-EE8C-918D-5A44-D9700BB3E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54" y="6082912"/>
            <a:ext cx="2583622" cy="77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taryMBS_RGB.png">
            <a:extLst>
              <a:ext uri="{FF2B5EF4-FFF2-40B4-BE49-F238E27FC236}">
                <a16:creationId xmlns:a16="http://schemas.microsoft.com/office/drawing/2014/main" id="{DCAEE959-C681-3E44-A99D-DC602603D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rotary.org/learn/catalo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4FAF46-1654-4E63-A2F5-EF9B2652F624}"/>
              </a:ext>
            </a:extLst>
          </p:cNvPr>
          <p:cNvSpPr txBox="1"/>
          <p:nvPr/>
        </p:nvSpPr>
        <p:spPr>
          <a:xfrm>
            <a:off x="0" y="1208690"/>
            <a:ext cx="88812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Planning Your Year / </a:t>
            </a:r>
          </a:p>
          <a:p>
            <a:r>
              <a:rPr lang="en-US" sz="4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Goal Setting </a:t>
            </a:r>
          </a:p>
          <a:p>
            <a:endParaRPr lang="en-US" sz="4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Arpana Pradhan </a:t>
            </a:r>
            <a:r>
              <a:rPr lang="en-US" sz="3200" b="1" dirty="0" err="1">
                <a:solidFill>
                  <a:schemeClr val="tx1"/>
                </a:solidFill>
              </a:rPr>
              <a:t>Bhandary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President (RY 2023-24)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RC </a:t>
            </a:r>
            <a:r>
              <a:rPr lang="en-US" sz="3200" b="1" dirty="0" err="1">
                <a:solidFill>
                  <a:schemeClr val="tx1"/>
                </a:solidFill>
              </a:rPr>
              <a:t>Narayani</a:t>
            </a:r>
            <a:r>
              <a:rPr lang="en-US" sz="3200" b="1" dirty="0">
                <a:solidFill>
                  <a:schemeClr val="tx1"/>
                </a:solidFill>
              </a:rPr>
              <a:t>  Mid Town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Member DLFC, Chair Region VI 2025-26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Member DLFC 2026-27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380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85BE1-EA26-CC4E-AFED-763B79A99D0A}"/>
              </a:ext>
            </a:extLst>
          </p:cNvPr>
          <p:cNvSpPr txBox="1"/>
          <p:nvPr/>
        </p:nvSpPr>
        <p:spPr>
          <a:xfrm>
            <a:off x="378069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sz="3600" dirty="0">
                <a:solidFill>
                  <a:schemeClr val="bg1"/>
                </a:solidFill>
              </a:rPr>
              <a:t>Strategic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33B4-05B1-474E-A342-C7B660701251}"/>
              </a:ext>
            </a:extLst>
          </p:cNvPr>
          <p:cNvSpPr txBox="1"/>
          <p:nvPr/>
        </p:nvSpPr>
        <p:spPr>
          <a:xfrm>
            <a:off x="378069" y="1167110"/>
            <a:ext cx="861353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endParaRPr lang="en-US" sz="2400" b="0" i="0" cap="all" dirty="0">
              <a:effectLst/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800" b="0" i="0" cap="all" dirty="0">
                <a:effectLst/>
                <a:latin typeface="Open Sans" panose="020B0606030504020204" pitchFamily="34" charset="0"/>
              </a:rPr>
              <a:t>PRIORITY 4: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Increase Our Ability to Adapt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effectLst/>
                <a:latin typeface="Open Sans" panose="020B0606030504020204" pitchFamily="34" charset="0"/>
              </a:rPr>
              <a:t>As People of Action we seek new perspectives and new ideas that can strengthen Rotary and create lasting change.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Plan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presence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 and Social Media</a:t>
            </a:r>
          </a:p>
          <a:p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your Club bylaws</a:t>
            </a:r>
            <a:endParaRPr lang="en-US" sz="2800" b="1" dirty="0"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endParaRPr lang="en-US" sz="22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81DB98-59C5-7843-A41D-C3856E7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2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C6861984-B9A2-A941-A79A-E49B924135DE}"/>
              </a:ext>
            </a:extLst>
          </p:cNvPr>
          <p:cNvSpPr txBox="1">
            <a:spLocks/>
          </p:cNvSpPr>
          <p:nvPr/>
        </p:nvSpPr>
        <p:spPr bwMode="auto">
          <a:xfrm>
            <a:off x="341313" y="1431925"/>
            <a:ext cx="8612187" cy="441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thing to plan for Your Year is to take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Rotary Learning Center.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Presidents there is one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Plan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comprises of 11 short courses.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15/20 Minutes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Enter: </a:t>
            </a:r>
            <a:r>
              <a:rPr lang="en-U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https://learn.rotary.org/learn/catalog</a:t>
            </a:r>
            <a:r>
              <a:rPr lang="en-US" sz="2800" b="1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register to go directly to the Learning Center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only one course to start with: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Ready Club President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course will greatly help to plan for your year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280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endParaRPr lang="en-US" sz="280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dirty="0"/>
          </a:p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320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6E1846AA-16C0-8F4D-A34C-BF93189D0B73}"/>
              </a:ext>
            </a:extLst>
          </p:cNvPr>
          <p:cNvSpPr txBox="1">
            <a:spLocks/>
          </p:cNvSpPr>
          <p:nvPr/>
        </p:nvSpPr>
        <p:spPr bwMode="auto">
          <a:xfrm>
            <a:off x="341313" y="365125"/>
            <a:ext cx="86121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Rotary’s Learning Center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id="{F247A87F-B0D2-3347-9C26-68C7881D5564}"/>
              </a:ext>
            </a:extLst>
          </p:cNvPr>
          <p:cNvSpPr txBox="1">
            <a:spLocks/>
          </p:cNvSpPr>
          <p:nvPr/>
        </p:nvSpPr>
        <p:spPr bwMode="auto">
          <a:xfrm>
            <a:off x="233363" y="1463675"/>
            <a:ext cx="8589962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</a:t>
            </a:r>
            <a:r>
              <a:rPr lang="en-US" altLang="en-N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share with your AG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additional courses if you wish at your leisure and complete your </a:t>
            </a:r>
            <a:r>
              <a:rPr lang="en-US" altLang="en-N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Plan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Committee Chairs, Secretary and Treasurer  to take at least one courses each such as: Get ready Club Admin Committee and so on and suggest them to share their </a:t>
            </a:r>
            <a:r>
              <a:rPr lang="en-US" altLang="en-N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them complete their </a:t>
            </a:r>
            <a:r>
              <a:rPr lang="en-US" altLang="en-N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Plan </a:t>
            </a: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their leisure time.</a:t>
            </a: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0A1E88DF-18AB-6D4E-8C12-C16B2EFFE68C}"/>
              </a:ext>
            </a:extLst>
          </p:cNvPr>
          <p:cNvSpPr txBox="1">
            <a:spLocks/>
          </p:cNvSpPr>
          <p:nvPr/>
        </p:nvSpPr>
        <p:spPr bwMode="auto">
          <a:xfrm>
            <a:off x="341313" y="365125"/>
            <a:ext cx="86121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Rotary’s Learning Center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>
            <a:extLst>
              <a:ext uri="{FF2B5EF4-FFF2-40B4-BE49-F238E27FC236}">
                <a16:creationId xmlns:a16="http://schemas.microsoft.com/office/drawing/2014/main" id="{A736BCD3-7FF8-704E-9103-339463F8F8C7}"/>
              </a:ext>
            </a:extLst>
          </p:cNvPr>
          <p:cNvSpPr txBox="1">
            <a:spLocks/>
          </p:cNvSpPr>
          <p:nvPr/>
        </p:nvSpPr>
        <p:spPr bwMode="auto">
          <a:xfrm>
            <a:off x="341313" y="1554163"/>
            <a:ext cx="8612187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Ready Club President (Manual) ++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Goals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26/27 Club Excellence Award (Former Rotary Citation)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 of Your Club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(existing)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Action Plan or Work Plan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altLang="en-NP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7A013BD0-1200-0349-8135-64E152DA6A0D}"/>
              </a:ext>
            </a:extLst>
          </p:cNvPr>
          <p:cNvSpPr txBox="1">
            <a:spLocks/>
          </p:cNvSpPr>
          <p:nvPr/>
        </p:nvSpPr>
        <p:spPr bwMode="auto">
          <a:xfrm>
            <a:off x="341313" y="395288"/>
            <a:ext cx="861218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3600" b="1">
                <a:solidFill>
                  <a:schemeClr val="bg1"/>
                </a:solidFill>
                <a:latin typeface="Times" pitchFamily="2" charset="0"/>
              </a:rPr>
              <a:t>Reference for Planning Your Year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CD3EC386-839B-AB4F-B590-6CBA57041A49}"/>
              </a:ext>
            </a:extLst>
          </p:cNvPr>
          <p:cNvSpPr txBox="1">
            <a:spLocks/>
          </p:cNvSpPr>
          <p:nvPr/>
        </p:nvSpPr>
        <p:spPr bwMode="auto">
          <a:xfrm>
            <a:off x="531813" y="1524000"/>
            <a:ext cx="8612187" cy="4206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your current year activities in terms of: </a:t>
            </a:r>
          </a:p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need to be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is </a:t>
            </a:r>
          </a:p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need to be continued with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need to be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dropped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of completion or no relevancy </a:t>
            </a:r>
          </a:p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new activities to be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(with reference District Goals) </a:t>
            </a: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68AA2BB0-DC7F-9E40-A990-329213142A51}"/>
              </a:ext>
            </a:extLst>
          </p:cNvPr>
          <p:cNvSpPr txBox="1">
            <a:spLocks/>
          </p:cNvSpPr>
          <p:nvPr/>
        </p:nvSpPr>
        <p:spPr bwMode="auto">
          <a:xfrm>
            <a:off x="341313" y="395288"/>
            <a:ext cx="861218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3600" b="1" dirty="0">
                <a:solidFill>
                  <a:schemeClr val="bg1"/>
                </a:solidFill>
                <a:latin typeface="Times" pitchFamily="2" charset="0"/>
              </a:rPr>
              <a:t>Reference for Planning Your Year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6A2FE60-0A3E-8241-8617-44683A7EC403}"/>
              </a:ext>
            </a:extLst>
          </p:cNvPr>
          <p:cNvSpPr txBox="1">
            <a:spLocks/>
          </p:cNvSpPr>
          <p:nvPr/>
        </p:nvSpPr>
        <p:spPr bwMode="auto">
          <a:xfrm>
            <a:off x="341313" y="349250"/>
            <a:ext cx="8612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Strategy Plan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D7D8ECB-1815-FB47-B300-8E5CCF90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604963"/>
            <a:ext cx="8278812" cy="4002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28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Steps to prepare your Strategy Plan: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b="0" dirty="0">
                <a:latin typeface="Times New Roman" charset="0"/>
                <a:ea typeface="ＭＳ Ｐゴシック" charset="0"/>
                <a:cs typeface="Times New Roman" charset="0"/>
              </a:rPr>
              <a:t>Analyze your clubs current strengths and weaknesses  in the (a) Club Administration (b) Membership (c) Service projects (d) Rotary Foundation and (e) Public Relation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b="0" dirty="0">
                <a:latin typeface="Times New Roman" panose="02020603050405020304" pitchFamily="18" charset="0"/>
              </a:rPr>
              <a:t>Identify </a:t>
            </a:r>
            <a:r>
              <a:rPr lang="en-US" sz="2800" dirty="0">
                <a:latin typeface="Times New Roman" panose="02020603050405020304" pitchFamily="18" charset="0"/>
              </a:rPr>
              <a:t>external  opportunities </a:t>
            </a:r>
            <a:r>
              <a:rPr lang="en-US" sz="2800" b="0" dirty="0">
                <a:latin typeface="Times New Roman" panose="02020603050405020304" pitchFamily="18" charset="0"/>
              </a:rPr>
              <a:t>to improve on the strengths or address the weaknesses?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charset="0"/>
              </a:rPr>
              <a:t>Identify </a:t>
            </a:r>
            <a:r>
              <a:rPr lang="en-US" sz="2800" dirty="0">
                <a:latin typeface="Times New Roman" panose="02020603050405020304" pitchFamily="18" charset="0"/>
                <a:ea typeface="ＭＳ Ｐゴシック" charset="0"/>
                <a:cs typeface="Times New Roman" charset="0"/>
              </a:rPr>
              <a:t>external challenges </a:t>
            </a:r>
            <a:r>
              <a:rPr lang="en-US" sz="2800" b="0" dirty="0">
                <a:latin typeface="Times New Roman" panose="02020603050405020304" pitchFamily="18" charset="0"/>
                <a:ea typeface="ＭＳ Ｐゴシック" charset="0"/>
                <a:cs typeface="Times New Roman" charset="0"/>
              </a:rPr>
              <a:t>that may hinder </a:t>
            </a:r>
            <a:endParaRPr lang="en-US" sz="2800" b="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1618B79-7D5E-A043-8B5A-3BB673833DB9}"/>
              </a:ext>
            </a:extLst>
          </p:cNvPr>
          <p:cNvSpPr txBox="1">
            <a:spLocks/>
          </p:cNvSpPr>
          <p:nvPr/>
        </p:nvSpPr>
        <p:spPr bwMode="auto">
          <a:xfrm>
            <a:off x="341313" y="349250"/>
            <a:ext cx="8612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Strategy Plan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2C47044-A51B-F249-B589-F56184522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452563"/>
            <a:ext cx="8666163" cy="4000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28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Steps to prepare your Strategy Plan: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Write down the </a:t>
            </a:r>
            <a:r>
              <a:rPr lang="en-US" sz="28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future scenario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(say after 3 years) if the strengths are utilized, weaknesses minimized, opportunities cashed, challenges faced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Set 3 years goals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for all </a:t>
            </a:r>
            <a:r>
              <a:rPr lang="en-US" sz="28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5 standing committees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to realize the future scenario and corresponding</a:t>
            </a:r>
            <a:r>
              <a:rPr lang="en-US" sz="28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 annual goals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. (SMART)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Prepare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 Action Plan or Annual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1762968-B386-8E4D-A03D-25FDCC66BD97}"/>
              </a:ext>
            </a:extLst>
          </p:cNvPr>
          <p:cNvSpPr txBox="1">
            <a:spLocks/>
          </p:cNvSpPr>
          <p:nvPr/>
        </p:nvSpPr>
        <p:spPr bwMode="auto">
          <a:xfrm>
            <a:off x="341313" y="349250"/>
            <a:ext cx="8612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400" b="1">
                <a:solidFill>
                  <a:schemeClr val="bg1"/>
                </a:solidFill>
                <a:latin typeface="Arial Narrow Bold" panose="020B0606020202030204" pitchFamily="34" charset="0"/>
              </a:rPr>
              <a:t>Action Plan (Committee Wise)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E50766-BC0C-5D41-8E7D-C1AC86465FD6}"/>
              </a:ext>
            </a:extLst>
          </p:cNvPr>
          <p:cNvGraphicFramePr>
            <a:graphicFrameLocks noGrp="1"/>
          </p:cNvGraphicFramePr>
          <p:nvPr/>
        </p:nvGraphicFramePr>
        <p:xfrm>
          <a:off x="207364" y="1308704"/>
          <a:ext cx="8688386" cy="456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17342">
                <a:tc>
                  <a:txBody>
                    <a:bodyPr/>
                    <a:lstStyle/>
                    <a:p>
                      <a:r>
                        <a:rPr lang="en-GB" sz="1800" dirty="0"/>
                        <a:t>S.No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Annual Goals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Major Actions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Time Schedule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</a:t>
                      </a:r>
                      <a:r>
                        <a:rPr lang="en-US" sz="1800" dirty="0"/>
                        <a:t>e</a:t>
                      </a:r>
                      <a:r>
                        <a:rPr lang="en-GB" sz="1800" dirty="0"/>
                        <a:t>sponsible </a:t>
                      </a:r>
                    </a:p>
                    <a:p>
                      <a:r>
                        <a:rPr lang="en-GB" sz="1800" dirty="0"/>
                        <a:t>Main/Support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</a:t>
                      </a:r>
                      <a:r>
                        <a:rPr lang="en-US" sz="1800" dirty="0"/>
                        <a:t>e</a:t>
                      </a:r>
                      <a:r>
                        <a:rPr lang="en-GB" sz="1800" dirty="0"/>
                        <a:t>marks/ How will progress be measured?  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117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 One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1.1</a:t>
                      </a:r>
                    </a:p>
                    <a:p>
                      <a:r>
                        <a:rPr lang="en-GB" sz="1800" dirty="0"/>
                        <a:t>1.2</a:t>
                      </a:r>
                    </a:p>
                    <a:p>
                      <a:r>
                        <a:rPr lang="en-GB" sz="1800" dirty="0"/>
                        <a:t>1.3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010"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 Two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010">
                <a:tc>
                  <a:txBody>
                    <a:bodyPr/>
                    <a:lstStyle/>
                    <a:p>
                      <a:r>
                        <a:rPr lang="en-GB" sz="1800" dirty="0"/>
                        <a:t>3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 Three</a:t>
                      </a:r>
                      <a:r>
                        <a:rPr lang="en-GB" sz="1800" baseline="0" dirty="0"/>
                        <a:t> </a:t>
                      </a:r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010">
                <a:tc>
                  <a:txBody>
                    <a:bodyPr/>
                    <a:lstStyle/>
                    <a:p>
                      <a:r>
                        <a:rPr lang="en-GB" sz="1800" dirty="0"/>
                        <a:t>4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 Four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2A8CAF3-00E3-BE4E-9E40-0A290D460491}"/>
              </a:ext>
            </a:extLst>
          </p:cNvPr>
          <p:cNvSpPr txBox="1">
            <a:spLocks/>
          </p:cNvSpPr>
          <p:nvPr/>
        </p:nvSpPr>
        <p:spPr bwMode="auto">
          <a:xfrm>
            <a:off x="341313" y="349250"/>
            <a:ext cx="8612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(SWOC)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E399F2-28E9-AF4C-B086-CA221B413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42213"/>
              </p:ext>
            </p:extLst>
          </p:nvPr>
        </p:nvGraphicFramePr>
        <p:xfrm>
          <a:off x="179388" y="1454915"/>
          <a:ext cx="8688386" cy="531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3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8111">
                <a:tc>
                  <a:txBody>
                    <a:bodyPr/>
                    <a:lstStyle/>
                    <a:p>
                      <a:r>
                        <a:rPr lang="en-GB" sz="1800" dirty="0"/>
                        <a:t>S.No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Annual Goals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Strength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Weakness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Opportunity</a:t>
                      </a:r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Challenge</a:t>
                      </a:r>
                      <a:endParaRPr lang="en-GB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553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 1: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club will use its strength in community service to acquire three new members this year</a:t>
                      </a:r>
                      <a:endParaRPr lang="en-NP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dirty="0"/>
                        <a:t> 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Membership committee members are very active in the community</a:t>
                      </a:r>
                      <a:endParaRPr lang="en-NP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club members don’t engage community service visitors before and after attending an event</a:t>
                      </a:r>
                      <a:endParaRPr lang="en-NP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the mindset of members to engage actively with potential members</a:t>
                      </a:r>
                      <a:r>
                        <a:rPr lang="en-NP" sz="18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this change, the club will not appeal to energetic new members.</a:t>
                      </a:r>
                      <a:endParaRPr lang="en-NP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111"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 2: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371F7DF-C727-8F4A-8872-205DDC4998FE}"/>
              </a:ext>
            </a:extLst>
          </p:cNvPr>
          <p:cNvSpPr txBox="1">
            <a:spLocks/>
          </p:cNvSpPr>
          <p:nvPr/>
        </p:nvSpPr>
        <p:spPr bwMode="auto">
          <a:xfrm>
            <a:off x="92075" y="349250"/>
            <a:ext cx="88614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Plan Worksheet (For Goal 1)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2C60E3-9AB8-AB4A-9A04-9828C152D0E3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412875"/>
          <a:ext cx="8688386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0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8191">
                <a:tc>
                  <a:txBody>
                    <a:bodyPr/>
                    <a:lstStyle/>
                    <a:p>
                      <a:r>
                        <a:rPr lang="en-GB" sz="1800" dirty="0"/>
                        <a:t>S.No 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Action Step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will be responsible?</a:t>
                      </a:r>
                      <a:r>
                        <a:rPr lang="en-NP" sz="18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long will this step take?</a:t>
                      </a:r>
                      <a:r>
                        <a:rPr lang="en-NP" sz="18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will progress be measured?</a:t>
                      </a:r>
                      <a:r>
                        <a:rPr lang="en-NP" sz="18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resources </a:t>
                      </a:r>
                      <a:endParaRPr lang="en-NP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available?</a:t>
                      </a:r>
                      <a:r>
                        <a:rPr lang="en-NP" sz="18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427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191"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191">
                <a:tc>
                  <a:txBody>
                    <a:bodyPr/>
                    <a:lstStyle/>
                    <a:p>
                      <a:r>
                        <a:rPr lang="en-GB" sz="1800" dirty="0"/>
                        <a:t>3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Quotes\Rotary\starfish\sfish-with-copyright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33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EE4DE-9693-416F-B041-8C949FEF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2B01C6-C3F2-49DF-9ABD-0E4E4318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opy of This Week in Rotary: April 22 ...">
            <a:extLst>
              <a:ext uri="{FF2B5EF4-FFF2-40B4-BE49-F238E27FC236}">
                <a16:creationId xmlns:a16="http://schemas.microsoft.com/office/drawing/2014/main" id="{BCA6D5C5-7D14-474E-A594-97DFF75B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5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5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36951"/>
              </p:ext>
            </p:extLst>
          </p:nvPr>
        </p:nvGraphicFramePr>
        <p:xfrm>
          <a:off x="2575034" y="4868863"/>
          <a:ext cx="3258207" cy="2089150"/>
        </p:xfrm>
        <a:graphic>
          <a:graphicData uri="http://schemas.openxmlformats.org/drawingml/2006/table">
            <a:tbl>
              <a:tblPr/>
              <a:tblGrid>
                <a:gridCol w="325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1" charset="-128"/>
                        </a:rPr>
                        <a:t>Thank you</a:t>
                      </a:r>
                    </a:p>
                  </a:txBody>
                  <a:tcPr marL="90000" marR="90000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1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108" name="Picture 15" descr="3041637494_6798ed62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/>
          <a:stretch>
            <a:fillRect/>
          </a:stretch>
        </p:blipFill>
        <p:spPr bwMode="auto">
          <a:xfrm>
            <a:off x="0" y="0"/>
            <a:ext cx="9144000" cy="56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7401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2">
            <a:extLst>
              <a:ext uri="{FF2B5EF4-FFF2-40B4-BE49-F238E27FC236}">
                <a16:creationId xmlns:a16="http://schemas.microsoft.com/office/drawing/2014/main" id="{DD35BD54-EA54-034D-BEDB-485252389275}"/>
              </a:ext>
            </a:extLst>
          </p:cNvPr>
          <p:cNvSpPr txBox="1">
            <a:spLocks/>
          </p:cNvSpPr>
          <p:nvPr/>
        </p:nvSpPr>
        <p:spPr bwMode="auto">
          <a:xfrm>
            <a:off x="341313" y="1311275"/>
            <a:ext cx="8482012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Rotary Club Central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Rotary’s Learning Center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for Planning your Year 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Strategic Plan and Action Plan </a:t>
            </a: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5B3B2CDE-4FC0-944D-A9C0-48DBDC4F10C2}"/>
              </a:ext>
            </a:extLst>
          </p:cNvPr>
          <p:cNvSpPr txBox="1">
            <a:spLocks/>
          </p:cNvSpPr>
          <p:nvPr/>
        </p:nvSpPr>
        <p:spPr bwMode="auto">
          <a:xfrm>
            <a:off x="531813" y="273050"/>
            <a:ext cx="8612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of Presentation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0ABC3DD2-F124-A049-B488-284484706A30}"/>
              </a:ext>
            </a:extLst>
          </p:cNvPr>
          <p:cNvSpPr txBox="1">
            <a:spLocks/>
          </p:cNvSpPr>
          <p:nvPr/>
        </p:nvSpPr>
        <p:spPr bwMode="auto">
          <a:xfrm>
            <a:off x="428625" y="1639614"/>
            <a:ext cx="8437563" cy="3969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session, participants should be able to:</a:t>
            </a: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their club’s strengths and weaknesses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goals that use the club’s strengths and address the weaknesses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support District/RI Goals and Club Excellence Award)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you have to get ready for the planning of your year and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to plan now</a:t>
            </a:r>
          </a:p>
          <a:p>
            <a:pPr marL="457200" indent="-457200"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38DE16D7-82E0-6F40-BF4C-E7E3C4EB784F}"/>
              </a:ext>
            </a:extLst>
          </p:cNvPr>
          <p:cNvSpPr txBox="1">
            <a:spLocks/>
          </p:cNvSpPr>
          <p:nvPr/>
        </p:nvSpPr>
        <p:spPr bwMode="auto">
          <a:xfrm>
            <a:off x="341313" y="320675"/>
            <a:ext cx="86121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0ABC3DD2-F124-A049-B488-284484706A30}"/>
              </a:ext>
            </a:extLst>
          </p:cNvPr>
          <p:cNvSpPr txBox="1">
            <a:spLocks/>
          </p:cNvSpPr>
          <p:nvPr/>
        </p:nvSpPr>
        <p:spPr bwMode="auto">
          <a:xfrm>
            <a:off x="31531" y="1292771"/>
            <a:ext cx="9112468" cy="49608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and Oral Health Check Up for 1000 Students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(District Goal 50,000 Students)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plantation: 1000 sapling (District Goal 100,000 saplings)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100 induction heater (District Goal 10,000)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School: Adapt one school (One club one school)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Lab Project (20 in community school)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38DE16D7-82E0-6F40-BF4C-E7E3C4EB784F}"/>
              </a:ext>
            </a:extLst>
          </p:cNvPr>
          <p:cNvSpPr txBox="1">
            <a:spLocks/>
          </p:cNvSpPr>
          <p:nvPr/>
        </p:nvSpPr>
        <p:spPr bwMode="auto">
          <a:xfrm>
            <a:off x="265906" y="320675"/>
            <a:ext cx="86121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Goals – District Goals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73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>
            <a:extLst>
              <a:ext uri="{FF2B5EF4-FFF2-40B4-BE49-F238E27FC236}">
                <a16:creationId xmlns:a16="http://schemas.microsoft.com/office/drawing/2014/main" id="{9ECA8592-6E37-9A44-A979-A1A168A007E2}"/>
              </a:ext>
            </a:extLst>
          </p:cNvPr>
          <p:cNvSpPr txBox="1">
            <a:spLocks/>
          </p:cNvSpPr>
          <p:nvPr/>
        </p:nvSpPr>
        <p:spPr bwMode="auto">
          <a:xfrm>
            <a:off x="341313" y="1371600"/>
            <a:ext cx="86121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your goals in Rotary Club Central and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regularly throughout your term, making 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adjustments</a:t>
            </a: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needed.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club goals should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</a:t>
            </a: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Rotary’s and your District goals</a:t>
            </a:r>
            <a:r>
              <a:rPr lang="en-US" altLang="en-N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status of your goals with members at club assemblies.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NP" sz="28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with your </a:t>
            </a:r>
            <a:r>
              <a:rPr lang="en-US" altLang="en-NP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Governor</a:t>
            </a:r>
            <a:endParaRPr lang="en-US" altLang="en-NP" sz="280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endParaRPr lang="en-US" altLang="en-NP" dirty="0"/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endParaRPr lang="en-US" altLang="en-NP" sz="320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20CD8228-3E28-1A4A-AA04-31AF55B9C00A}"/>
              </a:ext>
            </a:extLst>
          </p:cNvPr>
          <p:cNvSpPr txBox="1">
            <a:spLocks/>
          </p:cNvSpPr>
          <p:nvPr/>
        </p:nvSpPr>
        <p:spPr bwMode="auto">
          <a:xfrm>
            <a:off x="341313" y="365125"/>
            <a:ext cx="86121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NP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Rotary Club Central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85BE1-EA26-CC4E-AFED-763B79A99D0A}"/>
              </a:ext>
            </a:extLst>
          </p:cNvPr>
          <p:cNvSpPr txBox="1"/>
          <p:nvPr/>
        </p:nvSpPr>
        <p:spPr>
          <a:xfrm>
            <a:off x="378069" y="1313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sz="4000" dirty="0">
                <a:solidFill>
                  <a:schemeClr val="bg1"/>
                </a:solidFill>
              </a:rPr>
              <a:t>Strategic Priorities</a:t>
            </a:r>
            <a:r>
              <a:rPr lang="en-US" sz="4000" dirty="0">
                <a:solidFill>
                  <a:schemeClr val="bg1"/>
                </a:solidFill>
              </a:rPr>
              <a:t> of RI</a:t>
            </a:r>
            <a:endParaRPr lang="en-NP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33B4-05B1-474E-A342-C7B660701251}"/>
              </a:ext>
            </a:extLst>
          </p:cNvPr>
          <p:cNvSpPr txBox="1"/>
          <p:nvPr/>
        </p:nvSpPr>
        <p:spPr>
          <a:xfrm>
            <a:off x="378069" y="1167110"/>
            <a:ext cx="8613530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endParaRPr lang="en-US" sz="2400" cap="all" dirty="0"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3200" b="0" i="0" cap="all" dirty="0">
                <a:effectLst/>
                <a:latin typeface="Open Sans" panose="020B0606030504020204" pitchFamily="34" charset="0"/>
              </a:rPr>
              <a:t>PRIORITY 1: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Increase Our Impact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3200" b="1" i="0" dirty="0">
                <a:effectLst/>
                <a:latin typeface="Open Sans" panose="020B0606030504020204" pitchFamily="34" charset="0"/>
              </a:rPr>
              <a:t>As People of Action we make decisions grounded in evidence. 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3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Fund Contributions 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3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Polio Plus Contribution</a:t>
            </a:r>
          </a:p>
          <a:p>
            <a:r>
              <a:rPr lang="en-US" sz="3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Projects </a:t>
            </a:r>
            <a:endParaRPr lang="en-US" sz="3200" b="1" dirty="0">
              <a:latin typeface="Open Sans" panose="020B06060305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81DB98-59C5-7843-A41D-C3856E7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5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85BE1-EA26-CC4E-AFED-763B79A99D0A}"/>
              </a:ext>
            </a:extLst>
          </p:cNvPr>
          <p:cNvSpPr txBox="1"/>
          <p:nvPr/>
        </p:nvSpPr>
        <p:spPr>
          <a:xfrm>
            <a:off x="378069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sz="3600" dirty="0">
                <a:solidFill>
                  <a:schemeClr val="bg1"/>
                </a:solidFill>
              </a:rPr>
              <a:t>Strategic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33B4-05B1-474E-A342-C7B660701251}"/>
              </a:ext>
            </a:extLst>
          </p:cNvPr>
          <p:cNvSpPr txBox="1"/>
          <p:nvPr/>
        </p:nvSpPr>
        <p:spPr>
          <a:xfrm>
            <a:off x="186104" y="798731"/>
            <a:ext cx="861353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endParaRPr lang="en-US" sz="2400" b="0" i="0" cap="all" dirty="0">
              <a:effectLst/>
              <a:latin typeface="Open Sans" panose="020B0606030504020204" pitchFamily="34" charset="0"/>
            </a:endParaRP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3200" b="0" i="0" cap="all" dirty="0">
                <a:effectLst/>
                <a:latin typeface="Open Sans" panose="020B0606030504020204" pitchFamily="34" charset="0"/>
              </a:rPr>
              <a:t>PRIORITY 2: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Expand Our Reach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3200" b="1" i="0" dirty="0">
                <a:effectLst/>
                <a:latin typeface="Open Sans" panose="020B0606030504020204" pitchFamily="34" charset="0"/>
              </a:rPr>
              <a:t>As People of Action we are inclusive, engaging, compassionate, and ambitious on behalf of the world.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3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Club membership,  Rotaract Clubs, Interact Clubs,  RYLA, Media Stories </a:t>
            </a:r>
            <a:endParaRPr lang="en-US" sz="3200" b="1" dirty="0">
              <a:latin typeface="Open Sans" panose="020B06060305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81DB98-59C5-7843-A41D-C3856E7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85BE1-EA26-CC4E-AFED-763B79A99D0A}"/>
              </a:ext>
            </a:extLst>
          </p:cNvPr>
          <p:cNvSpPr txBox="1"/>
          <p:nvPr/>
        </p:nvSpPr>
        <p:spPr>
          <a:xfrm>
            <a:off x="378069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sz="3600" dirty="0">
                <a:solidFill>
                  <a:schemeClr val="bg1"/>
                </a:solidFill>
              </a:rPr>
              <a:t>Strategic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33B4-05B1-474E-A342-C7B660701251}"/>
              </a:ext>
            </a:extLst>
          </p:cNvPr>
          <p:cNvSpPr txBox="1"/>
          <p:nvPr/>
        </p:nvSpPr>
        <p:spPr>
          <a:xfrm>
            <a:off x="168166" y="1167110"/>
            <a:ext cx="8975834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3200" b="0" i="0" cap="all" dirty="0">
                <a:effectLst/>
                <a:latin typeface="Open Sans" panose="020B0606030504020204" pitchFamily="34" charset="0"/>
              </a:rPr>
              <a:t>PRIORITY 3: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Enhance Participant Engagement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3200" b="1" i="0" dirty="0">
                <a:effectLst/>
                <a:latin typeface="Open Sans" panose="020B0606030504020204" pitchFamily="34" charset="0"/>
              </a:rPr>
              <a:t>As People of Action we create meaningful relationships across decades and continents.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Participation       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development program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Conference attendance</a:t>
            </a:r>
          </a:p>
          <a:p>
            <a:pPr marL="0" marR="0"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 participation, District training participation</a:t>
            </a:r>
            <a:endParaRPr lang="en-US" sz="2800" b="1" dirty="0">
              <a:latin typeface="Open Sans" panose="020B06060305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81DB98-59C5-7843-A41D-C3856E7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F4C5-DA39-452D-99FF-EBF3533F5D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37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4820</TotalTime>
  <Words>929</Words>
  <Application>Microsoft Office PowerPoint</Application>
  <PresentationFormat>On-screen Show (4:3)</PresentationFormat>
  <Paragraphs>148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Arial Narrow Bold</vt:lpstr>
      <vt:lpstr>Calibri</vt:lpstr>
      <vt:lpstr>Georgia</vt:lpstr>
      <vt:lpstr>Open Sans</vt:lpstr>
      <vt:lpstr>Times</vt:lpstr>
      <vt:lpstr>Times New Roman</vt:lpstr>
      <vt:lpstr>Wingdings</vt:lpstr>
      <vt:lpstr>LeadDev-Master_2013-NEW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arpana pradhan</cp:lastModifiedBy>
  <cp:revision>410</cp:revision>
  <cp:lastPrinted>2013-06-19T15:45:56Z</cp:lastPrinted>
  <dcterms:created xsi:type="dcterms:W3CDTF">2014-10-24T15:47:10Z</dcterms:created>
  <dcterms:modified xsi:type="dcterms:W3CDTF">2026-05-02T01:50:31Z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B9354F32-4051-4CED-903A-DDBFAC4C6D10</vt:lpwstr>
  </property>
  <property fmtid="{D5CDD505-2E9C-101B-9397-08002B2CF9AE}" pid="3" name="ArticulatePath">
    <vt:lpwstr>PETS PowerPoint Template</vt:lpwstr>
  </property>
</Properties>
</file>