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427" r:id="rId2"/>
    <p:sldId id="428" r:id="rId3"/>
    <p:sldId id="429" r:id="rId4"/>
    <p:sldId id="273" r:id="rId5"/>
    <p:sldId id="425" r:id="rId6"/>
    <p:sldId id="426" r:id="rId7"/>
    <p:sldId id="368" r:id="rId8"/>
    <p:sldId id="382" r:id="rId9"/>
    <p:sldId id="424" r:id="rId10"/>
    <p:sldId id="381" r:id="rId11"/>
    <p:sldId id="383" r:id="rId12"/>
    <p:sldId id="385" r:id="rId13"/>
    <p:sldId id="386" r:id="rId14"/>
    <p:sldId id="389" r:id="rId15"/>
    <p:sldId id="256" r:id="rId16"/>
    <p:sldId id="390" r:id="rId17"/>
    <p:sldId id="391" r:id="rId18"/>
    <p:sldId id="392" r:id="rId19"/>
    <p:sldId id="257" r:id="rId20"/>
    <p:sldId id="269" r:id="rId21"/>
    <p:sldId id="258" r:id="rId22"/>
    <p:sldId id="270" r:id="rId23"/>
    <p:sldId id="259" r:id="rId24"/>
    <p:sldId id="271" r:id="rId25"/>
    <p:sldId id="260" r:id="rId26"/>
    <p:sldId id="272" r:id="rId27"/>
    <p:sldId id="261" r:id="rId28"/>
    <p:sldId id="263" r:id="rId29"/>
    <p:sldId id="264" r:id="rId30"/>
    <p:sldId id="265" r:id="rId31"/>
    <p:sldId id="266" r:id="rId32"/>
    <p:sldId id="267" r:id="rId33"/>
    <p:sldId id="26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howGuides="1">
      <p:cViewPr varScale="1">
        <p:scale>
          <a:sx n="116" d="100"/>
          <a:sy n="116" d="100"/>
        </p:scale>
        <p:origin x="161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DF808-2BD6-874B-9829-DD39FF430C17}" type="datetimeFigureOut">
              <a:rPr lang="en-NP" smtClean="0"/>
              <a:t>27/04/2026</a:t>
            </a:fld>
            <a:endParaRPr lang="en-N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2526-43E8-8C48-AC61-811F516A717D}" type="slidenum">
              <a:rPr lang="en-NP" smtClean="0"/>
              <a:t>‹#›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64453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34" charset="0"/>
                <a:ea typeface="ヒラギノ角ゴ Pro W3" pitchFamily="-84" charset="-128"/>
              </a:rPr>
              <a:t>Table Exercise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277E0-2A9A-4B0F-B658-7FFA5F0DEC9E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277E0-2A9A-4B0F-B658-7FFA5F0DEC9E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5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What</a:t>
            </a:r>
            <a:r>
              <a:rPr lang="en-US" b="1" dirty="0"/>
              <a:t> </a:t>
            </a:r>
            <a:r>
              <a:rPr lang="en-US" dirty="0"/>
              <a:t>is your Club’s Vision? –</a:t>
            </a:r>
            <a:r>
              <a:rPr lang="en-US" b="1" i="1" dirty="0"/>
              <a:t>draw from room – </a:t>
            </a:r>
            <a:endParaRPr lang="en-US" b="0" i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1" dirty="0"/>
              <a:t>Know where you are going and how you will get there. Visioning Session?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1" dirty="0"/>
              <a:t>Where are you going? What do you do well? How can you do even better?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1" dirty="0"/>
              <a:t>How do you groom future leaders?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9946E-56BC-498E-BA6B-BB14D7CB45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2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277E0-2A9A-4B0F-B658-7FFA5F0DEC9E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4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277E0-2A9A-4B0F-B658-7FFA5F0DEC9E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1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277E0-2A9A-4B0F-B658-7FFA5F0DEC9E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73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277E0-2A9A-4B0F-B658-7FFA5F0DEC9E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277E0-2A9A-4B0F-B658-7FFA5F0DEC9E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4D4-DE24-C54C-B64B-FD8B27D164C7}" type="datetime1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2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3D0-3DA1-E94B-B10F-DD2A0EF9C369}" type="datetime1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8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4DE4-672E-C045-9F5E-941B5373EFE9}" type="datetime1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0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8CA8-EAB7-D54B-8E80-6166AA91D390}" type="datetime1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8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7718-9E2D-6740-9BC2-991DDC4898B0}" type="datetime1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2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C09B-775E-E04B-AAEE-03D4AF2C7195}" type="datetime1">
              <a:rPr lang="en-US" smtClean="0"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D006-1C06-F14B-B260-B0EDC57F15C5}" type="datetime1">
              <a:rPr lang="en-US" smtClean="0"/>
              <a:t>4/27/26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3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3AA6-B704-C741-AC92-FC13E9F8A089}" type="datetime1">
              <a:rPr lang="en-US" smtClean="0"/>
              <a:t>4/27/26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6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FBB5-64A9-2E48-A51B-8DE80F7C02DB}" type="datetime1">
              <a:rPr lang="en-US" smtClean="0"/>
              <a:t>4/27/26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0B90-D9C4-FE4F-98C8-B55402E2BD53}" type="datetime1">
              <a:rPr lang="en-US" smtClean="0"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4E07-A0BF-ED4D-8618-8E0B51FDB485}" type="datetime1">
              <a:rPr lang="en-US" smtClean="0"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8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CE2AF-8ECE-E047-B0FD-B7C7923690F1}" type="datetime1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DABB-9D78-924C-B77F-CE410687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C0A73-519D-314A-A347-DE76DDE4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F98AB-718B-D443-84BA-ADEB20B2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A190BD-2681-D943-B509-BED7702364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74637"/>
            <a:ext cx="8229600" cy="644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2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/>
              <a:t>The Roles the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724400"/>
          </a:xfrm>
        </p:spPr>
        <p:txBody>
          <a:bodyPr lIns="0" tIns="0" rIns="0" bIns="0"/>
          <a:lstStyle/>
          <a:p>
            <a:pPr marL="722313" indent="-361950"/>
            <a:r>
              <a:rPr lang="en-GB" sz="2800" cap="small" dirty="0"/>
              <a:t>REPRESENT</a:t>
            </a:r>
            <a:endParaRPr lang="en-GB" sz="2800" dirty="0"/>
          </a:p>
          <a:p>
            <a:pPr marL="722313" indent="-361950"/>
            <a:endParaRPr lang="en-GB" sz="2800" dirty="0"/>
          </a:p>
          <a:p>
            <a:pPr marL="722313" indent="-361950"/>
            <a:r>
              <a:rPr lang="en-GB" sz="2800" i="1" cap="small" dirty="0"/>
              <a:t>ORGANISE</a:t>
            </a:r>
            <a:endParaRPr lang="en-GB" sz="2800" dirty="0"/>
          </a:p>
          <a:p>
            <a:pPr marL="722313" indent="-361950">
              <a:buNone/>
            </a:pPr>
            <a:r>
              <a:rPr lang="en-GB" sz="2800" dirty="0"/>
              <a:t> </a:t>
            </a:r>
          </a:p>
          <a:p>
            <a:pPr marL="722313" indent="-361950"/>
            <a:r>
              <a:rPr lang="en-GB" sz="2800" i="1" cap="small" dirty="0"/>
              <a:t>LEAD</a:t>
            </a:r>
            <a:endParaRPr lang="en-GB" sz="2800" dirty="0"/>
          </a:p>
          <a:p>
            <a:pPr marL="722313" indent="-361950">
              <a:buNone/>
            </a:pPr>
            <a:r>
              <a:rPr lang="en-GB" sz="2800" dirty="0"/>
              <a:t> </a:t>
            </a:r>
          </a:p>
          <a:p>
            <a:pPr marL="722313" indent="-361950"/>
            <a:r>
              <a:rPr lang="en-GB" sz="2800" dirty="0"/>
              <a:t>ENTHUSE</a:t>
            </a:r>
          </a:p>
          <a:p>
            <a:pPr marL="722313" indent="-361950">
              <a:buNone/>
            </a:pPr>
            <a:endParaRPr lang="en-GB" sz="2800" dirty="0"/>
          </a:p>
          <a:p>
            <a:pPr marL="722313" indent="-361950">
              <a:buNone/>
            </a:pPr>
            <a:r>
              <a:rPr lang="en-GB" sz="2800" dirty="0"/>
              <a:t>Think like a winner before you start to lead!</a:t>
            </a:r>
          </a:p>
          <a:p>
            <a:pPr marL="722313" indent="-361950">
              <a:buNone/>
            </a:pPr>
            <a:endParaRPr lang="en-GB" sz="2800" b="1" i="1" dirty="0"/>
          </a:p>
          <a:p>
            <a:pPr marL="722313" indent="-361950"/>
            <a:endParaRPr lang="en-GB" sz="2800" i="1" dirty="0"/>
          </a:p>
          <a:p>
            <a:pPr>
              <a:buNone/>
            </a:pPr>
            <a:endParaRPr lang="en-GB" sz="2800" b="1" i="1" dirty="0"/>
          </a:p>
          <a:p>
            <a:endParaRPr lang="en-US" sz="2000" b="1" dirty="0">
              <a:solidFill>
                <a:srgbClr val="58585A"/>
              </a:solidFill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E2C18-ABDB-534C-ABBA-591A3A09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47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/>
              <a:t>Hints for Incoming Presidents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3276600"/>
          </a:xfrm>
        </p:spPr>
        <p:txBody>
          <a:bodyPr lIns="0" tIns="0" rIns="0" bIns="0">
            <a:normAutofit lnSpcReduction="10000"/>
          </a:bodyPr>
          <a:lstStyle/>
          <a:p>
            <a:pPr marL="0" lvl="0" indent="0">
              <a:buNone/>
            </a:pPr>
            <a:r>
              <a:rPr lang="en-GB" sz="2800" dirty="0"/>
              <a:t>ENJOY YOUR YEAR AS PRESIDENT!</a:t>
            </a:r>
            <a:endParaRPr lang="en-GB" sz="2800" i="1" dirty="0"/>
          </a:p>
          <a:p>
            <a:pPr lvl="0"/>
            <a:endParaRPr lang="en-GB" sz="2800" i="1" dirty="0"/>
          </a:p>
          <a:p>
            <a:pPr marL="722313" lvl="0" indent="-361950"/>
            <a:r>
              <a:rPr lang="en-GB" sz="2800" i="1" dirty="0"/>
              <a:t>At Club level</a:t>
            </a:r>
          </a:p>
          <a:p>
            <a:pPr marL="722313" lvl="0" indent="-361950"/>
            <a:endParaRPr lang="en-GB" sz="2800" i="1" dirty="0"/>
          </a:p>
          <a:p>
            <a:pPr marL="722313" lvl="0" indent="-361950"/>
            <a:r>
              <a:rPr lang="en-GB" sz="2800" i="1" dirty="0"/>
              <a:t>At District level</a:t>
            </a:r>
          </a:p>
          <a:p>
            <a:pPr marL="722313" lvl="0" indent="-361950"/>
            <a:endParaRPr lang="en-GB" sz="2800" dirty="0"/>
          </a:p>
          <a:p>
            <a:pPr marL="722313" lvl="0" indent="-361950"/>
            <a:r>
              <a:rPr lang="en-GB" sz="2800" dirty="0"/>
              <a:t>Be Yourself – Enjoy Yourself!</a:t>
            </a:r>
            <a:endParaRPr lang="en-GB" sz="2800" i="1" dirty="0"/>
          </a:p>
          <a:p>
            <a:pPr marL="722313" indent="-361950"/>
            <a:endParaRPr lang="en-GB" sz="2800" b="1" dirty="0"/>
          </a:p>
          <a:p>
            <a:endParaRPr lang="en-GB" sz="2800" b="1" i="1" dirty="0"/>
          </a:p>
          <a:p>
            <a:endParaRPr lang="en-GB" sz="2800" i="1" dirty="0"/>
          </a:p>
          <a:p>
            <a:pPr>
              <a:buNone/>
            </a:pPr>
            <a:endParaRPr lang="en-GB" sz="2800" b="1" i="1" dirty="0"/>
          </a:p>
          <a:p>
            <a:endParaRPr lang="en-US" sz="2000" b="1" dirty="0">
              <a:solidFill>
                <a:srgbClr val="58585A"/>
              </a:solidFill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FD4E1-7CBE-4449-A019-D54FC1B0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173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381000" y="122238"/>
            <a:ext cx="8229600" cy="715962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sz="3200" dirty="0"/>
              <a:t>Planning for the Year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876800"/>
          </a:xfrm>
        </p:spPr>
        <p:txBody>
          <a:bodyPr lIns="0" tIns="0" rIns="0" bIns="0"/>
          <a:lstStyle/>
          <a:p>
            <a:pPr>
              <a:buNone/>
            </a:pPr>
            <a:r>
              <a:rPr lang="en-GB" sz="2800" dirty="0"/>
              <a:t>SELECTING THE TEAM  - LEADERSHIP and MOTIVATION</a:t>
            </a:r>
          </a:p>
          <a:p>
            <a:pPr>
              <a:buNone/>
            </a:pPr>
            <a:endParaRPr lang="en-GB" sz="2000" i="1" dirty="0"/>
          </a:p>
          <a:p>
            <a:pPr>
              <a:buNone/>
            </a:pPr>
            <a:endParaRPr lang="en-GB" sz="2000" i="1" dirty="0"/>
          </a:p>
          <a:p>
            <a:pPr marL="46038" indent="-46038">
              <a:buNone/>
            </a:pPr>
            <a:r>
              <a:rPr lang="en-GB" sz="2800" u="sng" dirty="0"/>
              <a:t>The magic rule is</a:t>
            </a:r>
            <a:r>
              <a:rPr lang="en-GB" sz="2800" dirty="0"/>
              <a:t> - Don't ask too much of busy people but, what they have agreed to do, expect them to carry out - and make sure you tell them so from the outset</a:t>
            </a:r>
          </a:p>
          <a:p>
            <a:pPr algn="ctr">
              <a:buNone/>
            </a:pPr>
            <a:endParaRPr lang="en-GB" sz="2000" dirty="0"/>
          </a:p>
          <a:p>
            <a:pPr marL="46038" indent="-46038">
              <a:buNone/>
            </a:pPr>
            <a:r>
              <a:rPr lang="en-GB" sz="2000" i="1" dirty="0"/>
              <a:t> </a:t>
            </a:r>
          </a:p>
          <a:p>
            <a:pPr algn="ctr">
              <a:buNone/>
            </a:pPr>
            <a:r>
              <a:rPr lang="en-GB" sz="2800" i="1" u="sng" dirty="0"/>
              <a:t>We should always enjoy what we do in Rotary!</a:t>
            </a:r>
          </a:p>
          <a:p>
            <a:pPr algn="ctr">
              <a:buNone/>
            </a:pPr>
            <a:endParaRPr lang="en-GB" sz="2000" b="1" dirty="0"/>
          </a:p>
          <a:p>
            <a:endParaRPr lang="en-US" sz="2000" b="1" dirty="0">
              <a:solidFill>
                <a:srgbClr val="58585A"/>
              </a:solidFill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B3536-0E1A-F749-9FAF-611E63ED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60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257053"/>
            <a:ext cx="8229600" cy="868362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dirty="0"/>
              <a:t>Planning for the Year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334000"/>
          </a:xfrm>
        </p:spPr>
        <p:txBody>
          <a:bodyPr lIns="0" tIns="0" rIns="0" bIns="0">
            <a:normAutofit fontScale="92500" lnSpcReduction="10000"/>
          </a:bodyPr>
          <a:lstStyle/>
          <a:p>
            <a:pPr>
              <a:buNone/>
            </a:pPr>
            <a:r>
              <a:rPr lang="en-GB" sz="2800" b="1" dirty="0"/>
              <a:t>Leadership and Target Setting</a:t>
            </a:r>
          </a:p>
          <a:p>
            <a:pPr marL="722313" indent="-361950">
              <a:buNone/>
            </a:pPr>
            <a:r>
              <a:rPr lang="en-GB" sz="2800" b="1" dirty="0"/>
              <a:t> </a:t>
            </a:r>
          </a:p>
          <a:p>
            <a:pPr marL="722313" indent="-361950"/>
            <a:r>
              <a:rPr lang="en-GB" sz="2800" dirty="0"/>
              <a:t>A good leader should have vision, possibly try to do things that have not been done before and set out to achieve new goals and objectives.  </a:t>
            </a:r>
          </a:p>
          <a:p>
            <a:pPr marL="722313" indent="-361950"/>
            <a:endParaRPr lang="en-GB" sz="2800" dirty="0"/>
          </a:p>
          <a:p>
            <a:pPr marL="722313" indent="-361950"/>
            <a:r>
              <a:rPr lang="en-US" sz="2800" dirty="0"/>
              <a:t>Club Visioning is a </a:t>
            </a:r>
            <a:r>
              <a:rPr lang="en-GB" sz="2800" dirty="0"/>
              <a:t>highly successful review mechanism customised to Rotary and </a:t>
            </a:r>
            <a:r>
              <a:rPr lang="en-US" sz="2800" dirty="0"/>
              <a:t>available to all clubs in </a:t>
            </a:r>
            <a:r>
              <a:rPr lang="en-GB" sz="2800" dirty="0"/>
              <a:t>Rotary Ireland</a:t>
            </a:r>
          </a:p>
          <a:p>
            <a:pPr marL="722313" indent="-361950"/>
            <a:endParaRPr lang="en-GB" sz="2800" dirty="0"/>
          </a:p>
          <a:p>
            <a:pPr marL="722313" indent="-361950"/>
            <a:r>
              <a:rPr lang="en-GB" sz="2800" dirty="0"/>
              <a:t>Use Rotary Club Central as your planning and achievement tool.</a:t>
            </a:r>
          </a:p>
          <a:p>
            <a:endParaRPr lang="en-GB" sz="1200" dirty="0"/>
          </a:p>
          <a:p>
            <a:pPr>
              <a:buNone/>
            </a:pPr>
            <a:r>
              <a:rPr lang="en-US" sz="2000" dirty="0"/>
              <a:t> </a:t>
            </a:r>
            <a:endParaRPr lang="en-GB" sz="2000" dirty="0"/>
          </a:p>
          <a:p>
            <a:endParaRPr lang="en-US" sz="2000" b="1" dirty="0">
              <a:solidFill>
                <a:srgbClr val="58585A"/>
              </a:solidFill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1B57D-1F41-6947-8211-4511130B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65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122238"/>
            <a:ext cx="8229600" cy="715962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dirty="0"/>
              <a:t>Planning for the Year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71599"/>
            <a:ext cx="8458200" cy="5349875"/>
          </a:xfrm>
        </p:spPr>
        <p:txBody>
          <a:bodyPr lIns="0" tIns="0" rIns="0" bIns="0">
            <a:normAutofit fontScale="92500" lnSpcReduction="10000"/>
          </a:bodyPr>
          <a:lstStyle/>
          <a:p>
            <a:pPr marL="92075" indent="0">
              <a:buNone/>
            </a:pPr>
            <a:r>
              <a:rPr lang="en-GB" sz="3000" dirty="0"/>
              <a:t>Life </a:t>
            </a:r>
            <a:r>
              <a:rPr lang="en-GB" sz="3000" i="1" dirty="0"/>
              <a:t>doesn't have to be like this as</a:t>
            </a:r>
          </a:p>
          <a:p>
            <a:pPr marL="139700" indent="0">
              <a:buNone/>
            </a:pPr>
            <a:r>
              <a:rPr lang="en-GB" sz="3000" i="1" dirty="0"/>
              <a:t>President!</a:t>
            </a:r>
          </a:p>
          <a:p>
            <a:pPr>
              <a:buNone/>
            </a:pPr>
            <a:endParaRPr lang="en-GB" sz="2000" i="1" dirty="0"/>
          </a:p>
          <a:p>
            <a:pPr algn="ctr">
              <a:buNone/>
            </a:pPr>
            <a:endParaRPr lang="en-GB" sz="2800" b="1" i="1" dirty="0"/>
          </a:p>
          <a:p>
            <a:pPr algn="ctr">
              <a:buNone/>
            </a:pPr>
            <a:endParaRPr lang="en-GB" sz="2800" i="1" dirty="0"/>
          </a:p>
          <a:p>
            <a:pPr algn="ctr">
              <a:buNone/>
            </a:pPr>
            <a:r>
              <a:rPr lang="en-GB" sz="2800" b="1" i="1" dirty="0"/>
              <a:t>It's all a question of TIME MANAGEMENT &amp; DELEGATION!!</a:t>
            </a:r>
          </a:p>
          <a:p>
            <a:pPr algn="ctr">
              <a:buNone/>
            </a:pPr>
            <a:endParaRPr lang="en-GB" sz="2000" dirty="0"/>
          </a:p>
          <a:p>
            <a:pPr algn="ctr">
              <a:buNone/>
            </a:pPr>
            <a:r>
              <a:rPr lang="en-GB" sz="2800" dirty="0"/>
              <a:t>Remember the infallible rule:-</a:t>
            </a:r>
            <a:endParaRPr lang="en-GB" sz="2800" i="1" dirty="0"/>
          </a:p>
          <a:p>
            <a:pPr algn="ctr">
              <a:buNone/>
            </a:pPr>
            <a:r>
              <a:rPr lang="en-GB" sz="2800" dirty="0"/>
              <a:t>“Family</a:t>
            </a:r>
            <a:r>
              <a:rPr lang="en-GB" sz="2800" i="1" dirty="0"/>
              <a:t> first, business second and Rotary third"</a:t>
            </a:r>
          </a:p>
          <a:p>
            <a:pPr algn="ctr">
              <a:buNone/>
            </a:pPr>
            <a:r>
              <a:rPr lang="en-GB" sz="2800" dirty="0"/>
              <a:t>Participation in Rotary should not be at the expense of your family or your business.</a:t>
            </a:r>
          </a:p>
          <a:p>
            <a:pPr algn="ctr">
              <a:buNone/>
            </a:pPr>
            <a:endParaRPr lang="en-GB" sz="2800" i="1" dirty="0"/>
          </a:p>
          <a:p>
            <a:pPr algn="ctr">
              <a:buNone/>
            </a:pPr>
            <a:r>
              <a:rPr lang="en-GB" sz="2800" i="1" dirty="0"/>
              <a:t>Delegate and review!</a:t>
            </a:r>
          </a:p>
          <a:p>
            <a:pPr algn="ctr">
              <a:buNone/>
            </a:pPr>
            <a:endParaRPr lang="en-GB" sz="2000" i="1" dirty="0"/>
          </a:p>
          <a:p>
            <a:pPr>
              <a:buNone/>
            </a:pPr>
            <a:endParaRPr lang="en-US" sz="2000" b="1" dirty="0">
              <a:solidFill>
                <a:srgbClr val="58585A"/>
              </a:solidFill>
              <a:ea typeface="+mn-ea"/>
            </a:endParaRPr>
          </a:p>
        </p:txBody>
      </p:sp>
      <p:pic>
        <p:nvPicPr>
          <p:cNvPr id="2050" name="Picture 2" descr="Men and women to be frustrated by stress Stock Vector Image by ©ankomando  #127019432">
            <a:extLst>
              <a:ext uri="{FF2B5EF4-FFF2-40B4-BE49-F238E27FC236}">
                <a16:creationId xmlns:a16="http://schemas.microsoft.com/office/drawing/2014/main" id="{EEF33FDB-C45F-0345-93FC-C92DEEEBB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62" y="634022"/>
            <a:ext cx="3070538" cy="27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03CF0-EA25-B243-8D24-895D5D9C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18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9599D0-F5E9-EE43-997F-5898CEC2BA05}"/>
              </a:ext>
            </a:extLst>
          </p:cNvPr>
          <p:cNvSpPr txBox="1"/>
          <p:nvPr/>
        </p:nvSpPr>
        <p:spPr>
          <a:xfrm>
            <a:off x="1371600" y="37207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STRATEGIC PLANNING</a:t>
            </a:r>
          </a:p>
          <a:p>
            <a:endParaRPr lang="en-NP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BE391-2D56-314C-A930-0A585D6B852C}"/>
              </a:ext>
            </a:extLst>
          </p:cNvPr>
          <p:cNvSpPr txBox="1"/>
          <p:nvPr/>
        </p:nvSpPr>
        <p:spPr>
          <a:xfrm>
            <a:off x="1752600" y="52578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ACTION PLANNING</a:t>
            </a:r>
          </a:p>
          <a:p>
            <a:endParaRPr lang="en-NP" dirty="0"/>
          </a:p>
        </p:txBody>
      </p:sp>
    </p:spTree>
    <p:extLst>
      <p:ext uri="{BB962C8B-B14F-4D97-AF65-F5344CB8AC3E}">
        <p14:creationId xmlns:p14="http://schemas.microsoft.com/office/powerpoint/2010/main" val="2066928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A2BF-6371-F348-9352-AE10F7F5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52400"/>
            <a:ext cx="8763000" cy="639762"/>
          </a:xfrm>
        </p:spPr>
        <p:txBody>
          <a:bodyPr>
            <a:normAutofit/>
          </a:bodyPr>
          <a:lstStyle/>
          <a:p>
            <a:r>
              <a:rPr lang="en-US" sz="3200" i="0" dirty="0">
                <a:effectLst/>
              </a:rPr>
              <a:t>Why does Rotary have an Action Plan?</a:t>
            </a:r>
            <a:endParaRPr lang="en-NP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53098-5B36-4E4A-B9E0-6BB9C41B2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0" i="0" dirty="0">
                <a:effectLst/>
              </a:rPr>
              <a:t>What has changed?</a:t>
            </a:r>
          </a:p>
          <a:p>
            <a:pPr indent="-203200"/>
            <a:r>
              <a:rPr lang="en-US" sz="3000" b="1" i="0" dirty="0">
                <a:effectLst/>
              </a:rPr>
              <a:t>Demographics</a:t>
            </a:r>
            <a:r>
              <a:rPr lang="en-US" sz="3000" b="0" i="0" dirty="0">
                <a:effectLst/>
              </a:rPr>
              <a:t> have shifted, the pace of </a:t>
            </a:r>
            <a:r>
              <a:rPr lang="en-US" sz="3000" b="1" i="0" dirty="0">
                <a:effectLst/>
              </a:rPr>
              <a:t>change</a:t>
            </a:r>
            <a:r>
              <a:rPr lang="en-US" sz="3000" b="0" i="0" dirty="0">
                <a:effectLst/>
              </a:rPr>
              <a:t> has accelerated, and </a:t>
            </a:r>
            <a:r>
              <a:rPr lang="en-US" sz="3000" b="1" i="0" dirty="0">
                <a:effectLst/>
              </a:rPr>
              <a:t>technology</a:t>
            </a:r>
            <a:r>
              <a:rPr lang="en-US" sz="3000" b="0" i="0" dirty="0">
                <a:effectLst/>
              </a:rPr>
              <a:t> has created new opportunities for connection and service.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b="0" i="0" dirty="0">
                <a:effectLst/>
              </a:rPr>
              <a:t>What has not changed? </a:t>
            </a:r>
          </a:p>
          <a:p>
            <a:pPr marL="360363" indent="-220663"/>
            <a:r>
              <a:rPr lang="en-US" sz="3000" b="0" i="0" dirty="0">
                <a:effectLst/>
              </a:rPr>
              <a:t>Need for the values that define Rotary: </a:t>
            </a:r>
            <a:r>
              <a:rPr lang="en-US" sz="3000" b="1" i="0" dirty="0">
                <a:effectLst/>
              </a:rPr>
              <a:t>fellowship, integrity, diversity, service, and leadership</a:t>
            </a:r>
            <a:r>
              <a:rPr lang="en-US" sz="3000" b="0" i="0" dirty="0">
                <a:effectLst/>
              </a:rPr>
              <a:t>.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b="0" i="0" dirty="0">
                <a:effectLst/>
              </a:rPr>
              <a:t>The Action Plan honors our past and embraces our future. It is meant to help evolve Rotary as an organization to not only keep us relevant but thriving.</a:t>
            </a:r>
            <a:endParaRPr lang="en-NP" sz="3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71D92-F089-C44E-8A71-A55D1C7D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9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CF0D-7715-ED40-8FA1-A856A262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6696"/>
          </a:xfrm>
        </p:spPr>
        <p:txBody>
          <a:bodyPr>
            <a:normAutofit/>
          </a:bodyPr>
          <a:lstStyle/>
          <a:p>
            <a:r>
              <a:rPr lang="en-NP" sz="3200" dirty="0"/>
              <a:t>Rotary’s Vision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4467-034B-2347-86FB-ACA990103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2438400"/>
            <a:ext cx="86106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rgbClr val="000000"/>
                </a:solidFill>
                <a:effectLst/>
              </a:rPr>
              <a:t>Together, we see a world where people unite and take action to create lasting change – across the globe, in our communities, and in ourselves</a:t>
            </a:r>
          </a:p>
          <a:p>
            <a:pPr marL="0" indent="0">
              <a:buNone/>
            </a:pPr>
            <a:endParaRPr lang="en-NP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4913A-469D-614F-97FE-304E259A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E85BE1-EA26-CC4E-AFED-763B79A99D0A}"/>
              </a:ext>
            </a:extLst>
          </p:cNvPr>
          <p:cNvSpPr txBox="1"/>
          <p:nvPr/>
        </p:nvSpPr>
        <p:spPr>
          <a:xfrm>
            <a:off x="378069" y="152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P" sz="3200" dirty="0"/>
              <a:t>Strategic Priorities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633B4-05B1-474E-A342-C7B660701251}"/>
              </a:ext>
            </a:extLst>
          </p:cNvPr>
          <p:cNvSpPr txBox="1"/>
          <p:nvPr/>
        </p:nvSpPr>
        <p:spPr>
          <a:xfrm>
            <a:off x="378069" y="1167110"/>
            <a:ext cx="86135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400" b="0" i="0" cap="all" dirty="0">
                <a:effectLst/>
                <a:latin typeface="Open Sans" panose="020B0606030504020204" pitchFamily="34" charset="0"/>
              </a:rPr>
              <a:t>PRIORITY 1: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Increase Our Impact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200" b="1" i="0" dirty="0">
                <a:effectLst/>
                <a:latin typeface="Open Sans" panose="020B0606030504020204" pitchFamily="34" charset="0"/>
              </a:rPr>
              <a:t>As People of Action we make decisions grounded in evidence.</a:t>
            </a:r>
            <a:endParaRPr lang="en-US" sz="2200" b="1" dirty="0">
              <a:latin typeface="Open Sans" panose="020B0606030504020204" pitchFamily="34" charset="0"/>
            </a:endParaRP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400" b="0" i="0" cap="all" dirty="0">
                <a:effectLst/>
                <a:latin typeface="Open Sans" panose="020B0606030504020204" pitchFamily="34" charset="0"/>
              </a:rPr>
              <a:t>PRIORITY 2: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Expand Our Reach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200" b="1" i="0" dirty="0">
                <a:effectLst/>
                <a:latin typeface="Open Sans" panose="020B0606030504020204" pitchFamily="34" charset="0"/>
              </a:rPr>
              <a:t>As People of Action we are inclusive, engaging, compassionate, and ambitious on behalf of the world.</a:t>
            </a:r>
            <a:endParaRPr lang="en-US" sz="2200" b="1" dirty="0">
              <a:latin typeface="Open Sans" panose="020B0606030504020204" pitchFamily="34" charset="0"/>
            </a:endParaRP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400" b="0" i="0" cap="all" dirty="0">
                <a:effectLst/>
                <a:latin typeface="Open Sans" panose="020B0606030504020204" pitchFamily="34" charset="0"/>
              </a:rPr>
              <a:t>PRIORITY 3: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Enhance Participant Engagement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200" b="1" i="0" dirty="0">
                <a:effectLst/>
                <a:latin typeface="Open Sans" panose="020B0606030504020204" pitchFamily="34" charset="0"/>
              </a:rPr>
              <a:t>As People of Action we create meaningful relationships across decades and continents.</a:t>
            </a:r>
            <a:endParaRPr lang="en-US" sz="2200" b="1" dirty="0">
              <a:latin typeface="Open Sans" panose="020B0606030504020204" pitchFamily="34" charset="0"/>
            </a:endParaRP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400" b="0" i="0" cap="all" dirty="0">
                <a:effectLst/>
                <a:latin typeface="Open Sans" panose="020B0606030504020204" pitchFamily="34" charset="0"/>
              </a:rPr>
              <a:t>PRIORITY 4: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Increase Our Ability to Adapt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200" b="1" i="0" dirty="0">
                <a:effectLst/>
                <a:latin typeface="Open Sans" panose="020B0606030504020204" pitchFamily="34" charset="0"/>
              </a:rPr>
              <a:t>As People of Action we seek new perspectives and new ideas that can strengthen Rotary and create lasting change.</a:t>
            </a:r>
            <a:endParaRPr lang="en-US" sz="2200" b="0" i="0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81DB98-59C5-7843-A41D-C3856E7C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58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cap="small" dirty="0"/>
              <a:t>WHY DO STRATEGIC PLANNING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cap="small" dirty="0"/>
              <a:t>WHAT IS STRATEGIC PLANNING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cap="small" dirty="0"/>
              <a:t>METHODS OF DOING STRATEGIC PLANNING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cap="small" dirty="0"/>
              <a:t>WHO SHOULD BE INVOLVED?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cap="small" dirty="0"/>
              <a:t>GETTING STARTED/PROCESS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cap="small" dirty="0"/>
              <a:t>COMMUNICATING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cap="small" dirty="0"/>
              <a:t>FOLLOWING THROUGH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26FE6-7659-FB4D-B746-64363D13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8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B38AE-7A98-5040-8E3D-7E49B9A6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0338E-1025-DA43-81BE-CD4C9A5D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7000"/>
            <a:ext cx="79248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30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7200" dirty="0"/>
              <a:t>WHY?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8C774-BF93-7745-B6C6-0571082F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23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3675"/>
            <a:ext cx="8610600" cy="51657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/>
              <a:t>WHY?</a:t>
            </a:r>
          </a:p>
          <a:p>
            <a:pPr marL="0" indent="0" algn="ctr">
              <a:buNone/>
            </a:pPr>
            <a:endParaRPr lang="en-US" sz="2800" dirty="0"/>
          </a:p>
          <a:p>
            <a:r>
              <a:rPr lang="en-US" sz="2800" dirty="0"/>
              <a:t>Clearly defines club purpose and establishes realistic goals and objectives</a:t>
            </a:r>
          </a:p>
          <a:p>
            <a:r>
              <a:rPr lang="en-US" sz="2800" dirty="0"/>
              <a:t>Communicates what is going on and goals to the membership</a:t>
            </a:r>
          </a:p>
          <a:p>
            <a:r>
              <a:rPr lang="en-US" sz="2800" dirty="0"/>
              <a:t>The membership develops sense of ownership</a:t>
            </a:r>
          </a:p>
          <a:p>
            <a:r>
              <a:rPr lang="en-US" sz="2800" dirty="0"/>
              <a:t>Focuses on key priorities</a:t>
            </a:r>
          </a:p>
          <a:p>
            <a:r>
              <a:rPr lang="en-US" sz="2800" dirty="0"/>
              <a:t>Provides base to measure progress</a:t>
            </a:r>
          </a:p>
          <a:p>
            <a:r>
              <a:rPr lang="en-US" sz="2800" dirty="0"/>
              <a:t>Listens to everyone’s opinions in order to build consensus</a:t>
            </a:r>
          </a:p>
          <a:p>
            <a:endParaRPr lang="en-US" dirty="0"/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5580A-0744-034F-8CE5-5590A5B6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752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7638"/>
            <a:ext cx="8229600" cy="3428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7200" dirty="0"/>
              <a:t>WHAT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E7BAB-2A52-394E-99E7-3B63BD69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57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355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WHAT?</a:t>
            </a:r>
          </a:p>
          <a:p>
            <a:pPr algn="ctr"/>
            <a:endParaRPr lang="en-US" b="1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Strategic planning is an organization’s process of defining its </a:t>
            </a:r>
            <a:r>
              <a:rPr lang="en-US" sz="3300" b="1" dirty="0"/>
              <a:t>strategy</a:t>
            </a:r>
            <a:r>
              <a:rPr lang="en-US" sz="3300" dirty="0"/>
              <a:t> or direction, and making decisions on allocating its resources to pursue this </a:t>
            </a:r>
            <a:r>
              <a:rPr lang="en-US" sz="3300" b="1" dirty="0"/>
              <a:t>strategy</a:t>
            </a:r>
            <a:r>
              <a:rPr lang="en-US" sz="3300" dirty="0"/>
              <a:t>.  It may also extent to control mechanisms for guiding the implementation of the </a:t>
            </a:r>
            <a:r>
              <a:rPr lang="en-US" sz="3300" b="1" dirty="0"/>
              <a:t>strategy</a:t>
            </a:r>
            <a:r>
              <a:rPr lang="en-US" sz="33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A systematic process of envisioning a desired future, and translating this vision into broadly defined goals or objectives and a sequence of steps to achieve them.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501B2-A968-4245-83AC-F852FF20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83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814"/>
            <a:ext cx="8229600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7200" dirty="0"/>
              <a:t>METHODS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C9222-9519-0F4A-B8DF-C396837B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91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77581"/>
            <a:ext cx="8458200" cy="4297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METHODS: It depends</a:t>
            </a:r>
          </a:p>
          <a:p>
            <a:r>
              <a:rPr lang="en-US" sz="2800" dirty="0"/>
              <a:t>on the leadership, culture, complexity, size, expertise of planners, etc.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MODEL TYPES:</a:t>
            </a:r>
          </a:p>
          <a:p>
            <a:r>
              <a:rPr lang="en-US" sz="2800" dirty="0"/>
              <a:t>Goal based planning – most common</a:t>
            </a:r>
          </a:p>
          <a:p>
            <a:r>
              <a:rPr lang="en-US" sz="2800" dirty="0"/>
              <a:t>“Organic” planning – action plans to achieve a vision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46441" y="553750"/>
            <a:ext cx="3851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C83CD-64FB-FA45-AED2-359DC800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55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7200" dirty="0"/>
              <a:t>WHO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9357D-C215-CB42-8F68-208A056B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68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WHO SHOULD BE INVOLVED?</a:t>
            </a:r>
          </a:p>
          <a:p>
            <a:endParaRPr lang="en-US" sz="2800" dirty="0"/>
          </a:p>
          <a:p>
            <a:r>
              <a:rPr lang="en-US" sz="2800" dirty="0"/>
              <a:t>BOARD, COMMITTEE CHAIRS, OTHERS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46441" y="553750"/>
            <a:ext cx="3851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94482-C0CA-3644-BFA1-D9D56B42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26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PROCESS/GETTING STARTED</a:t>
            </a:r>
          </a:p>
          <a:p>
            <a:pPr algn="ctr"/>
            <a:endParaRPr lang="en-US" sz="2800" b="1" dirty="0"/>
          </a:p>
          <a:p>
            <a:r>
              <a:rPr lang="en-US" sz="2800" b="1" dirty="0"/>
              <a:t>S</a:t>
            </a:r>
            <a:r>
              <a:rPr lang="en-US" sz="2800" dirty="0"/>
              <a:t>trengths</a:t>
            </a:r>
          </a:p>
          <a:p>
            <a:r>
              <a:rPr lang="en-US" sz="2800" b="1" dirty="0"/>
              <a:t>W</a:t>
            </a:r>
            <a:r>
              <a:rPr lang="en-US" sz="2800" dirty="0"/>
              <a:t>eaknesses</a:t>
            </a:r>
          </a:p>
          <a:p>
            <a:r>
              <a:rPr lang="en-US" sz="2800" b="1" dirty="0"/>
              <a:t>O</a:t>
            </a:r>
            <a:r>
              <a:rPr lang="en-US" sz="2800" dirty="0"/>
              <a:t>pportunities</a:t>
            </a:r>
          </a:p>
          <a:p>
            <a:r>
              <a:rPr lang="en-US" sz="2800" b="1" dirty="0"/>
              <a:t>T</a:t>
            </a:r>
            <a:r>
              <a:rPr lang="en-US" sz="2800" dirty="0"/>
              <a:t>hreats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508EB-FE66-0B4B-B33A-D93B672C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21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221163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WHERE ARE WE NOW?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WHERE DO WE WANT TO BE?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HOW DO WE GET THERE?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PRIORITIZE GOALS BASED ON CLUB CONSENSUS  (1 YEAR - 3 YEARS).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DETERMINE DEADLINES, RESOURCES , PEOPLE</a:t>
            </a:r>
          </a:p>
          <a:p>
            <a:endParaRPr lang="en-US" dirty="0"/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9A70E-A0E5-1E4C-AEEC-C7367BAC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5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D2679-B218-1642-9CCD-12845643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C1F4B-D71C-A241-803A-D150E3FC3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686800" cy="436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82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CLUB ADMINISTRATION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MEMBERSHIP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THE ROTARY FOUNDATION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SERVICE PROJECTS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ROTARY PUBLICITY &amp; PUBLIC RELATIONS</a:t>
            </a:r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en-US" sz="2800" dirty="0"/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800" dirty="0"/>
              <a:t>TOOLS: USE CLUB CENTRAL!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CF918-A6A9-C040-8E64-303B85E4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69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ONCE GOALS/PLAN IS ESTABLISHED:</a:t>
            </a:r>
            <a:br>
              <a:rPr lang="en-US" sz="2800" dirty="0"/>
            </a:b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COMMUNICATE!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5ACD7-C170-5941-9CD9-DB30684B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73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800" dirty="0"/>
              <a:t>FOLLOW THROUGH</a:t>
            </a:r>
          </a:p>
          <a:p>
            <a:endParaRPr lang="en-US" sz="2800" dirty="0"/>
          </a:p>
          <a:p>
            <a:r>
              <a:rPr lang="en-US" sz="2800" dirty="0"/>
              <a:t>A COUPLE TIMES A YEAR– PERHAPS AT A CLUB ASSEMBLY– SEE HOW YOU ARE DOING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53872-7301-AA4E-9172-41AAF62E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76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600" dirty="0"/>
              <a:t>THANK YOU</a:t>
            </a: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220A8-A8B1-A441-8069-CBD1C957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0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1BFD-4D23-8049-A1AD-104FF0E5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233"/>
            <a:ext cx="8229600" cy="868362"/>
          </a:xfrm>
        </p:spPr>
        <p:txBody>
          <a:bodyPr>
            <a:normAutofit/>
          </a:bodyPr>
          <a:lstStyle/>
          <a:p>
            <a:r>
              <a:rPr lang="en-NP" sz="3600" dirty="0"/>
              <a:t>PRESIDENTS’ ELECT TRAINING SEMINAR</a:t>
            </a:r>
          </a:p>
        </p:txBody>
      </p:sp>
      <p:pic>
        <p:nvPicPr>
          <p:cNvPr id="4" name="Picture 2" descr="C:\Users\CandCDesktop\Documents\rotary\Rotary Wheel JPEGs\wh-4p-rgb.jpg">
            <a:extLst>
              <a:ext uri="{FF2B5EF4-FFF2-40B4-BE49-F238E27FC236}">
                <a16:creationId xmlns:a16="http://schemas.microsoft.com/office/drawing/2014/main" id="{A9E2E0F2-2E03-9347-B878-0799EB088F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95" y="1052514"/>
            <a:ext cx="2909886" cy="290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C67606C-29EE-C947-8B34-8AA67AC30920}"/>
              </a:ext>
            </a:extLst>
          </p:cNvPr>
          <p:cNvSpPr txBox="1">
            <a:spLocks/>
          </p:cNvSpPr>
          <p:nvPr/>
        </p:nvSpPr>
        <p:spPr>
          <a:xfrm>
            <a:off x="381000" y="4068762"/>
            <a:ext cx="8458200" cy="1722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>
                <a:solidFill>
                  <a:schemeClr val="tx1"/>
                </a:solidFill>
                <a:latin typeface="+mj-lt"/>
              </a:rPr>
              <a:t>PLANNING YOUR YEAR</a:t>
            </a:r>
          </a:p>
          <a:p>
            <a:endParaRPr lang="en-US" sz="2800" b="1" dirty="0"/>
          </a:p>
          <a:p>
            <a:r>
              <a:rPr lang="en-US" sz="2600" dirty="0"/>
              <a:t>March 31 &amp; April 1, 2023</a:t>
            </a:r>
          </a:p>
          <a:p>
            <a:r>
              <a:rPr lang="en-US" sz="2600" dirty="0">
                <a:solidFill>
                  <a:schemeClr val="tx1"/>
                </a:solidFill>
                <a:latin typeface="+mj-lt"/>
              </a:rPr>
              <a:t>Chitwan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4B727-BB93-F24B-9F46-3C19BCCB5CD5}"/>
              </a:ext>
            </a:extLst>
          </p:cNvPr>
          <p:cNvSpPr txBox="1"/>
          <p:nvPr/>
        </p:nvSpPr>
        <p:spPr>
          <a:xfrm>
            <a:off x="1359268" y="5927724"/>
            <a:ext cx="6973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P" sz="2400" dirty="0"/>
              <a:t>PP JAYENDRA RIMAL</a:t>
            </a:r>
            <a:br>
              <a:rPr lang="en-NP" sz="2400" dirty="0"/>
            </a:br>
            <a:r>
              <a:rPr lang="en-NP" sz="2400" dirty="0"/>
              <a:t>CHAIR, STRATEGIC PLANNING &amp; REVIEW COMMITTEE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E1DD95-3DAF-E847-AEF3-E347B801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5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B12A-43FD-3040-88EF-DAC89FAF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P" sz="3200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C69C5-EEFE-EA40-9D0D-39AF0C9BB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i="0" dirty="0">
                <a:solidFill>
                  <a:srgbClr val="050505"/>
                </a:solidFill>
                <a:effectLst/>
              </a:rPr>
              <a:t>The purpose is to:</a:t>
            </a:r>
          </a:p>
          <a:p>
            <a:pPr marL="0" indent="0">
              <a:buNone/>
            </a:pPr>
            <a:endParaRPr lang="en-US" sz="2800" b="0" i="0" dirty="0">
              <a:solidFill>
                <a:srgbClr val="050505"/>
              </a:solidFill>
              <a:effectLst/>
            </a:endParaRPr>
          </a:p>
          <a:p>
            <a:pPr lvl="1"/>
            <a:r>
              <a:rPr lang="en-US" b="0" i="0" dirty="0">
                <a:solidFill>
                  <a:srgbClr val="050505"/>
                </a:solidFill>
                <a:effectLst/>
              </a:rPr>
              <a:t>help you to be a club president who has the necessary skills, knowledge, and motivation to lead an effective club.</a:t>
            </a:r>
          </a:p>
          <a:p>
            <a:pPr marL="457200" lvl="1" indent="0">
              <a:buNone/>
            </a:pPr>
            <a:endParaRPr lang="en-US" b="0" i="0" dirty="0">
              <a:solidFill>
                <a:srgbClr val="050505"/>
              </a:solidFill>
              <a:effectLst/>
            </a:endParaRPr>
          </a:p>
          <a:p>
            <a:pPr lvl="1"/>
            <a:r>
              <a:rPr lang="en-US" dirty="0">
                <a:solidFill>
                  <a:srgbClr val="050505"/>
                </a:solidFill>
              </a:rPr>
              <a:t>C</a:t>
            </a:r>
            <a:r>
              <a:rPr lang="en-US" b="0" i="0" dirty="0">
                <a:solidFill>
                  <a:srgbClr val="050505"/>
                </a:solidFill>
                <a:effectLst/>
              </a:rPr>
              <a:t>lub presidents-elect receive additional training at the District Training Assembly.</a:t>
            </a:r>
            <a:endParaRPr lang="en-N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DD8EA-2F2E-934E-B95F-F2D46DA2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1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BAD0-43C2-9246-A929-4A2D2668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P" sz="3200" dirty="0"/>
              <a:t>Session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1A482-A7D1-F946-971E-0A1F2BD3E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Roles &amp; Responsibilities of the Club President</a:t>
            </a:r>
          </a:p>
          <a:p>
            <a:endParaRPr lang="en-US" sz="2800" dirty="0"/>
          </a:p>
          <a:p>
            <a:r>
              <a:rPr lang="en-US" sz="2800" dirty="0"/>
              <a:t>Planning for the year</a:t>
            </a:r>
          </a:p>
          <a:p>
            <a:endParaRPr lang="en-US" sz="2800" dirty="0"/>
          </a:p>
          <a:p>
            <a:r>
              <a:rPr lang="en-US" sz="2800" dirty="0"/>
              <a:t>Strategic Plan &amp; Action Plan</a:t>
            </a:r>
          </a:p>
          <a:p>
            <a:endParaRPr lang="en-US" sz="2800" dirty="0"/>
          </a:p>
          <a:p>
            <a:endParaRPr lang="en-N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4AF1F-8745-374E-8BD5-3368D02B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9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534400" cy="715962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200" dirty="0"/>
              <a:t>The Roles &amp; Responsibilities of the Club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715000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The Club President is:</a:t>
            </a:r>
            <a:endParaRPr lang="en-GB" sz="2400" i="1" dirty="0"/>
          </a:p>
          <a:p>
            <a:pPr marL="757238" indent="-442913"/>
            <a:r>
              <a:rPr lang="en-GB" sz="2400" b="1" dirty="0"/>
              <a:t>A Leader</a:t>
            </a:r>
            <a:endParaRPr lang="en-GB" sz="2400" b="1" i="1" dirty="0"/>
          </a:p>
          <a:p>
            <a:pPr marL="757238" indent="-442913">
              <a:buNone/>
            </a:pPr>
            <a:r>
              <a:rPr lang="en-GB" sz="2400" i="1" dirty="0"/>
              <a:t>	(Motivate and lead volunteers)</a:t>
            </a:r>
          </a:p>
          <a:p>
            <a:pPr marL="757238" indent="-442913"/>
            <a:r>
              <a:rPr lang="en-GB" sz="2400" b="1" dirty="0"/>
              <a:t>A Planner</a:t>
            </a:r>
            <a:endParaRPr lang="en-GB" sz="2400" b="1" i="1" dirty="0"/>
          </a:p>
          <a:p>
            <a:pPr marL="757238" indent="-442913">
              <a:buNone/>
            </a:pPr>
            <a:r>
              <a:rPr lang="en-GB" sz="2400" i="1" dirty="0"/>
              <a:t>	(Chart a course; identify projects &amp; goals)</a:t>
            </a:r>
          </a:p>
          <a:p>
            <a:pPr marL="757238" indent="-442913"/>
            <a:r>
              <a:rPr lang="en-GB" sz="2400" b="1" dirty="0"/>
              <a:t>A Chairman</a:t>
            </a:r>
            <a:endParaRPr lang="en-GB" sz="2400" b="1" i="1" dirty="0"/>
          </a:p>
          <a:p>
            <a:pPr marL="757238" indent="-442913">
              <a:buNone/>
            </a:pPr>
            <a:r>
              <a:rPr lang="en-GB" sz="2400" i="1" dirty="0"/>
              <a:t>	(Orderly, effective meetings - on time!)</a:t>
            </a:r>
          </a:p>
          <a:p>
            <a:pPr marL="757238" indent="-442913"/>
            <a:r>
              <a:rPr lang="en-GB" sz="2400" b="1" dirty="0"/>
              <a:t>An Organiser</a:t>
            </a:r>
            <a:endParaRPr lang="en-GB" sz="2400" b="1" i="1" dirty="0"/>
          </a:p>
          <a:p>
            <a:pPr marL="757238" indent="-442913">
              <a:buNone/>
            </a:pPr>
            <a:r>
              <a:rPr lang="en-GB" sz="2400" i="1" dirty="0"/>
              <a:t>	(Delegate, without losing control)</a:t>
            </a:r>
          </a:p>
          <a:p>
            <a:pPr marL="757238" indent="-442913"/>
            <a:r>
              <a:rPr lang="en-GB" sz="2400" b="1" dirty="0"/>
              <a:t>A Communicator</a:t>
            </a:r>
            <a:endParaRPr lang="en-GB" sz="2400" b="1" i="1" dirty="0"/>
          </a:p>
          <a:p>
            <a:pPr marL="757238" indent="-442913">
              <a:buNone/>
            </a:pPr>
            <a:r>
              <a:rPr lang="en-GB" sz="2400" dirty="0"/>
              <a:t>	(Represent Rotary to Club, District, &amp; Community)</a:t>
            </a:r>
            <a:endParaRPr lang="en-GB" sz="2400" i="1" dirty="0"/>
          </a:p>
          <a:p>
            <a:pPr marL="757238" indent="-442913"/>
            <a:r>
              <a:rPr lang="en-GB" sz="2400" b="1" dirty="0"/>
              <a:t>Head of the Family of Rotary</a:t>
            </a:r>
            <a:endParaRPr lang="en-GB" sz="2400" b="1" i="1" dirty="0"/>
          </a:p>
          <a:p>
            <a:pPr marL="757238" indent="-442913">
              <a:buNone/>
            </a:pPr>
            <a:r>
              <a:rPr lang="en-GB" sz="2400" dirty="0"/>
              <a:t>	(Keep in contact with absent members &amp; the families of deceased members)</a:t>
            </a:r>
            <a:endParaRPr lang="en-GB" sz="2400" i="1" dirty="0"/>
          </a:p>
          <a:p>
            <a:endParaRPr lang="en-US" sz="2000" b="1" dirty="0">
              <a:solidFill>
                <a:srgbClr val="58585A"/>
              </a:solidFill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ED0E4-72FD-E145-B434-EBE655AA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60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610600" cy="700881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/>
              <a:t>The Roles &amp; Responsibilities of the Club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257800"/>
          </a:xfrm>
        </p:spPr>
        <p:txBody>
          <a:bodyPr lIns="0" tIns="0" rIns="0" bIns="0">
            <a:normAutofit fontScale="92500" lnSpcReduction="10000"/>
          </a:bodyPr>
          <a:lstStyle/>
          <a:p>
            <a:pPr>
              <a:buNone/>
            </a:pPr>
            <a:r>
              <a:rPr lang="en-GB" sz="3000" dirty="0"/>
              <a:t>Develop a </a:t>
            </a:r>
            <a:r>
              <a:rPr lang="en-US" sz="3000" i="1" dirty="0"/>
              <a:t>Vibrant</a:t>
            </a:r>
            <a:r>
              <a:rPr lang="en-US" sz="3000" dirty="0"/>
              <a:t> Club?</a:t>
            </a:r>
          </a:p>
          <a:p>
            <a:pPr marL="342900" lvl="1" indent="0" algn="ctr">
              <a:buNone/>
            </a:pPr>
            <a:endParaRPr lang="en-US" sz="3000" dirty="0"/>
          </a:p>
          <a:p>
            <a:pPr marL="342900" lvl="1" indent="0" algn="ctr">
              <a:buNone/>
            </a:pPr>
            <a:r>
              <a:rPr lang="en-US" sz="3000" dirty="0">
                <a:cs typeface="Georgia"/>
              </a:rPr>
              <a:t>Vision    -    Engaging    -    Flexible</a:t>
            </a:r>
          </a:p>
          <a:p>
            <a:pPr marL="342900" lvl="1" indent="0" algn="ctr">
              <a:buNone/>
            </a:pPr>
            <a:endParaRPr lang="en-US" sz="3000" dirty="0">
              <a:cs typeface="Georgia"/>
            </a:endParaRP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US" sz="3000" dirty="0">
                <a:cs typeface="Georgia"/>
              </a:rPr>
              <a:t>Conducts meaningful projects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US" sz="3000" dirty="0">
                <a:cs typeface="Georgia"/>
              </a:rPr>
              <a:t>Tries new and fun ideas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US" sz="3000" dirty="0">
                <a:cs typeface="Georgia"/>
              </a:rPr>
              <a:t>Has a unique identity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US" sz="3000" dirty="0">
                <a:cs typeface="Georgia"/>
              </a:rPr>
              <a:t>Reflects its members</a:t>
            </a:r>
          </a:p>
          <a:p>
            <a:pPr marL="11113" indent="-11113">
              <a:buNone/>
            </a:pPr>
            <a:endParaRPr lang="en-GB" sz="2400" i="1" dirty="0"/>
          </a:p>
          <a:p>
            <a:pPr marL="11113" indent="-11113">
              <a:buNone/>
            </a:pPr>
            <a:r>
              <a:rPr lang="en-GB" sz="2800" i="1" dirty="0"/>
              <a:t>If you always do what you've always done, you'll always get what you've always got!</a:t>
            </a:r>
          </a:p>
          <a:p>
            <a:endParaRPr lang="en-GB" sz="2800" b="1" dirty="0"/>
          </a:p>
          <a:p>
            <a:endParaRPr lang="en-GB" sz="2800" b="1" i="1" dirty="0"/>
          </a:p>
          <a:p>
            <a:endParaRPr lang="en-GB" sz="2800" i="1" dirty="0"/>
          </a:p>
          <a:p>
            <a:pPr>
              <a:buNone/>
            </a:pPr>
            <a:endParaRPr lang="en-GB" sz="2800" b="1" i="1" dirty="0"/>
          </a:p>
          <a:p>
            <a:endParaRPr lang="en-US" sz="2000" b="1" dirty="0">
              <a:solidFill>
                <a:srgbClr val="58585A"/>
              </a:solidFill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1175A-4676-B747-847E-AF513688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56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685800"/>
          </a:xfrm>
        </p:spPr>
        <p:txBody>
          <a:bodyPr>
            <a:noAutofit/>
          </a:bodyPr>
          <a:lstStyle/>
          <a:p>
            <a:r>
              <a:rPr lang="en-US" sz="3200" dirty="0"/>
              <a:t>The Roles &amp; Responsibilities of the Club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33607" cy="2669381"/>
          </a:xfrm>
        </p:spPr>
        <p:txBody>
          <a:bodyPr>
            <a:normAutofit fontScale="92500" lnSpcReduction="10000"/>
          </a:bodyPr>
          <a:lstStyle/>
          <a:p>
            <a:r>
              <a:rPr lang="en-US" sz="3300" dirty="0">
                <a:cs typeface="Arial" panose="020B0604020202020204" pitchFamily="34" charset="0"/>
              </a:rPr>
              <a:t>Craft a Compelling Vision</a:t>
            </a:r>
          </a:p>
          <a:p>
            <a:endParaRPr lang="en-US" sz="3300" dirty="0">
              <a:cs typeface="Arial" panose="020B0604020202020204" pitchFamily="34" charset="0"/>
            </a:endParaRPr>
          </a:p>
          <a:p>
            <a:r>
              <a:rPr lang="en-US" sz="3300" dirty="0">
                <a:cs typeface="Arial" panose="020B0604020202020204" pitchFamily="34" charset="0"/>
              </a:rPr>
              <a:t>Set Goals to Realize the Vision</a:t>
            </a:r>
            <a:br>
              <a:rPr lang="en-US" sz="3300" dirty="0">
                <a:cs typeface="Arial" panose="020B0604020202020204" pitchFamily="34" charset="0"/>
              </a:rPr>
            </a:br>
            <a:endParaRPr lang="en-US" sz="3300" dirty="0">
              <a:cs typeface="Arial" panose="020B0604020202020204" pitchFamily="34" charset="0"/>
            </a:endParaRPr>
          </a:p>
          <a:p>
            <a:r>
              <a:rPr lang="en-US" sz="3300" dirty="0">
                <a:cs typeface="Arial" panose="020B0604020202020204" pitchFamily="34" charset="0"/>
              </a:rPr>
              <a:t>Groom Leaders</a:t>
            </a:r>
          </a:p>
          <a:p>
            <a:pPr marL="0" indent="0">
              <a:buNone/>
            </a:pPr>
            <a:endParaRPr lang="en-US" sz="3525" b="1" dirty="0">
              <a:solidFill>
                <a:srgbClr val="14407C"/>
              </a:solidFill>
              <a:latin typeface="+mj-lt"/>
            </a:endParaRPr>
          </a:p>
          <a:p>
            <a:pPr marL="385763" indent="-385763">
              <a:buFont typeface="+mj-lt"/>
              <a:buAutoNum type="arabicPeriod"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</TotalTime>
  <Words>1106</Words>
  <Application>Microsoft Macintosh PowerPoint</Application>
  <PresentationFormat>On-screen Show (4:3)</PresentationFormat>
  <Paragraphs>248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Georgia</vt:lpstr>
      <vt:lpstr>Open Sans</vt:lpstr>
      <vt:lpstr>Office Theme</vt:lpstr>
      <vt:lpstr>PowerPoint Presentation</vt:lpstr>
      <vt:lpstr>PowerPoint Presentation</vt:lpstr>
      <vt:lpstr>PowerPoint Presentation</vt:lpstr>
      <vt:lpstr>PRESIDENTS’ ELECT TRAINING SEMINAR</vt:lpstr>
      <vt:lpstr>Objective</vt:lpstr>
      <vt:lpstr>Session Plan</vt:lpstr>
      <vt:lpstr>The Roles &amp; Responsibilities of the Club President</vt:lpstr>
      <vt:lpstr>The Roles &amp; Responsibilities of the Club President</vt:lpstr>
      <vt:lpstr>The Roles &amp; Responsibilities of the Club President</vt:lpstr>
      <vt:lpstr>The Roles the President</vt:lpstr>
      <vt:lpstr>Hints for Incoming Presidents </vt:lpstr>
      <vt:lpstr>Planning for the Year</vt:lpstr>
      <vt:lpstr>Planning for the Year</vt:lpstr>
      <vt:lpstr>Planning for the Year</vt:lpstr>
      <vt:lpstr>PowerPoint Presentation</vt:lpstr>
      <vt:lpstr>Why does Rotary have an Action Plan?</vt:lpstr>
      <vt:lpstr>Rotary’s Vision Statement</vt:lpstr>
      <vt:lpstr>PowerPoint Presentation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CandCDesktop</dc:creator>
  <cp:lastModifiedBy>Jayendra Rimal</cp:lastModifiedBy>
  <cp:revision>13</cp:revision>
  <dcterms:created xsi:type="dcterms:W3CDTF">2017-05-19T20:01:25Z</dcterms:created>
  <dcterms:modified xsi:type="dcterms:W3CDTF">2026-04-28T13:25:08Z</dcterms:modified>
</cp:coreProperties>
</file>