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73" r:id="rId2"/>
    <p:sldId id="427" r:id="rId3"/>
    <p:sldId id="428" r:id="rId4"/>
    <p:sldId id="430" r:id="rId5"/>
    <p:sldId id="429" r:id="rId6"/>
    <p:sldId id="431" r:id="rId7"/>
    <p:sldId id="432" r:id="rId8"/>
    <p:sldId id="256" r:id="rId9"/>
    <p:sldId id="390" r:id="rId10"/>
    <p:sldId id="391" r:id="rId11"/>
    <p:sldId id="392" r:id="rId12"/>
    <p:sldId id="257" r:id="rId13"/>
    <p:sldId id="269" r:id="rId14"/>
    <p:sldId id="258" r:id="rId15"/>
    <p:sldId id="270" r:id="rId16"/>
    <p:sldId id="259" r:id="rId17"/>
    <p:sldId id="271" r:id="rId18"/>
    <p:sldId id="260" r:id="rId19"/>
    <p:sldId id="272" r:id="rId20"/>
    <p:sldId id="261" r:id="rId21"/>
    <p:sldId id="263" r:id="rId22"/>
    <p:sldId id="264" r:id="rId23"/>
    <p:sldId id="265" r:id="rId24"/>
    <p:sldId id="266" r:id="rId25"/>
    <p:sldId id="267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79"/>
  </p:normalViewPr>
  <p:slideViewPr>
    <p:cSldViewPr showGuides="1">
      <p:cViewPr varScale="1">
        <p:scale>
          <a:sx n="117" d="100"/>
          <a:sy n="117" d="100"/>
        </p:scale>
        <p:origin x="1576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F808-2BD6-874B-9829-DD39FF430C17}" type="datetimeFigureOut">
              <a:rPr lang="en-NP" smtClean="0"/>
              <a:t>30/04/2026</a:t>
            </a:fld>
            <a:endParaRPr lang="en-N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2526-43E8-8C48-AC61-811F516A717D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64453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4D4-DE24-C54C-B64B-FD8B27D164C7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2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3D0-3DA1-E94B-B10F-DD2A0EF9C369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4DE4-672E-C045-9F5E-941B5373EFE9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8CA8-EAB7-D54B-8E80-6166AA91D390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7718-9E2D-6740-9BC2-991DDC4898B0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C09B-775E-E04B-AAEE-03D4AF2C7195}" type="datetime1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D006-1C06-F14B-B260-B0EDC57F15C5}" type="datetime1">
              <a:rPr lang="en-US" smtClean="0"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3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3AA6-B704-C741-AC92-FC13E9F8A089}" type="datetime1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6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FBB5-64A9-2E48-A51B-8DE80F7C02DB}" type="datetime1">
              <a:rPr lang="en-US" smtClean="0"/>
              <a:t>4/30/26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0B90-D9C4-FE4F-98C8-B55402E2BD53}" type="datetime1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4E07-A0BF-ED4D-8618-8E0B51FDB485}" type="datetime1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8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E2AF-8ECE-E047-B0FD-B7C7923690F1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1BFD-4D23-8049-A1AD-104FF0E5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71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NP" sz="3600" dirty="0"/>
              <a:t>PRESIDENTS’ ELECT LEARNING SEMINAR</a:t>
            </a:r>
            <a:br>
              <a:rPr lang="en-NP" sz="3600" dirty="0"/>
            </a:br>
            <a:r>
              <a:rPr lang="hi-IN" sz="3600" dirty="0"/>
              <a:t>निर्वाचित अध्यक्षहरूको अध्ययन सेमिनार</a:t>
            </a:r>
            <a:endParaRPr lang="en-NP" sz="3600" dirty="0"/>
          </a:p>
        </p:txBody>
      </p:sp>
      <p:pic>
        <p:nvPicPr>
          <p:cNvPr id="4" name="Picture 2" descr="C:\Users\CandCDesktop\Documents\rotary\Rotary Wheel JPEGs\wh-4p-rgb.jpg">
            <a:extLst>
              <a:ext uri="{FF2B5EF4-FFF2-40B4-BE49-F238E27FC236}">
                <a16:creationId xmlns:a16="http://schemas.microsoft.com/office/drawing/2014/main" id="{A9E2E0F2-2E03-9347-B878-0799EB088F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57" y="1803611"/>
            <a:ext cx="2605086" cy="260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67606C-29EE-C947-8B34-8AA67AC30920}"/>
              </a:ext>
            </a:extLst>
          </p:cNvPr>
          <p:cNvSpPr txBox="1">
            <a:spLocks/>
          </p:cNvSpPr>
          <p:nvPr/>
        </p:nvSpPr>
        <p:spPr>
          <a:xfrm>
            <a:off x="342900" y="4408697"/>
            <a:ext cx="8458200" cy="1444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PLANNING YOUR YEAR/Goal Setting</a:t>
            </a:r>
          </a:p>
          <a:p>
            <a:r>
              <a:rPr lang="hi-IN" sz="3200" dirty="0"/>
              <a:t>वर्षको लागि योजना</a:t>
            </a:r>
            <a:r>
              <a:rPr lang="en-US" sz="3200" dirty="0"/>
              <a:t>/</a:t>
            </a:r>
            <a:r>
              <a:rPr lang="hi-IN" sz="3200" dirty="0"/>
              <a:t>लक्ष्य निर्धारण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4B727-BB93-F24B-9F46-3C19BCCB5CD5}"/>
              </a:ext>
            </a:extLst>
          </p:cNvPr>
          <p:cNvSpPr txBox="1"/>
          <p:nvPr/>
        </p:nvSpPr>
        <p:spPr>
          <a:xfrm>
            <a:off x="1295400" y="5890478"/>
            <a:ext cx="6973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P" sz="2400" dirty="0"/>
              <a:t>PP JAYENDRA RIMAL</a:t>
            </a:r>
            <a:br>
              <a:rPr lang="en-NP" sz="2400" dirty="0"/>
            </a:br>
            <a:r>
              <a:rPr lang="en-NP" sz="2400" dirty="0"/>
              <a:t>CHAIR, STRATEGIC PLANNING &amp; REVIEW COMMITTEE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E1DD95-3DAF-E847-AEF3-E347B801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5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CF0D-7715-ED40-8FA1-A856A262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6696"/>
          </a:xfrm>
        </p:spPr>
        <p:txBody>
          <a:bodyPr>
            <a:normAutofit/>
          </a:bodyPr>
          <a:lstStyle/>
          <a:p>
            <a:r>
              <a:rPr lang="en-NP" sz="3200" dirty="0"/>
              <a:t>Rotary’s Vision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4467-034B-2347-86FB-ACA99010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438400"/>
            <a:ext cx="86106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rgbClr val="000000"/>
                </a:solidFill>
                <a:effectLst/>
              </a:rPr>
              <a:t>Together, we see a world where people unite and take action to create lasting change – across the globe, in our communities, and in ourselves.</a:t>
            </a:r>
          </a:p>
          <a:p>
            <a:pPr marL="0" indent="0">
              <a:buNone/>
            </a:pPr>
            <a:endParaRPr lang="en-NP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4913A-469D-614F-97FE-304E259A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E85BE1-EA26-CC4E-AFED-763B79A99D0A}"/>
              </a:ext>
            </a:extLst>
          </p:cNvPr>
          <p:cNvSpPr txBox="1"/>
          <p:nvPr/>
        </p:nvSpPr>
        <p:spPr>
          <a:xfrm>
            <a:off x="378069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sz="3200" dirty="0"/>
              <a:t>Strategic 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633B4-05B1-474E-A342-C7B660701251}"/>
              </a:ext>
            </a:extLst>
          </p:cNvPr>
          <p:cNvSpPr txBox="1"/>
          <p:nvPr/>
        </p:nvSpPr>
        <p:spPr>
          <a:xfrm>
            <a:off x="378069" y="1167110"/>
            <a:ext cx="86135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b="0" i="0" cap="all" dirty="0">
                <a:effectLst/>
                <a:latin typeface="Open Sans" panose="020B0606030504020204" pitchFamily="34" charset="0"/>
              </a:rPr>
              <a:t>PRIORITY 1: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Increase Our Impact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200" b="1" i="0" dirty="0">
                <a:effectLst/>
                <a:latin typeface="Open Sans" panose="020B0606030504020204" pitchFamily="34" charset="0"/>
              </a:rPr>
              <a:t>As People of Action we make decisions grounded in evidence.</a:t>
            </a:r>
            <a:endParaRPr lang="en-US" sz="2200" b="1" dirty="0">
              <a:latin typeface="Open Sans" panose="020B0606030504020204" pitchFamily="34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b="0" i="0" cap="all" dirty="0">
                <a:effectLst/>
                <a:latin typeface="Open Sans" panose="020B0606030504020204" pitchFamily="34" charset="0"/>
              </a:rPr>
              <a:t>PRIORITY 2: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Expand Our Reach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200" b="1" i="0" dirty="0">
                <a:effectLst/>
                <a:latin typeface="Open Sans" panose="020B0606030504020204" pitchFamily="34" charset="0"/>
              </a:rPr>
              <a:t>As People of Action we are inclusive, engaging, compassionate, and ambitious on behalf of the world.</a:t>
            </a:r>
            <a:endParaRPr lang="en-US" sz="2200" b="1" dirty="0">
              <a:latin typeface="Open Sans" panose="020B0606030504020204" pitchFamily="34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b="0" i="0" cap="all" dirty="0">
                <a:effectLst/>
                <a:latin typeface="Open Sans" panose="020B0606030504020204" pitchFamily="34" charset="0"/>
              </a:rPr>
              <a:t>PRIORITY 3: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Enhance Participant Engagement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200" b="1" i="0" dirty="0">
                <a:effectLst/>
                <a:latin typeface="Open Sans" panose="020B0606030504020204" pitchFamily="34" charset="0"/>
              </a:rPr>
              <a:t>As People of Action we create meaningful relationships across decades and continents.</a:t>
            </a:r>
            <a:endParaRPr lang="en-US" sz="2200" b="1" dirty="0">
              <a:latin typeface="Open Sans" panose="020B0606030504020204" pitchFamily="34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400" b="0" i="0" cap="all" dirty="0">
                <a:effectLst/>
                <a:latin typeface="Open Sans" panose="020B0606030504020204" pitchFamily="34" charset="0"/>
              </a:rPr>
              <a:t>PRIORITY 4: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Increase Our Ability to Adapt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200" b="1" i="0" dirty="0">
                <a:effectLst/>
                <a:latin typeface="Open Sans" panose="020B0606030504020204" pitchFamily="34" charset="0"/>
              </a:rPr>
              <a:t>As People of Action we seek new perspectives and new ideas that can strengthen Rotary and create lasting change.</a:t>
            </a:r>
            <a:endParaRPr lang="en-US" sz="2200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81DB98-59C5-7843-A41D-C3856E7C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5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WHY DO STRATEGIC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WHAT IS STRATEGIC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METHODS OF DOING STRATEGIC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WHO SHOULD BE INVOLVED?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GETTING STARTED/PROCESS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COMMUNICATING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cap="small" dirty="0"/>
              <a:t>FOLLOWING THROUGH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26FE6-7659-FB4D-B746-64363D13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8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4400" dirty="0"/>
              <a:t>WHY?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C774-BF93-7745-B6C6-0571082F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2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3675"/>
            <a:ext cx="8610600" cy="51657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WHY?</a:t>
            </a:r>
          </a:p>
          <a:p>
            <a:pPr marL="0" indent="0" algn="ctr">
              <a:buNone/>
            </a:pPr>
            <a:endParaRPr lang="en-US" sz="2800" dirty="0"/>
          </a:p>
          <a:p>
            <a:r>
              <a:rPr lang="en-US" sz="2800" dirty="0"/>
              <a:t>Clearly defines </a:t>
            </a:r>
            <a:r>
              <a:rPr lang="en-US" sz="2800" b="1" dirty="0"/>
              <a:t>club purpose </a:t>
            </a:r>
            <a:r>
              <a:rPr lang="en-US" sz="2800" dirty="0"/>
              <a:t>and establishes realistic goals and objectives</a:t>
            </a:r>
          </a:p>
          <a:p>
            <a:r>
              <a:rPr lang="en-US" sz="2800" dirty="0"/>
              <a:t>Communicates what is going on and </a:t>
            </a:r>
            <a:r>
              <a:rPr lang="en-US" sz="2800" b="1" dirty="0"/>
              <a:t>goals</a:t>
            </a:r>
            <a:r>
              <a:rPr lang="en-US" sz="2800" dirty="0"/>
              <a:t> to the members</a:t>
            </a:r>
          </a:p>
          <a:p>
            <a:r>
              <a:rPr lang="en-US" sz="2800" dirty="0"/>
              <a:t>The members develops sense of </a:t>
            </a:r>
            <a:r>
              <a:rPr lang="en-US" sz="2800" b="1" dirty="0"/>
              <a:t>ownership</a:t>
            </a:r>
          </a:p>
          <a:p>
            <a:r>
              <a:rPr lang="en-US" sz="2800" dirty="0"/>
              <a:t>Focuses on </a:t>
            </a:r>
            <a:r>
              <a:rPr lang="en-US" sz="2800" b="1" dirty="0"/>
              <a:t>key priorities</a:t>
            </a:r>
          </a:p>
          <a:p>
            <a:r>
              <a:rPr lang="en-US" sz="2800" dirty="0"/>
              <a:t>Provides base to </a:t>
            </a:r>
            <a:r>
              <a:rPr lang="en-US" sz="2800" b="1" dirty="0"/>
              <a:t>measure progress</a:t>
            </a:r>
          </a:p>
          <a:p>
            <a:r>
              <a:rPr lang="en-US" sz="2800" dirty="0"/>
              <a:t>Listens to everyone’s </a:t>
            </a:r>
            <a:r>
              <a:rPr lang="en-US" sz="2800" b="1" dirty="0"/>
              <a:t>opinions</a:t>
            </a:r>
            <a:r>
              <a:rPr lang="en-US" sz="2800" dirty="0"/>
              <a:t> in order to build consensus</a:t>
            </a:r>
          </a:p>
          <a:p>
            <a:endParaRPr lang="en-US" dirty="0"/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580A-0744-034F-8CE5-5590A5B6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752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3428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4400" dirty="0"/>
              <a:t>WHAT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E7BAB-2A52-394E-99E7-3B63BD69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57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WHAT?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A systematic process of </a:t>
            </a:r>
            <a:r>
              <a:rPr lang="en-US" sz="2800" b="1" dirty="0"/>
              <a:t>envisioning a desired future </a:t>
            </a:r>
            <a:r>
              <a:rPr lang="en-US" sz="2800" dirty="0"/>
              <a:t>and translating this vision into broadly defined </a:t>
            </a:r>
            <a:r>
              <a:rPr lang="en-US" sz="2800" b="1" dirty="0"/>
              <a:t>goals </a:t>
            </a:r>
            <a:r>
              <a:rPr lang="en-US" sz="2800" dirty="0"/>
              <a:t>or objectives and a sequence of </a:t>
            </a:r>
            <a:r>
              <a:rPr lang="en-US" sz="2800" b="1" dirty="0"/>
              <a:t>steps</a:t>
            </a:r>
            <a:r>
              <a:rPr lang="en-US" sz="2800" dirty="0"/>
              <a:t> to achieve them.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Strategic planning is an organization’s process of defining its </a:t>
            </a:r>
            <a:r>
              <a:rPr lang="en-US" sz="2800" b="1" dirty="0"/>
              <a:t>strategy</a:t>
            </a:r>
            <a:r>
              <a:rPr lang="en-US" sz="2800" dirty="0"/>
              <a:t> and allocating its resources to pursue this strategy.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It also extends to </a:t>
            </a:r>
            <a:r>
              <a:rPr lang="en-US" sz="2800" b="1" dirty="0"/>
              <a:t>control mechanisms </a:t>
            </a:r>
            <a:r>
              <a:rPr lang="en-US" sz="2800" dirty="0"/>
              <a:t>for guiding the implementation of the strategy.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501B2-A968-4245-83AC-F852FF20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814"/>
            <a:ext cx="82296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4400" dirty="0"/>
              <a:t>METHODS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C9222-9519-0F4A-B8DF-C396837B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77581"/>
            <a:ext cx="8458200" cy="4297362"/>
          </a:xfrm>
        </p:spPr>
        <p:txBody>
          <a:bodyPr>
            <a:normAutofit/>
          </a:bodyPr>
          <a:lstStyle/>
          <a:p>
            <a:pPr marL="0" marR="3464" indent="0" algn="ctr">
              <a:lnSpc>
                <a:spcPts val="3410"/>
              </a:lnSpc>
              <a:spcBef>
                <a:spcPts val="614"/>
              </a:spcBef>
              <a:buNone/>
            </a:pPr>
            <a:r>
              <a:rPr lang="en-US" sz="2800" b="1" spc="-150" dirty="0">
                <a:latin typeface="Trebuchet MS"/>
                <a:cs typeface="Trebuchet MS"/>
              </a:rPr>
              <a:t>FOLLOW:</a:t>
            </a:r>
          </a:p>
          <a:p>
            <a:pPr marL="8660" marR="3464" algn="ctr">
              <a:lnSpc>
                <a:spcPts val="3410"/>
              </a:lnSpc>
              <a:spcBef>
                <a:spcPts val="614"/>
              </a:spcBef>
            </a:pPr>
            <a:endParaRPr lang="en-US" sz="2800" b="1" spc="-150" dirty="0">
              <a:latin typeface="Trebuchet MS"/>
              <a:cs typeface="Trebuchet MS"/>
            </a:endParaRPr>
          </a:p>
          <a:p>
            <a:pPr marL="0" marR="3464" indent="0" algn="ctr">
              <a:lnSpc>
                <a:spcPts val="3410"/>
              </a:lnSpc>
              <a:spcBef>
                <a:spcPts val="614"/>
              </a:spcBef>
              <a:buNone/>
            </a:pPr>
            <a:endParaRPr lang="en-US" sz="2800" b="1" spc="-150" dirty="0">
              <a:latin typeface="Trebuchet MS"/>
              <a:cs typeface="Trebuchet MS"/>
            </a:endParaRPr>
          </a:p>
          <a:p>
            <a:pPr marL="0" marR="3464" indent="0" algn="ctr">
              <a:lnSpc>
                <a:spcPts val="3410"/>
              </a:lnSpc>
              <a:spcBef>
                <a:spcPts val="614"/>
              </a:spcBef>
              <a:buNone/>
            </a:pPr>
            <a:r>
              <a:rPr lang="en-US" sz="2800" b="1" spc="-150" dirty="0">
                <a:latin typeface="Trebuchet MS"/>
                <a:cs typeface="Trebuchet MS"/>
              </a:rPr>
              <a:t>STRATEGIC PLANNING FACILITATION GUIDE</a:t>
            </a:r>
          </a:p>
          <a:p>
            <a:pPr marL="0" marR="866" indent="0" algn="ctr">
              <a:lnSpc>
                <a:spcPts val="3136"/>
              </a:lnSpc>
              <a:buNone/>
            </a:pPr>
            <a:r>
              <a:rPr lang="en-US" sz="2800" i="1" spc="-286" dirty="0">
                <a:latin typeface="Palatino Linotype"/>
                <a:cs typeface="Palatino Linotype"/>
              </a:rPr>
              <a:t>by</a:t>
            </a:r>
          </a:p>
          <a:p>
            <a:pPr marL="0" marR="866" indent="0" algn="ctr">
              <a:lnSpc>
                <a:spcPts val="3136"/>
              </a:lnSpc>
              <a:buNone/>
            </a:pPr>
            <a:r>
              <a:rPr lang="en-US" sz="2800" i="1" spc="-286" dirty="0">
                <a:latin typeface="Palatino Linotype"/>
                <a:cs typeface="Palatino Linotype"/>
              </a:rPr>
              <a:t>U</a:t>
            </a:r>
            <a:r>
              <a:rPr lang="en-US" sz="2800" i="1" spc="-78" dirty="0">
                <a:latin typeface="Palatino Linotype"/>
                <a:cs typeface="Palatino Linotype"/>
              </a:rPr>
              <a:t>sin</a:t>
            </a:r>
            <a:r>
              <a:rPr lang="en-US" sz="2800" i="1" spc="3" dirty="0">
                <a:latin typeface="Palatino Linotype"/>
                <a:cs typeface="Palatino Linotype"/>
              </a:rPr>
              <a:t>g</a:t>
            </a:r>
            <a:r>
              <a:rPr lang="en-US" sz="2800" i="1" spc="-372" dirty="0">
                <a:latin typeface="Palatino Linotype"/>
                <a:cs typeface="Palatino Linotype"/>
              </a:rPr>
              <a:t> </a:t>
            </a:r>
            <a:r>
              <a:rPr lang="en-US" sz="2800" i="1" spc="-130" dirty="0">
                <a:latin typeface="Palatino Linotype"/>
                <a:cs typeface="Palatino Linotype"/>
              </a:rPr>
              <a:t>R</a:t>
            </a:r>
            <a:r>
              <a:rPr lang="en-US" sz="2800" i="1" spc="-55" dirty="0">
                <a:latin typeface="Palatino Linotype"/>
                <a:cs typeface="Palatino Linotype"/>
              </a:rPr>
              <a:t>o</a:t>
            </a:r>
            <a:r>
              <a:rPr lang="en-US" sz="2800" i="1" spc="-106" dirty="0">
                <a:latin typeface="Palatino Linotype"/>
                <a:cs typeface="Palatino Linotype"/>
              </a:rPr>
              <a:t>t</a:t>
            </a:r>
            <a:r>
              <a:rPr lang="en-US" sz="2800" i="1" spc="-14" dirty="0">
                <a:latin typeface="Palatino Linotype"/>
                <a:cs typeface="Palatino Linotype"/>
              </a:rPr>
              <a:t>ar</a:t>
            </a:r>
            <a:r>
              <a:rPr lang="en-US" sz="2800" i="1" spc="-41" dirty="0">
                <a:latin typeface="Palatino Linotype"/>
                <a:cs typeface="Palatino Linotype"/>
              </a:rPr>
              <a:t>y</a:t>
            </a:r>
            <a:r>
              <a:rPr lang="en-US" sz="2800" i="1" spc="-423" dirty="0">
                <a:latin typeface="Palatino Linotype"/>
                <a:cs typeface="Palatino Linotype"/>
              </a:rPr>
              <a:t>’</a:t>
            </a:r>
            <a:r>
              <a:rPr lang="en-US" sz="2800" i="1" spc="51" dirty="0">
                <a:latin typeface="Palatino Linotype"/>
                <a:cs typeface="Palatino Linotype"/>
              </a:rPr>
              <a:t>s</a:t>
            </a:r>
            <a:r>
              <a:rPr lang="en-US" sz="2800" i="1" spc="-372" dirty="0">
                <a:latin typeface="Palatino Linotype"/>
                <a:cs typeface="Palatino Linotype"/>
              </a:rPr>
              <a:t> </a:t>
            </a:r>
            <a:r>
              <a:rPr lang="en-US" sz="2800" i="1" spc="-290" dirty="0">
                <a:latin typeface="Palatino Linotype"/>
                <a:cs typeface="Palatino Linotype"/>
              </a:rPr>
              <a:t>A</a:t>
            </a:r>
            <a:r>
              <a:rPr lang="en-US" sz="2800" i="1" spc="-95" dirty="0">
                <a:latin typeface="Palatino Linotype"/>
                <a:cs typeface="Palatino Linotype"/>
              </a:rPr>
              <a:t>c</a:t>
            </a:r>
            <a:r>
              <a:rPr lang="en-US" sz="2800" i="1" spc="-61" dirty="0">
                <a:latin typeface="Palatino Linotype"/>
                <a:cs typeface="Palatino Linotype"/>
              </a:rPr>
              <a:t>tio</a:t>
            </a:r>
            <a:r>
              <a:rPr lang="en-US" sz="2800" i="1" spc="31" dirty="0">
                <a:latin typeface="Palatino Linotype"/>
                <a:cs typeface="Palatino Linotype"/>
              </a:rPr>
              <a:t>n</a:t>
            </a:r>
            <a:r>
              <a:rPr lang="en-US" sz="2800" i="1" spc="-372" dirty="0">
                <a:latin typeface="Palatino Linotype"/>
                <a:cs typeface="Palatino Linotype"/>
              </a:rPr>
              <a:t> </a:t>
            </a:r>
            <a:r>
              <a:rPr lang="en-US" sz="2800" i="1" spc="-82" dirty="0">
                <a:latin typeface="Palatino Linotype"/>
                <a:cs typeface="Palatino Linotype"/>
              </a:rPr>
              <a:t>Plan</a:t>
            </a:r>
            <a:endParaRPr lang="en-US" sz="2800" dirty="0"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46441" y="553750"/>
            <a:ext cx="3851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C83CD-64FB-FA45-AED2-359DC800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55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4400" dirty="0"/>
              <a:t>WHO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357D-C215-CB42-8F68-208A056B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C3A59-C570-90DB-E3D5-478C3FE41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19666"/>
            <a:ext cx="8686800" cy="52578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NP" sz="2800" dirty="0"/>
              <a:t>अडिग र सत्यनिष्ठ, दृढ विश्वासका साथ नेतृत्व गर्छन्, दृष्टि अगाडि राख्दै।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NP" sz="2800" dirty="0"/>
              <a:t>उनीहरू शब्दले प्रेरित गर्छन्, र त्यसपछि कर्मले देखाउँछन्, उनीहरू रोटरीका मूल्यहरूको जीवित उदाहरण हुन्, “आफूभन्दा सेवा माथि” उनीहरूको दैनिक आवश्यकता हो।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NP" sz="2800" dirty="0"/>
              <a:t>रोटरी क्लबका अध्यक्षहरू, एक विशेष पहिचान भएका, उनीहरू उत्साहका साथ नेतृत्व गर्छन्, सबैका लागि खुला हृदय लिएर, र प्रत्येक आह्वानसँगै, दीर्घकालीन प्रभाव छोड्छन्।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A7993-E2F1-A0BB-A5DA-1D01F49C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E6786-E870-22CF-5879-0D9B96608C6D}"/>
              </a:ext>
            </a:extLst>
          </p:cNvPr>
          <p:cNvSpPr txBox="1"/>
          <p:nvPr/>
        </p:nvSpPr>
        <p:spPr>
          <a:xfrm>
            <a:off x="2362200" y="165903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sz="3200" dirty="0"/>
              <a:t>रोटरी क्लबका अध्यक्षहरू</a:t>
            </a:r>
          </a:p>
        </p:txBody>
      </p:sp>
    </p:spTree>
    <p:extLst>
      <p:ext uri="{BB962C8B-B14F-4D97-AF65-F5344CB8AC3E}">
        <p14:creationId xmlns:p14="http://schemas.microsoft.com/office/powerpoint/2010/main" val="1341906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WHO SHOULD BE INVOLVED?</a:t>
            </a:r>
          </a:p>
          <a:p>
            <a:endParaRPr lang="en-US" sz="2800" dirty="0"/>
          </a:p>
          <a:p>
            <a:r>
              <a:rPr lang="en-US" sz="2800" dirty="0"/>
              <a:t>BOARD, COMMITTEE CHAIRS, PAST PRESIDENTS, OTHERS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46441" y="553750"/>
            <a:ext cx="3851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94482-C0CA-3644-BFA1-D9D56B42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6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PROCESS/GETTING STARTED</a:t>
            </a:r>
          </a:p>
          <a:p>
            <a:pPr algn="ctr"/>
            <a:endParaRPr lang="en-US" sz="2800" b="1" dirty="0"/>
          </a:p>
          <a:p>
            <a:r>
              <a:rPr lang="en-US" sz="2800" b="1" dirty="0"/>
              <a:t>S</a:t>
            </a:r>
            <a:r>
              <a:rPr lang="en-US" sz="2800" dirty="0"/>
              <a:t>trengths</a:t>
            </a:r>
          </a:p>
          <a:p>
            <a:r>
              <a:rPr lang="en-US" sz="2800" b="1" dirty="0"/>
              <a:t>W</a:t>
            </a:r>
            <a:r>
              <a:rPr lang="en-US" sz="2800" dirty="0"/>
              <a:t>eaknesses</a:t>
            </a:r>
          </a:p>
          <a:p>
            <a:r>
              <a:rPr lang="en-US" sz="2800" b="1" dirty="0"/>
              <a:t>O</a:t>
            </a:r>
            <a:r>
              <a:rPr lang="en-US" sz="2800" dirty="0"/>
              <a:t>pportunities</a:t>
            </a:r>
          </a:p>
          <a:p>
            <a:r>
              <a:rPr lang="en-US" sz="2800" b="1" dirty="0"/>
              <a:t>C</a:t>
            </a:r>
            <a:r>
              <a:rPr lang="en-US" sz="2800" dirty="0"/>
              <a:t>hallenges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508EB-FE66-0B4B-B33A-D93B672C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2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221163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WHERE ARE WE NOW?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WHERE DO WE WANT TO BE?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HOW DO WE GET THERE?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PRIORITIZE GOALS BASED ON CLUB CONSENSUS  (1 YEAR - 3 YEARS).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DETERMINE DEADLINES, RESOURCES , PEOPLE</a:t>
            </a:r>
          </a:p>
          <a:p>
            <a:endParaRPr lang="en-US" dirty="0"/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9A70E-A0E5-1E4C-AEEC-C7367BAC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CLUB ADMINISTRATION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MEMBERSHIP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THE ROTARY FOUNDATION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SERVICE PROJECTS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ROTARY PUBLICITY &amp; PUBLIC RELATIONS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en-US" sz="2800" dirty="0"/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800" dirty="0"/>
              <a:t>TOOLS: USE CLUB CENTRAL!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CF918-A6A9-C040-8E64-303B85E4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69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ONCE GOALS/PLAN IS ESTABLISHED:</a:t>
            </a:r>
            <a:br>
              <a:rPr lang="en-US" sz="2800" dirty="0"/>
            </a:b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COMMUNICATE!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ACD7-C170-5941-9CD9-DB30684B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73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dirty="0"/>
              <a:t>FOLLOW THROUGH</a:t>
            </a:r>
          </a:p>
          <a:p>
            <a:endParaRPr lang="en-US" sz="2800" dirty="0"/>
          </a:p>
          <a:p>
            <a:r>
              <a:rPr lang="en-US" sz="2800" dirty="0"/>
              <a:t>A COUPLE TIMES A YEAR– PERHAPS AT A CLUB ASSEMBLY– SEE HOW YOU ARE DOING</a:t>
            </a:r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53872-7301-AA4E-9172-41AAF62E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76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THANK YOU!!!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20A8-A8B1-A441-8069-CBD1C957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9823E-AF21-D70D-9E7E-C5D7D5A69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74" y="1371600"/>
            <a:ext cx="5648651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0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22B3-A724-929F-8486-0D8A8201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19" y="111737"/>
            <a:ext cx="8229600" cy="777875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hi-IN" sz="3200" dirty="0"/>
              <a:t>क्लब अध्यक्षका भूमिका</a:t>
            </a:r>
            <a:br>
              <a:rPr lang="en-US" sz="2800" dirty="0"/>
            </a:br>
            <a:endParaRPr lang="en-NP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3856-C0AA-0C89-6C50-5EC8E4096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7754"/>
            <a:ext cx="8382000" cy="547748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i-IN" sz="5000" b="1" dirty="0"/>
              <a:t>क्लबको अध्यक्षका (</a:t>
            </a:r>
            <a:r>
              <a:rPr lang="en-US" sz="5000" b="1" dirty="0"/>
              <a:t>Club President) </a:t>
            </a:r>
            <a:r>
              <a:rPr lang="hi-IN" sz="5000" b="1" dirty="0"/>
              <a:t>निम्न गुण हुनुपर्छ:</a:t>
            </a:r>
            <a:br>
              <a:rPr lang="hi-IN" sz="5000" b="1" dirty="0"/>
            </a:br>
            <a:endParaRPr lang="en-US" sz="5000" b="1" dirty="0"/>
          </a:p>
          <a:p>
            <a:r>
              <a:rPr lang="hi-IN" sz="5000" b="1" dirty="0"/>
              <a:t>एक नेतृत्वकर्ता (</a:t>
            </a:r>
            <a:r>
              <a:rPr lang="en-US" sz="5000" b="1" dirty="0"/>
              <a:t>A Leader):</a:t>
            </a:r>
            <a:br>
              <a:rPr lang="en-US" sz="5000" dirty="0"/>
            </a:br>
            <a:r>
              <a:rPr lang="en-US" sz="5000" dirty="0"/>
              <a:t>(</a:t>
            </a:r>
            <a:r>
              <a:rPr lang="hi-IN" sz="5000" dirty="0"/>
              <a:t>उत्प्रेरित गर्ने र नेतृत्व दिने)</a:t>
            </a:r>
            <a:endParaRPr lang="en-US" sz="5000" dirty="0"/>
          </a:p>
          <a:p>
            <a:pPr marL="0" indent="0">
              <a:buNone/>
            </a:pPr>
            <a:endParaRPr lang="hi-IN" sz="5000" dirty="0"/>
          </a:p>
          <a:p>
            <a:r>
              <a:rPr lang="hi-IN" sz="5000" b="1" dirty="0"/>
              <a:t>एक योजनाकार (</a:t>
            </a:r>
            <a:r>
              <a:rPr lang="en-US" sz="5000" b="1" dirty="0"/>
              <a:t>A Planner):</a:t>
            </a:r>
            <a:br>
              <a:rPr lang="en-US" sz="5000" dirty="0"/>
            </a:br>
            <a:r>
              <a:rPr lang="en-US" sz="5000" dirty="0"/>
              <a:t>(</a:t>
            </a:r>
            <a:r>
              <a:rPr lang="hi-IN" sz="5000" dirty="0"/>
              <a:t>मार्गचित्र तय गर्ने; परियोजना र लक्ष्यहरू पहिचान गर्ने)</a:t>
            </a:r>
            <a:endParaRPr lang="en-US" sz="5000" dirty="0"/>
          </a:p>
          <a:p>
            <a:pPr marL="0" indent="0">
              <a:buNone/>
            </a:pPr>
            <a:endParaRPr lang="en-US" sz="5000" b="1" dirty="0"/>
          </a:p>
          <a:p>
            <a:r>
              <a:rPr lang="hi-IN" sz="5000" b="1" dirty="0"/>
              <a:t>एक सभापति (</a:t>
            </a:r>
            <a:r>
              <a:rPr lang="en-US" sz="5000" b="1" dirty="0"/>
              <a:t>A Chairman):</a:t>
            </a:r>
            <a:br>
              <a:rPr lang="en-US" sz="5000" dirty="0"/>
            </a:br>
            <a:r>
              <a:rPr lang="en-US" sz="5000" dirty="0"/>
              <a:t>(</a:t>
            </a:r>
            <a:r>
              <a:rPr lang="hi-IN" sz="5000" dirty="0"/>
              <a:t>बैठकहरू व्यवस्थित, प्रभावकारी र समयमै सम्पन्न गर्ने)</a:t>
            </a:r>
            <a:endParaRPr lang="en-US" sz="5000" dirty="0"/>
          </a:p>
          <a:p>
            <a:pPr marL="0" indent="0">
              <a:buNone/>
            </a:pPr>
            <a:endParaRPr lang="en-US" sz="5000" b="1" dirty="0"/>
          </a:p>
          <a:p>
            <a:r>
              <a:rPr lang="hi-IN" sz="5000" b="1" dirty="0"/>
              <a:t>एक संगठक (</a:t>
            </a:r>
            <a:r>
              <a:rPr lang="en-US" sz="5000" b="1" dirty="0"/>
              <a:t>An </a:t>
            </a:r>
            <a:r>
              <a:rPr lang="en-US" sz="5000" b="1" dirty="0" err="1"/>
              <a:t>Organiser</a:t>
            </a:r>
            <a:r>
              <a:rPr lang="en-US" sz="5000" b="1" dirty="0"/>
              <a:t>):</a:t>
            </a:r>
            <a:br>
              <a:rPr lang="en-US" sz="5000" dirty="0"/>
            </a:br>
            <a:r>
              <a:rPr lang="en-US" sz="5000" dirty="0"/>
              <a:t>(</a:t>
            </a:r>
            <a:r>
              <a:rPr lang="hi-IN" sz="5000" dirty="0"/>
              <a:t>नियन्त्रण नगुमाई जिम्मेवारी बाँडफाँड गर्ने)</a:t>
            </a:r>
            <a:endParaRPr lang="en-US" sz="5000" dirty="0"/>
          </a:p>
          <a:p>
            <a:pPr marL="0" indent="0">
              <a:buNone/>
            </a:pPr>
            <a:endParaRPr lang="hi-IN" sz="5000" dirty="0"/>
          </a:p>
          <a:p>
            <a:r>
              <a:rPr lang="hi-IN" sz="5000" b="1" dirty="0"/>
              <a:t>एक संचारकर्मी (</a:t>
            </a:r>
            <a:r>
              <a:rPr lang="en-US" sz="5000" b="1" dirty="0"/>
              <a:t>A Communicator):</a:t>
            </a:r>
            <a:br>
              <a:rPr lang="en-US" sz="5000" dirty="0"/>
            </a:br>
            <a:r>
              <a:rPr lang="en-US" sz="5000" dirty="0"/>
              <a:t>(</a:t>
            </a:r>
            <a:r>
              <a:rPr lang="hi-IN" sz="5000" dirty="0"/>
              <a:t>क्लब, डिस्ट्रिक्ट र समुदायमा रोटरीको प्रतिनिधित्व गर्ने)</a:t>
            </a:r>
            <a:endParaRPr lang="en-US" sz="5000" dirty="0"/>
          </a:p>
          <a:p>
            <a:pPr marL="0" indent="0">
              <a:buNone/>
            </a:pPr>
            <a:endParaRPr lang="en-US" sz="5000" b="1" dirty="0"/>
          </a:p>
          <a:p>
            <a:r>
              <a:rPr lang="hi-IN" sz="5000" b="1" dirty="0"/>
              <a:t>रोटरी परिवारको अभिभावक (</a:t>
            </a:r>
            <a:r>
              <a:rPr lang="en-US" sz="5000" b="1" dirty="0"/>
              <a:t>Head of the Family of Rotary):</a:t>
            </a:r>
            <a:br>
              <a:rPr lang="en-US" sz="5000" dirty="0"/>
            </a:br>
            <a:r>
              <a:rPr lang="en-US" sz="5000" dirty="0"/>
              <a:t>(</a:t>
            </a:r>
            <a:r>
              <a:rPr lang="hi-IN" sz="5000" dirty="0"/>
              <a:t>अनुपस्थित सदस्यहरू र दिवंगत सदस्यका परिवारसँग सम्पर्क कायम राख्ने)</a:t>
            </a:r>
          </a:p>
          <a:p>
            <a:endParaRPr lang="en-N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B1669-20EA-7455-29D3-65F0C2FD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5DE5-EBBE-FBE4-CE16-BF2FB995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3200" dirty="0">
                <a:latin typeface="+mn-lt"/>
              </a:rPr>
              <a:t>क्लब अध्यक्षका जिम्मेवारीहरू</a:t>
            </a:r>
            <a:endParaRPr lang="en-NP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987B-6235-B41B-2C60-C4AD82AF5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733800"/>
          </a:xfrm>
        </p:spPr>
        <p:txBody>
          <a:bodyPr>
            <a:normAutofit lnSpcReduction="10000"/>
          </a:bodyPr>
          <a:lstStyle/>
          <a:p>
            <a:r>
              <a:rPr lang="hi-IN" sz="2800" b="1" dirty="0"/>
              <a:t>एक ठोस दृष्टिकोण तयार पार्ने</a:t>
            </a:r>
            <a:r>
              <a:rPr lang="hi-IN" sz="2800" dirty="0"/>
              <a:t> </a:t>
            </a:r>
            <a:endParaRPr lang="en-US" sz="2800" dirty="0"/>
          </a:p>
          <a:p>
            <a:pPr marL="360363" indent="0">
              <a:buNone/>
            </a:pPr>
            <a:r>
              <a:rPr lang="hi-IN" sz="2800" dirty="0"/>
              <a:t>(</a:t>
            </a:r>
            <a:r>
              <a:rPr lang="en-US" sz="2800" dirty="0"/>
              <a:t>Craft a Compelling Vision)</a:t>
            </a:r>
            <a:br>
              <a:rPr lang="en-US" sz="2800" dirty="0"/>
            </a:br>
            <a:endParaRPr lang="en-US" sz="2800" dirty="0"/>
          </a:p>
          <a:p>
            <a:r>
              <a:rPr lang="hi-IN" sz="2800" b="1" dirty="0"/>
              <a:t>दृष्टिकोण साकार पार्न लक्ष्यहरू निर्धारण गर्ने</a:t>
            </a:r>
            <a:endParaRPr lang="en-US" sz="2800" b="1" dirty="0"/>
          </a:p>
          <a:p>
            <a:pPr marL="360363" indent="0">
              <a:buNone/>
            </a:pPr>
            <a:r>
              <a:rPr lang="hi-IN" sz="2800" dirty="0"/>
              <a:t>(</a:t>
            </a:r>
            <a:r>
              <a:rPr lang="en-US" sz="2800" dirty="0"/>
              <a:t>Set Goals to Realize the Vision)</a:t>
            </a:r>
            <a:br>
              <a:rPr lang="en-US" sz="2800" dirty="0"/>
            </a:br>
            <a:endParaRPr lang="en-US" sz="2800" dirty="0"/>
          </a:p>
          <a:p>
            <a:r>
              <a:rPr lang="hi-IN" sz="2800" b="1" dirty="0"/>
              <a:t>नेतृत्वकर्ताहरूको विकास गर्ने</a:t>
            </a:r>
            <a:endParaRPr lang="en-US" sz="2800" b="1" dirty="0"/>
          </a:p>
          <a:p>
            <a:pPr marL="317500" indent="0">
              <a:buNone/>
            </a:pPr>
            <a:r>
              <a:rPr lang="hi-IN" sz="2800" dirty="0"/>
              <a:t>(</a:t>
            </a:r>
            <a:r>
              <a:rPr lang="en-US" sz="2800" dirty="0"/>
              <a:t>Groom Leaders)</a:t>
            </a:r>
          </a:p>
          <a:p>
            <a:endParaRPr lang="en-N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06B2A-9429-E382-62E4-06D4CD2D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0AC4-B74C-85FA-C938-F4D9E310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792162"/>
          </a:xfrm>
        </p:spPr>
        <p:txBody>
          <a:bodyPr>
            <a:normAutofit/>
          </a:bodyPr>
          <a:lstStyle/>
          <a:p>
            <a:r>
              <a:rPr lang="hi-IN" sz="3200" dirty="0"/>
              <a:t>जीवन्त (</a:t>
            </a:r>
            <a:r>
              <a:rPr lang="en-US" sz="3200" dirty="0"/>
              <a:t>Vibrant Club) </a:t>
            </a:r>
            <a:r>
              <a:rPr lang="hi-IN" sz="3200" dirty="0"/>
              <a:t>क्लब कसरी विकास गर्ने?</a:t>
            </a:r>
            <a:endParaRPr lang="en-NP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D014-62CF-CB46-BE1F-1DED26A7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831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i-IN" dirty="0"/>
              <a:t>दृष्टिकोण (</a:t>
            </a:r>
            <a:r>
              <a:rPr lang="en-US" dirty="0"/>
              <a:t>Vision) - </a:t>
            </a:r>
            <a:r>
              <a:rPr lang="hi-IN" dirty="0"/>
              <a:t>उत्साहजनक (</a:t>
            </a:r>
            <a:r>
              <a:rPr lang="en-US" dirty="0"/>
              <a:t>Engaging) - </a:t>
            </a:r>
            <a:r>
              <a:rPr lang="hi-IN" dirty="0"/>
              <a:t>लचिलो (</a:t>
            </a:r>
            <a:r>
              <a:rPr lang="en-US" dirty="0"/>
              <a:t>Flexible)</a:t>
            </a:r>
          </a:p>
          <a:p>
            <a:endParaRPr lang="en-US" b="1" dirty="0"/>
          </a:p>
          <a:p>
            <a:r>
              <a:rPr lang="hi-IN" b="1" dirty="0"/>
              <a:t>सार्थक परियोजनाहरू सञ्चालन गर्दछ</a:t>
            </a:r>
            <a:r>
              <a:rPr lang="hi-IN" dirty="0"/>
              <a:t> (</a:t>
            </a:r>
            <a:r>
              <a:rPr lang="en-US" dirty="0"/>
              <a:t>Conducts meaningful projects)</a:t>
            </a:r>
            <a:br>
              <a:rPr lang="en-US" dirty="0"/>
            </a:br>
            <a:endParaRPr lang="en-US" dirty="0"/>
          </a:p>
          <a:p>
            <a:r>
              <a:rPr lang="hi-IN" b="1" dirty="0"/>
              <a:t>नयाँ र रमाइला विचारहरू प्रयोग गर्दछ</a:t>
            </a:r>
            <a:r>
              <a:rPr lang="hi-IN" dirty="0"/>
              <a:t> (</a:t>
            </a:r>
            <a:r>
              <a:rPr lang="en-US" dirty="0"/>
              <a:t>Tries new and fun ideas)</a:t>
            </a:r>
            <a:br>
              <a:rPr lang="en-US" dirty="0"/>
            </a:br>
            <a:endParaRPr lang="en-US" dirty="0"/>
          </a:p>
          <a:p>
            <a:r>
              <a:rPr lang="hi-IN" b="1" dirty="0"/>
              <a:t>एक विशिष्ट पहिचान राख्दछ</a:t>
            </a:r>
            <a:r>
              <a:rPr lang="hi-IN" dirty="0"/>
              <a:t> (</a:t>
            </a:r>
            <a:r>
              <a:rPr lang="en-US" dirty="0"/>
              <a:t>Has a unique identity)</a:t>
            </a:r>
            <a:br>
              <a:rPr lang="en-US" dirty="0"/>
            </a:br>
            <a:endParaRPr lang="en-US" dirty="0"/>
          </a:p>
          <a:p>
            <a:r>
              <a:rPr lang="hi-IN" b="1" dirty="0"/>
              <a:t>आफ्ना सदस्यहरूको भावना झल्काउँछ</a:t>
            </a:r>
            <a:r>
              <a:rPr lang="hi-IN" dirty="0"/>
              <a:t> (</a:t>
            </a:r>
            <a:r>
              <a:rPr lang="en-US" dirty="0"/>
              <a:t>Reflects its members)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2C251-A49A-19F3-E787-30186F5D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3D38-BCB2-025D-CF87-B95422E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i-IN" sz="3200" dirty="0">
                <a:latin typeface="+mn-lt"/>
              </a:rPr>
              <a:t>वर्षको लागि योजना </a:t>
            </a:r>
            <a:endParaRPr lang="en-NP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9685-59D0-3000-5248-F15E5091B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i-IN" sz="2800" dirty="0"/>
              <a:t>टोलीको छनोट - नेतृत्व र प्रेरणा</a:t>
            </a:r>
            <a:br>
              <a:rPr lang="hi-IN" sz="2800" dirty="0"/>
            </a:br>
            <a:endParaRPr lang="en-US" sz="2800" dirty="0"/>
          </a:p>
          <a:p>
            <a:pPr marL="0" indent="0">
              <a:buNone/>
            </a:pPr>
            <a:r>
              <a:rPr lang="hi-IN" sz="2800" dirty="0"/>
              <a:t>व्यस्त मानिसहरूबाट धेरै आशा नगर्नुहोस्, तर उनीहरूले जुन काम गर्न स्वीकार गरेका छन्, त्यो पूरा गर्ने अपेक्षा राख्नुहोस् - र यो कुरा उनीहरूलाई सुरुदेखि नै प्रष्टसँग भन्नुहोस्।</a:t>
            </a:r>
            <a:br>
              <a:rPr lang="hi-IN" sz="2800" dirty="0"/>
            </a:br>
            <a:endParaRPr lang="en-US" sz="2800" dirty="0"/>
          </a:p>
          <a:p>
            <a:pPr marL="0" indent="0" algn="ctr">
              <a:buNone/>
            </a:pPr>
            <a:r>
              <a:rPr lang="hi-IN" sz="2800" dirty="0"/>
              <a:t>हामीले रोटरीमा गर्ने कामको आनन्द लिनुपर्छ।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56F7A-879A-3593-86BC-F9EE5B2C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62D5-3868-57F1-39F6-E998EB4F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487"/>
          </a:xfrm>
        </p:spPr>
        <p:txBody>
          <a:bodyPr>
            <a:normAutofit/>
          </a:bodyPr>
          <a:lstStyle/>
          <a:p>
            <a:r>
              <a:rPr lang="hi-IN" sz="3200" dirty="0"/>
              <a:t>अन्य</a:t>
            </a:r>
            <a:r>
              <a:rPr lang="en-US" sz="3200" dirty="0"/>
              <a:t> </a:t>
            </a:r>
            <a:r>
              <a:rPr lang="hi-IN" sz="3200" dirty="0"/>
              <a:t>ध्यान दिनुपर्ने कुरा</a:t>
            </a:r>
            <a:endParaRPr lang="en-NP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2A47C-3E04-3585-0BBB-8B988024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7992"/>
            <a:ext cx="8534400" cy="5315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i-IN" sz="2000" dirty="0"/>
              <a:t>अध्यक्षको रूपमा जीवन यस्तो (तनावपूर्ण) हुनुपर्दैन!</a:t>
            </a:r>
            <a:br>
              <a:rPr lang="hi-IN" sz="2000" dirty="0"/>
            </a:b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hi-IN" sz="2000" dirty="0"/>
              <a:t>यो सबै समय व्यवस्थापन र कार्य विभाजनको </a:t>
            </a:r>
            <a:endParaRPr lang="en-US" sz="2000" dirty="0"/>
          </a:p>
          <a:p>
            <a:pPr marL="0" indent="0">
              <a:buNone/>
            </a:pPr>
            <a:r>
              <a:rPr lang="hi-IN" sz="2000" dirty="0"/>
              <a:t>(</a:t>
            </a:r>
            <a:r>
              <a:rPr lang="en-US" sz="2000" dirty="0"/>
              <a:t>TIME MANAGEMENT &amp; DELEGATION) </a:t>
            </a:r>
            <a:r>
              <a:rPr lang="hi-IN" sz="2000" dirty="0"/>
              <a:t>कुरा हो!!</a:t>
            </a:r>
            <a:br>
              <a:rPr lang="hi-IN" sz="2000" dirty="0"/>
            </a:br>
            <a:endParaRPr lang="en-US" sz="2000" dirty="0"/>
          </a:p>
          <a:p>
            <a:pPr marL="0" indent="0">
              <a:buNone/>
            </a:pPr>
            <a:r>
              <a:rPr lang="hi-IN" sz="2000" dirty="0"/>
              <a:t>यो अचूक नियम सधैं सम्झनुहोस्:-</a:t>
            </a:r>
            <a:br>
              <a:rPr lang="hi-IN" sz="2000" dirty="0"/>
            </a:br>
            <a:endParaRPr lang="en-US" sz="2000" dirty="0"/>
          </a:p>
          <a:p>
            <a:pPr marL="0" indent="0">
              <a:buNone/>
            </a:pPr>
            <a:r>
              <a:rPr lang="hi-IN" sz="2000" dirty="0"/>
              <a:t>"पहिले परिवार, दोस्रोमा व्यवसाय र तेस्रोमा रोटरी"</a:t>
            </a:r>
            <a:br>
              <a:rPr lang="hi-IN" sz="2000" dirty="0"/>
            </a:br>
            <a:endParaRPr lang="en-US" sz="2000" dirty="0"/>
          </a:p>
          <a:p>
            <a:pPr marL="0" indent="0">
              <a:buNone/>
            </a:pPr>
            <a:r>
              <a:rPr lang="hi-IN" sz="2000" dirty="0"/>
              <a:t>रोटरीमा तपाईंको सहभागिता तपाईंको परिवार वा व्यवसायको भोगमा हुनुहुँदैन।</a:t>
            </a:r>
            <a:br>
              <a:rPr lang="hi-IN" sz="2000" dirty="0"/>
            </a:br>
            <a:endParaRPr lang="en-US" sz="2000" dirty="0"/>
          </a:p>
          <a:p>
            <a:pPr marL="0" indent="0">
              <a:buNone/>
            </a:pPr>
            <a:r>
              <a:rPr lang="hi-IN" sz="2000" dirty="0"/>
              <a:t>जिम्मेवारी सुम्पनुहोस् र समीक्षा गर्नुहोस्! </a:t>
            </a:r>
            <a:endParaRPr lang="en-NP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FD2E8-6382-3D58-74DB-D6B46A11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Men and women to be frustrated by stress Stock Vector Image by ©ankomando  #127019432">
            <a:extLst>
              <a:ext uri="{FF2B5EF4-FFF2-40B4-BE49-F238E27FC236}">
                <a16:creationId xmlns:a16="http://schemas.microsoft.com/office/drawing/2014/main" id="{02C13427-2589-AA21-D279-372127BA0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75" y="1265238"/>
            <a:ext cx="2544515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0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ndCDesktop\Documents\rotary\Rotary Wheel JPEGs\wh-4p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9599D0-F5E9-EE43-997F-5898CEC2BA05}"/>
              </a:ext>
            </a:extLst>
          </p:cNvPr>
          <p:cNvSpPr txBox="1"/>
          <p:nvPr/>
        </p:nvSpPr>
        <p:spPr>
          <a:xfrm>
            <a:off x="1371600" y="37207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STRATEGIC PLANNING</a:t>
            </a:r>
          </a:p>
          <a:p>
            <a:endParaRPr lang="en-NP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BE391-2D56-314C-A930-0A585D6B852C}"/>
              </a:ext>
            </a:extLst>
          </p:cNvPr>
          <p:cNvSpPr txBox="1"/>
          <p:nvPr/>
        </p:nvSpPr>
        <p:spPr>
          <a:xfrm>
            <a:off x="1752600" y="52578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ACTION PLANNING</a:t>
            </a:r>
          </a:p>
          <a:p>
            <a:endParaRPr lang="en-NP" dirty="0"/>
          </a:p>
        </p:txBody>
      </p:sp>
    </p:spTree>
    <p:extLst>
      <p:ext uri="{BB962C8B-B14F-4D97-AF65-F5344CB8AC3E}">
        <p14:creationId xmlns:p14="http://schemas.microsoft.com/office/powerpoint/2010/main" val="206692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A2BF-6371-F348-9352-AE10F7F5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639762"/>
          </a:xfrm>
        </p:spPr>
        <p:txBody>
          <a:bodyPr>
            <a:normAutofit/>
          </a:bodyPr>
          <a:lstStyle/>
          <a:p>
            <a:r>
              <a:rPr lang="en-US" sz="3200" i="0" dirty="0">
                <a:effectLst/>
              </a:rPr>
              <a:t>Why does Rotary have an Action Plan?</a:t>
            </a:r>
            <a:endParaRPr lang="en-NP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3098-5B36-4E4A-B9E0-6BB9C41B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0" i="0" dirty="0">
                <a:effectLst/>
              </a:rPr>
              <a:t>What has changed?</a:t>
            </a:r>
          </a:p>
          <a:p>
            <a:pPr marL="0" indent="0">
              <a:buNone/>
            </a:pPr>
            <a:r>
              <a:rPr lang="en-US" sz="2600" b="0" i="0" dirty="0">
                <a:effectLst/>
              </a:rPr>
              <a:t> </a:t>
            </a:r>
          </a:p>
          <a:p>
            <a:pPr indent="-203200"/>
            <a:r>
              <a:rPr lang="en-NP" sz="2600" b="1" dirty="0"/>
              <a:t>It is a VUCA </a:t>
            </a:r>
            <a:r>
              <a:rPr lang="en-NP" sz="2600" dirty="0"/>
              <a:t>world</a:t>
            </a:r>
            <a:r>
              <a:rPr lang="en-NP" sz="2600" b="1" dirty="0"/>
              <a:t> — </a:t>
            </a:r>
            <a:r>
              <a:rPr lang="en-NP" sz="2600" dirty="0"/>
              <a:t>One that is </a:t>
            </a:r>
            <a:r>
              <a:rPr lang="en-NP" sz="2600" b="1" dirty="0"/>
              <a:t>Volatile, Uncertain, Complex and Ambiguous </a:t>
            </a:r>
            <a:r>
              <a:rPr lang="en-NP" sz="2600" dirty="0"/>
              <a:t>with </a:t>
            </a:r>
            <a:r>
              <a:rPr lang="en-NP" sz="2600" b="1" dirty="0"/>
              <a:t>Technology</a:t>
            </a:r>
            <a:endParaRPr lang="en-US" sz="2600" b="0" i="0" dirty="0">
              <a:effectLst/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0" i="0" dirty="0">
                <a:effectLst/>
              </a:rPr>
              <a:t>What has not changed? </a:t>
            </a:r>
          </a:p>
          <a:p>
            <a:pPr marL="360363" indent="-220663"/>
            <a:r>
              <a:rPr lang="en-US" sz="2600" b="0" i="0" dirty="0">
                <a:effectLst/>
              </a:rPr>
              <a:t>Need for the values that define Rotary: </a:t>
            </a:r>
            <a:r>
              <a:rPr lang="en-US" sz="2600" b="1" dirty="0"/>
              <a:t>F</a:t>
            </a:r>
            <a:r>
              <a:rPr lang="en-US" sz="2600" b="1" i="0" dirty="0">
                <a:effectLst/>
              </a:rPr>
              <a:t>ellowship, Integrity, Diversity, Service, and Leadership</a:t>
            </a:r>
            <a:r>
              <a:rPr lang="en-US" sz="2600" b="0" i="0" dirty="0">
                <a:effectLst/>
              </a:rPr>
              <a:t>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0" i="0" dirty="0">
                <a:effectLst/>
              </a:rPr>
              <a:t>The Action Plan honors our past and embraces our future. It is meant to help evolve Rotary as an organization to not only keep us relevant but thriving.</a:t>
            </a:r>
            <a:endParaRPr lang="en-NP" sz="2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71D92-F089-C44E-8A71-A55D1C7D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9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7167</TotalTime>
  <Words>970</Words>
  <Application>Microsoft Macintosh PowerPoint</Application>
  <PresentationFormat>On-screen Show (4:3)</PresentationFormat>
  <Paragraphs>173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Open Sans</vt:lpstr>
      <vt:lpstr>Palatino Linotype</vt:lpstr>
      <vt:lpstr>Trebuchet MS</vt:lpstr>
      <vt:lpstr>Office Theme</vt:lpstr>
      <vt:lpstr>PRESIDENTS’ ELECT LEARNING SEMINAR निर्वाचित अध्यक्षहरूको अध्ययन सेमिनार</vt:lpstr>
      <vt:lpstr>PowerPoint Presentation</vt:lpstr>
      <vt:lpstr> क्लब अध्यक्षका भूमिका </vt:lpstr>
      <vt:lpstr>क्लब अध्यक्षका जिम्मेवारीहरू</vt:lpstr>
      <vt:lpstr>जीवन्त (Vibrant Club) क्लब कसरी विकास गर्ने?</vt:lpstr>
      <vt:lpstr>वर्षको लागि योजना </vt:lpstr>
      <vt:lpstr>अन्य ध्यान दिनुपर्ने कुरा</vt:lpstr>
      <vt:lpstr>PowerPoint Presentation</vt:lpstr>
      <vt:lpstr>Why does Rotary have an Action Plan?</vt:lpstr>
      <vt:lpstr>Rotary’s Vision Statement</vt:lpstr>
      <vt:lpstr>PowerPoint Presentation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STRATEGIC PLANNING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CandCDesktop</dc:creator>
  <cp:lastModifiedBy>Jayendra Rimal</cp:lastModifiedBy>
  <cp:revision>33</cp:revision>
  <dcterms:created xsi:type="dcterms:W3CDTF">2017-05-19T20:01:25Z</dcterms:created>
  <dcterms:modified xsi:type="dcterms:W3CDTF">2026-05-02T14:35:34Z</dcterms:modified>
</cp:coreProperties>
</file>