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Agrandir" pitchFamily="2" charset="77"/>
      <p:regular r:id="rId30"/>
    </p:embeddedFont>
    <p:embeddedFont>
      <p:font typeface="Agrandir Bold" pitchFamily="2" charset="77"/>
      <p:regular r:id="rId31"/>
      <p:bold r:id="rId32"/>
    </p:embeddedFont>
    <p:embeddedFont>
      <p:font typeface="Aileron" pitchFamily="2" charset="77"/>
      <p:regular r:id="rId33"/>
    </p:embeddedFont>
    <p:embeddedFont>
      <p:font typeface="Aileron Bold" pitchFamily="2" charset="77"/>
      <p:regular r:id="rId34"/>
      <p:bold r:id="rId35"/>
    </p:embeddedFont>
    <p:embeddedFont>
      <p:font typeface="Akzidenz-Grotesk Bold" panose="02000803050000020004" pitchFamily="2" charset="77"/>
      <p:regular r:id="rId36"/>
      <p:bold r:id="rId37"/>
    </p:embeddedFont>
    <p:embeddedFont>
      <p:font typeface="Archivo Black" panose="020B0A03020202020B04" pitchFamily="34" charset="77"/>
      <p:regular r:id="rId38"/>
    </p:embeddedFont>
    <p:embeddedFont>
      <p:font typeface="Barlow" pitchFamily="2" charset="77"/>
      <p:regular r:id="rId39"/>
      <p:bold r:id="rId40"/>
      <p:italic r:id="rId41"/>
    </p:embeddedFont>
    <p:embeddedFont>
      <p:font typeface="Barlow Bold" pitchFamily="2" charset="77"/>
      <p:regular r:id="rId42"/>
      <p:bold r:id="rId43"/>
      <p:italic r:id="rId44"/>
    </p:embeddedFont>
    <p:embeddedFont>
      <p:font typeface="Bricolage Grotesque" panose="020B0605040402000204" pitchFamily="34" charset="0"/>
      <p:regular r:id="rId45"/>
    </p:embeddedFont>
    <p:embeddedFont>
      <p:font typeface="Bricolage Grotesque Bold" panose="020B0605040402000204" pitchFamily="34" charset="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DM Sans" pitchFamily="2" charset="77"/>
      <p:regular r:id="rId52"/>
      <p:bold r:id="rId53"/>
      <p:italic r:id="rId54"/>
      <p:boldItalic r:id="rId55"/>
    </p:embeddedFont>
    <p:embeddedFont>
      <p:font typeface="DM Sans Bold" pitchFamily="2" charset="77"/>
      <p:regular r:id="rId56"/>
      <p:bold r:id="rId57"/>
    </p:embeddedFont>
    <p:embeddedFont>
      <p:font typeface="Helvetica World Bold" pitchFamily="2" charset="0"/>
      <p:regular r:id="rId58"/>
    </p:embeddedFont>
    <p:embeddedFont>
      <p:font typeface="Montserrat" pitchFamily="2" charset="77"/>
      <p:regular r:id="rId59"/>
      <p:bold r:id="rId60"/>
      <p:italic r:id="rId61"/>
      <p:boldItalic r:id="rId62"/>
    </p:embeddedFont>
    <p:embeddedFont>
      <p:font typeface="Montserrat Bold" pitchFamily="2" charset="77"/>
      <p:regular r:id="rId63"/>
      <p:bold r:id="rId64"/>
    </p:embeddedFont>
    <p:embeddedFont>
      <p:font typeface="Open Sauce" pitchFamily="2" charset="77"/>
      <p:regular r:id="rId65"/>
    </p:embeddedFont>
    <p:embeddedFont>
      <p:font typeface="Open Sauce Bold" pitchFamily="2" charset="77"/>
      <p:regular r:id="rId66"/>
      <p:bold r:id="rId67"/>
    </p:embeddedFont>
    <p:embeddedFont>
      <p:font typeface="Open Sauce Heavy" pitchFamily="2" charset="77"/>
      <p:regular r:id="rId68"/>
      <p:bold r:id="rId69"/>
    </p:embeddedFont>
    <p:embeddedFont>
      <p:font typeface="Poppins Bold" pitchFamily="2" charset="77"/>
      <p:regular r:id="rId70"/>
      <p:bold r:id="rId71"/>
    </p:embeddedFont>
    <p:embeddedFont>
      <p:font typeface="Poppins Heavy" pitchFamily="2" charset="77"/>
      <p:regular r:id="rId72"/>
      <p:bold r:id="rId73"/>
    </p:embeddedFont>
    <p:embeddedFont>
      <p:font typeface="Telegraf Bold" pitchFamily="2" charset="77"/>
      <p:regular r:id="rId74"/>
      <p:bold r:id="rId75"/>
    </p:embeddedFont>
    <p:embeddedFont>
      <p:font typeface="TT Interphases" panose="02000503020000020004" pitchFamily="2" charset="0"/>
      <p:regular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 autoAdjust="0"/>
    <p:restoredTop sz="88854" autoAdjust="0"/>
  </p:normalViewPr>
  <p:slideViewPr>
    <p:cSldViewPr>
      <p:cViewPr varScale="1">
        <p:scale>
          <a:sx n="60" d="100"/>
          <a:sy n="60" d="100"/>
        </p:scale>
        <p:origin x="200" y="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63" Type="http://schemas.openxmlformats.org/officeDocument/2006/relationships/font" Target="fonts/font34.fntdata"/><Relationship Id="rId68" Type="http://schemas.openxmlformats.org/officeDocument/2006/relationships/font" Target="fonts/font3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font" Target="fonts/font37.fntdata"/><Relationship Id="rId74" Type="http://schemas.openxmlformats.org/officeDocument/2006/relationships/font" Target="fonts/font45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3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font" Target="fonts/font35.fntdata"/><Relationship Id="rId69" Type="http://schemas.openxmlformats.org/officeDocument/2006/relationships/font" Target="fonts/font40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72" Type="http://schemas.openxmlformats.org/officeDocument/2006/relationships/font" Target="fonts/font43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67" Type="http://schemas.openxmlformats.org/officeDocument/2006/relationships/font" Target="fonts/font38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70" Type="http://schemas.openxmlformats.org/officeDocument/2006/relationships/font" Target="fonts/font41.fntdata"/><Relationship Id="rId75" Type="http://schemas.openxmlformats.org/officeDocument/2006/relationships/font" Target="fonts/font4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font" Target="fonts/font36.fntdata"/><Relationship Id="rId73" Type="http://schemas.openxmlformats.org/officeDocument/2006/relationships/font" Target="fonts/font44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0.fntdata"/><Relationship Id="rId34" Type="http://schemas.openxmlformats.org/officeDocument/2006/relationships/font" Target="fonts/font5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6" Type="http://schemas.openxmlformats.org/officeDocument/2006/relationships/font" Target="fonts/font47.fntdata"/><Relationship Id="rId7" Type="http://schemas.openxmlformats.org/officeDocument/2006/relationships/slide" Target="slides/slide6.xml"/><Relationship Id="rId71" Type="http://schemas.openxmlformats.org/officeDocument/2006/relationships/font" Target="fonts/font42.fntdata"/><Relationship Id="rId2" Type="http://schemas.openxmlformats.org/officeDocument/2006/relationships/slide" Target="slides/slide1.xml"/><Relationship Id="rId2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A8088-D2A9-9A49-9028-E6AD48D004FA}" type="datetimeFigureOut">
              <a:rPr lang="en-NP" smtClean="0"/>
              <a:t>30/05/2026</a:t>
            </a:fld>
            <a:endParaRPr lang="en-N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A71BF-09AD-4144-9731-A9F5EB733BBF}" type="slidenum">
              <a:rPr lang="en-NP" smtClean="0"/>
              <a:t>‹#›</a:t>
            </a:fld>
            <a:endParaRPr lang="en-NP"/>
          </a:p>
        </p:txBody>
      </p:sp>
    </p:spTree>
    <p:extLst>
      <p:ext uri="{BB962C8B-B14F-4D97-AF65-F5344CB8AC3E}">
        <p14:creationId xmlns:p14="http://schemas.microsoft.com/office/powerpoint/2010/main" val="2193451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A71BF-09AD-4144-9731-A9F5EB733BBF}" type="slidenum">
              <a:rPr lang="en-NP" smtClean="0"/>
              <a:t>1</a:t>
            </a:fld>
            <a:endParaRPr lang="en-NP"/>
          </a:p>
        </p:txBody>
      </p:sp>
    </p:spTree>
    <p:extLst>
      <p:ext uri="{BB962C8B-B14F-4D97-AF65-F5344CB8AC3E}">
        <p14:creationId xmlns:p14="http://schemas.microsoft.com/office/powerpoint/2010/main" val="1921194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F1115"/>
                </a:solidFill>
                <a:effectLst/>
                <a:latin typeface="quote-cjk-patch"/>
              </a:rPr>
              <a:t>This is our most important duty. Brand protection.</a:t>
            </a:r>
            <a:endParaRPr lang="en-N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A71BF-09AD-4144-9731-A9F5EB733BBF}" type="slidenum">
              <a:rPr lang="en-NP" smtClean="0"/>
              <a:t>18</a:t>
            </a:fld>
            <a:endParaRPr lang="en-NP"/>
          </a:p>
        </p:txBody>
      </p:sp>
    </p:spTree>
    <p:extLst>
      <p:ext uri="{BB962C8B-B14F-4D97-AF65-F5344CB8AC3E}">
        <p14:creationId xmlns:p14="http://schemas.microsoft.com/office/powerpoint/2010/main" val="2075290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A71BF-09AD-4144-9731-A9F5EB733BBF}" type="slidenum">
              <a:rPr lang="en-NP" smtClean="0"/>
              <a:t>2</a:t>
            </a:fld>
            <a:endParaRPr lang="en-NP"/>
          </a:p>
        </p:txBody>
      </p:sp>
    </p:spTree>
    <p:extLst>
      <p:ext uri="{BB962C8B-B14F-4D97-AF65-F5344CB8AC3E}">
        <p14:creationId xmlns:p14="http://schemas.microsoft.com/office/powerpoint/2010/main" val="3619629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A71BF-09AD-4144-9731-A9F5EB733BBF}" type="slidenum">
              <a:rPr lang="en-NP" smtClean="0"/>
              <a:t>5</a:t>
            </a:fld>
            <a:endParaRPr lang="en-NP"/>
          </a:p>
        </p:txBody>
      </p:sp>
    </p:spTree>
    <p:extLst>
      <p:ext uri="{BB962C8B-B14F-4D97-AF65-F5344CB8AC3E}">
        <p14:creationId xmlns:p14="http://schemas.microsoft.com/office/powerpoint/2010/main" val="2864819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A71BF-09AD-4144-9731-A9F5EB733BBF}" type="slidenum">
              <a:rPr lang="en-NP" smtClean="0"/>
              <a:t>7</a:t>
            </a:fld>
            <a:endParaRPr lang="en-NP"/>
          </a:p>
        </p:txBody>
      </p:sp>
    </p:spTree>
    <p:extLst>
      <p:ext uri="{BB962C8B-B14F-4D97-AF65-F5344CB8AC3E}">
        <p14:creationId xmlns:p14="http://schemas.microsoft.com/office/powerpoint/2010/main" val="4249721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A71BF-09AD-4144-9731-A9F5EB733BBF}" type="slidenum">
              <a:rPr lang="en-NP" smtClean="0"/>
              <a:t>8</a:t>
            </a:fld>
            <a:endParaRPr lang="en-NP"/>
          </a:p>
        </p:txBody>
      </p:sp>
    </p:spTree>
    <p:extLst>
      <p:ext uri="{BB962C8B-B14F-4D97-AF65-F5344CB8AC3E}">
        <p14:creationId xmlns:p14="http://schemas.microsoft.com/office/powerpoint/2010/main" val="3752167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A71BF-09AD-4144-9731-A9F5EB733BBF}" type="slidenum">
              <a:rPr lang="en-NP" smtClean="0"/>
              <a:t>9</a:t>
            </a:fld>
            <a:endParaRPr lang="en-NP"/>
          </a:p>
        </p:txBody>
      </p:sp>
    </p:spTree>
    <p:extLst>
      <p:ext uri="{BB962C8B-B14F-4D97-AF65-F5344CB8AC3E}">
        <p14:creationId xmlns:p14="http://schemas.microsoft.com/office/powerpoint/2010/main" val="2368855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A71BF-09AD-4144-9731-A9F5EB733BBF}" type="slidenum">
              <a:rPr lang="en-NP" smtClean="0"/>
              <a:t>10</a:t>
            </a:fld>
            <a:endParaRPr lang="en-NP"/>
          </a:p>
        </p:txBody>
      </p:sp>
    </p:spTree>
    <p:extLst>
      <p:ext uri="{BB962C8B-B14F-4D97-AF65-F5344CB8AC3E}">
        <p14:creationId xmlns:p14="http://schemas.microsoft.com/office/powerpoint/2010/main" val="1386628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F1115"/>
                </a:solidFill>
                <a:effectLst/>
                <a:latin typeface="quote-cjk-patch"/>
              </a:rPr>
              <a:t>The magic formula. Problem → Rotary Action → Human Outcome → Call to Engage. That's it. Four simple steps.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A71BF-09AD-4144-9731-A9F5EB733BBF}" type="slidenum">
              <a:rPr lang="en-NP" smtClean="0"/>
              <a:t>13</a:t>
            </a:fld>
            <a:endParaRPr lang="en-NP"/>
          </a:p>
        </p:txBody>
      </p:sp>
    </p:spTree>
    <p:extLst>
      <p:ext uri="{BB962C8B-B14F-4D97-AF65-F5344CB8AC3E}">
        <p14:creationId xmlns:p14="http://schemas.microsoft.com/office/powerpoint/2010/main" val="76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F1115"/>
                </a:solidFill>
                <a:effectLst/>
                <a:latin typeface="quote-cjk-patch"/>
              </a:rPr>
              <a:t>Now, where do we share? Rotary-owned platforms social, websites, district archive. External media on the other — news portals, newspapers, radio, journalists.</a:t>
            </a:r>
            <a:endParaRPr lang="en-N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A71BF-09AD-4144-9731-A9F5EB733BBF}" type="slidenum">
              <a:rPr lang="en-NP" smtClean="0"/>
              <a:t>14</a:t>
            </a:fld>
            <a:endParaRPr lang="en-NP"/>
          </a:p>
        </p:txBody>
      </p:sp>
    </p:spTree>
    <p:extLst>
      <p:ext uri="{BB962C8B-B14F-4D97-AF65-F5344CB8AC3E}">
        <p14:creationId xmlns:p14="http://schemas.microsoft.com/office/powerpoint/2010/main" val="554184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svg"/><Relationship Id="rId7" Type="http://schemas.openxmlformats.org/officeDocument/2006/relationships/image" Target="../media/image5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55.pn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72" y="190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28" t="-35818" r="-1143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92395" y="3047678"/>
            <a:ext cx="977818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11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PUBLIC IMAGE COMMITTEE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73345" y="4045586"/>
            <a:ext cx="12248785" cy="57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9"/>
              </a:lnSpc>
            </a:pPr>
            <a:r>
              <a:rPr lang="en-US" sz="66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ROLES &amp; RESPONSIBILITY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14870" y="8129481"/>
            <a:ext cx="5144430" cy="61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4"/>
              </a:lnSpc>
            </a:pPr>
            <a:r>
              <a:rPr lang="en-US" sz="360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Chhongba Sherpa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56081" y="8684895"/>
            <a:ext cx="7103219" cy="473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43"/>
              </a:lnSpc>
            </a:pPr>
            <a:r>
              <a:rPr lang="en-US" sz="27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Chair, District Public Image Committee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934153" y="918693"/>
            <a:ext cx="3934311" cy="1526398"/>
            <a:chOff x="0" y="0"/>
            <a:chExt cx="4174554" cy="16196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74490" cy="1619631"/>
            </a:xfrm>
            <a:custGeom>
              <a:avLst/>
              <a:gdLst/>
              <a:ahLst/>
              <a:cxnLst/>
              <a:rect l="l" t="t" r="r" b="b"/>
              <a:pathLst>
                <a:path w="4174490" h="1619631">
                  <a:moveTo>
                    <a:pt x="0" y="0"/>
                  </a:moveTo>
                  <a:lnTo>
                    <a:pt x="4174490" y="0"/>
                  </a:lnTo>
                  <a:lnTo>
                    <a:pt x="4174490" y="1619631"/>
                  </a:lnTo>
                  <a:lnTo>
                    <a:pt x="0" y="1619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08" r="-1" b="-508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321752" y="5690444"/>
            <a:ext cx="3739055" cy="80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88"/>
              </a:lnSpc>
            </a:pPr>
            <a:r>
              <a:rPr lang="en-US" sz="5200" b="1">
                <a:solidFill>
                  <a:srgbClr val="D6FF3F"/>
                </a:solidFill>
                <a:latin typeface="Agrandir Bold"/>
                <a:ea typeface="Agrandir Bold"/>
                <a:cs typeface="Agrandir Bold"/>
                <a:sym typeface="Agrandir Bold"/>
              </a:rPr>
              <a:t>CLLS 2026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21752" y="6443174"/>
            <a:ext cx="6509430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EDEDED"/>
                </a:solidFill>
                <a:latin typeface="Montserrat"/>
                <a:ea typeface="Montserrat"/>
                <a:cs typeface="Montserrat"/>
                <a:sym typeface="Montserrat"/>
              </a:rPr>
              <a:t>30 May, 2026, DAV School, Lalitpur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7499" y="5066615"/>
            <a:ext cx="17333001" cy="4768621"/>
          </a:xfrm>
          <a:custGeom>
            <a:avLst/>
            <a:gdLst/>
            <a:ahLst/>
            <a:cxnLst/>
            <a:rect l="l" t="t" r="r" b="b"/>
            <a:pathLst>
              <a:path w="17333001" h="4768621">
                <a:moveTo>
                  <a:pt x="0" y="0"/>
                </a:moveTo>
                <a:lnTo>
                  <a:pt x="17333002" y="0"/>
                </a:lnTo>
                <a:lnTo>
                  <a:pt x="17333002" y="4768621"/>
                </a:lnTo>
                <a:lnTo>
                  <a:pt x="0" y="4768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6542" b="-10606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53699" y="2552700"/>
            <a:ext cx="6569897" cy="123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11"/>
              </a:lnSpc>
            </a:pPr>
            <a:r>
              <a:rPr lang="en-US" sz="5603" b="1" dirty="0">
                <a:solidFill>
                  <a:srgbClr val="128F8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</a:t>
            </a:r>
            <a:r>
              <a:rPr lang="en-US" sz="5603" b="1" dirty="0">
                <a:solidFill>
                  <a:srgbClr val="3C6AA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should </a:t>
            </a:r>
          </a:p>
          <a:p>
            <a:pPr algn="l">
              <a:lnSpc>
                <a:spcPts val="5211"/>
              </a:lnSpc>
            </a:pPr>
            <a:r>
              <a:rPr lang="en-US" sz="5603" b="1" dirty="0">
                <a:solidFill>
                  <a:srgbClr val="3C6AA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clubs show?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57369" y="1075672"/>
            <a:ext cx="7553132" cy="3268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292929"/>
                </a:solidFill>
                <a:latin typeface="Aileron Bold"/>
                <a:ea typeface="Aileron Bold"/>
                <a:cs typeface="Aileron Bold"/>
                <a:sym typeface="Aileron Bold"/>
              </a:rPr>
              <a:t>People of Action</a:t>
            </a:r>
          </a:p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292929"/>
                </a:solidFill>
                <a:latin typeface="Aileron Bold"/>
                <a:ea typeface="Aileron Bold"/>
                <a:cs typeface="Aileron Bold"/>
                <a:sym typeface="Aileron Bold"/>
              </a:rPr>
              <a:t>Youth &amp; Community Engagement</a:t>
            </a:r>
          </a:p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292929"/>
                </a:solidFill>
                <a:latin typeface="Aileron Bold"/>
                <a:ea typeface="Aileron Bold"/>
                <a:cs typeface="Aileron Bold"/>
                <a:sym typeface="Aileron Bold"/>
              </a:rPr>
              <a:t>Beneficiary Voices</a:t>
            </a:r>
          </a:p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292929"/>
                </a:solidFill>
                <a:latin typeface="Aileron Bold"/>
                <a:ea typeface="Aileron Bold"/>
                <a:cs typeface="Aileron Bold"/>
                <a:sym typeface="Aileron Bold"/>
              </a:rPr>
              <a:t>Community Transformation</a:t>
            </a:r>
          </a:p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292929"/>
                </a:solidFill>
                <a:latin typeface="Aileron Bold"/>
                <a:ea typeface="Aileron Bold"/>
                <a:cs typeface="Aileron Bold"/>
                <a:sym typeface="Aileron Bold"/>
              </a:rPr>
              <a:t>Real Rotary Impact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4800" y="3962871"/>
            <a:ext cx="5696902" cy="19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9"/>
              </a:lnSpc>
            </a:pPr>
            <a:r>
              <a:rPr lang="en-US" sz="2899" b="1" spc="86" dirty="0">
                <a:solidFill>
                  <a:srgbClr val="555555"/>
                </a:solidFill>
                <a:latin typeface="Barlow Bold"/>
                <a:ea typeface="Barlow Bold"/>
                <a:cs typeface="Barlow Bold"/>
                <a:sym typeface="Barlow Bold"/>
              </a:rPr>
              <a:t>Show what people care about</a:t>
            </a: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8099" y="991334"/>
            <a:ext cx="11732758" cy="8140771"/>
            <a:chOff x="0" y="0"/>
            <a:chExt cx="15799636" cy="109625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799650" cy="10962587"/>
            </a:xfrm>
            <a:custGeom>
              <a:avLst/>
              <a:gdLst/>
              <a:ahLst/>
              <a:cxnLst/>
              <a:rect l="l" t="t" r="r" b="b"/>
              <a:pathLst>
                <a:path w="15799650" h="10962587">
                  <a:moveTo>
                    <a:pt x="0" y="0"/>
                  </a:moveTo>
                  <a:lnTo>
                    <a:pt x="15799650" y="0"/>
                  </a:lnTo>
                  <a:lnTo>
                    <a:pt x="15799650" y="10962587"/>
                  </a:lnTo>
                  <a:lnTo>
                    <a:pt x="0" y="10962587"/>
                  </a:lnTo>
                  <a:close/>
                </a:path>
              </a:pathLst>
            </a:custGeom>
            <a:blipFill>
              <a:blip r:embed="rId2"/>
              <a:stretch>
                <a:fillRect t="-1163" b="-1163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2822947" y="5975052"/>
            <a:ext cx="5465053" cy="3087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55"/>
              </a:lnSpc>
            </a:pPr>
            <a:r>
              <a:rPr lang="en-US" sz="7599" b="1" spc="-326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SHOW ROTARY </a:t>
            </a:r>
          </a:p>
          <a:p>
            <a:pPr algn="l">
              <a:lnSpc>
                <a:spcPts val="8055"/>
              </a:lnSpc>
            </a:pPr>
            <a:r>
              <a:rPr lang="en-US" sz="7599" b="1" spc="-333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 ACTION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2822947" y="4687369"/>
            <a:ext cx="984963" cy="912261"/>
          </a:xfrm>
          <a:custGeom>
            <a:avLst/>
            <a:gdLst/>
            <a:ahLst/>
            <a:cxnLst/>
            <a:rect l="l" t="t" r="r" b="b"/>
            <a:pathLst>
              <a:path w="984963" h="912261">
                <a:moveTo>
                  <a:pt x="0" y="0"/>
                </a:moveTo>
                <a:lnTo>
                  <a:pt x="984963" y="0"/>
                </a:lnTo>
                <a:lnTo>
                  <a:pt x="984963" y="912262"/>
                </a:lnTo>
                <a:lnTo>
                  <a:pt x="0" y="912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4" b="-3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9170205"/>
            <a:ext cx="340376" cy="340376"/>
          </a:xfrm>
          <a:custGeom>
            <a:avLst/>
            <a:gdLst/>
            <a:ahLst/>
            <a:cxnLst/>
            <a:rect l="l" t="t" r="r" b="b"/>
            <a:pathLst>
              <a:path w="340376" h="340376">
                <a:moveTo>
                  <a:pt x="0" y="0"/>
                </a:moveTo>
                <a:lnTo>
                  <a:pt x="340376" y="0"/>
                </a:lnTo>
                <a:lnTo>
                  <a:pt x="340376" y="340376"/>
                </a:lnTo>
                <a:lnTo>
                  <a:pt x="0" y="340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20403" y="9094005"/>
            <a:ext cx="9826752" cy="410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8"/>
              </a:lnSpc>
            </a:pPr>
            <a:r>
              <a:rPr lang="en-US" sz="2199">
                <a:solidFill>
                  <a:srgbClr val="1848A0"/>
                </a:solidFill>
                <a:latin typeface="Open Sauce"/>
                <a:ea typeface="Open Sauce"/>
                <a:cs typeface="Open Sauce"/>
                <a:sym typeface="Open Sauce"/>
              </a:rPr>
              <a:t>https://brandcenter.rotary.org/en-us/our-brand/people-of-action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602111" y="1354207"/>
            <a:ext cx="3121374" cy="1589267"/>
            <a:chOff x="0" y="0"/>
            <a:chExt cx="4938611" cy="2514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38649" cy="2514473"/>
            </a:xfrm>
            <a:custGeom>
              <a:avLst/>
              <a:gdLst/>
              <a:ahLst/>
              <a:cxnLst/>
              <a:rect l="l" t="t" r="r" b="b"/>
              <a:pathLst>
                <a:path w="4938649" h="2514473">
                  <a:moveTo>
                    <a:pt x="0" y="0"/>
                  </a:moveTo>
                  <a:lnTo>
                    <a:pt x="4938649" y="0"/>
                  </a:lnTo>
                  <a:lnTo>
                    <a:pt x="4938649" y="2514473"/>
                  </a:lnTo>
                  <a:lnTo>
                    <a:pt x="0" y="2514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98" b="-101"/>
              </a:stretch>
            </a:blipFill>
          </p:spPr>
        </p:sp>
      </p:grp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70954" y="6756102"/>
            <a:ext cx="5465053" cy="2068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55"/>
              </a:lnSpc>
            </a:pPr>
            <a:r>
              <a:rPr lang="en-US" sz="7599" b="1" spc="-326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IMAGES </a:t>
            </a:r>
          </a:p>
          <a:p>
            <a:pPr algn="l">
              <a:lnSpc>
                <a:spcPts val="8055"/>
              </a:lnSpc>
            </a:pPr>
            <a:r>
              <a:rPr lang="en-US" sz="7599" b="1" spc="-333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 AVOID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27909" y="1049196"/>
            <a:ext cx="12362096" cy="7680353"/>
            <a:chOff x="0" y="0"/>
            <a:chExt cx="17702599" cy="109983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702612" cy="10998327"/>
            </a:xfrm>
            <a:custGeom>
              <a:avLst/>
              <a:gdLst/>
              <a:ahLst/>
              <a:cxnLst/>
              <a:rect l="l" t="t" r="r" b="b"/>
              <a:pathLst>
                <a:path w="17702612" h="10998327">
                  <a:moveTo>
                    <a:pt x="0" y="0"/>
                  </a:moveTo>
                  <a:lnTo>
                    <a:pt x="17702612" y="0"/>
                  </a:lnTo>
                  <a:lnTo>
                    <a:pt x="17702612" y="10998327"/>
                  </a:lnTo>
                  <a:lnTo>
                    <a:pt x="0" y="10998327"/>
                  </a:lnTo>
                  <a:close/>
                </a:path>
              </a:pathLst>
            </a:custGeom>
            <a:blipFill>
              <a:blip r:embed="rId2"/>
              <a:stretch>
                <a:fillRect t="-634" b="-63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2970954" y="5656898"/>
            <a:ext cx="956686" cy="994429"/>
          </a:xfrm>
          <a:custGeom>
            <a:avLst/>
            <a:gdLst/>
            <a:ahLst/>
            <a:cxnLst/>
            <a:rect l="l" t="t" r="r" b="b"/>
            <a:pathLst>
              <a:path w="956686" h="994429">
                <a:moveTo>
                  <a:pt x="0" y="0"/>
                </a:moveTo>
                <a:lnTo>
                  <a:pt x="956686" y="0"/>
                </a:lnTo>
                <a:lnTo>
                  <a:pt x="956686" y="994429"/>
                </a:lnTo>
                <a:lnTo>
                  <a:pt x="0" y="994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5" b="-2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9110549"/>
            <a:ext cx="340376" cy="340376"/>
          </a:xfrm>
          <a:custGeom>
            <a:avLst/>
            <a:gdLst/>
            <a:ahLst/>
            <a:cxnLst/>
            <a:rect l="l" t="t" r="r" b="b"/>
            <a:pathLst>
              <a:path w="340376" h="340376">
                <a:moveTo>
                  <a:pt x="0" y="0"/>
                </a:moveTo>
                <a:lnTo>
                  <a:pt x="340376" y="0"/>
                </a:lnTo>
                <a:lnTo>
                  <a:pt x="340376" y="340376"/>
                </a:lnTo>
                <a:lnTo>
                  <a:pt x="0" y="340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29601" y="8919514"/>
            <a:ext cx="11438440" cy="497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8"/>
              </a:lnSpc>
              <a:spcBef>
                <a:spcPct val="0"/>
              </a:spcBef>
            </a:pPr>
            <a:r>
              <a:rPr lang="en-US" sz="2898" spc="-55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Photos that focus only on Rotarians, not on impact or beneficiaries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535636" y="1331347"/>
            <a:ext cx="3121374" cy="1589267"/>
            <a:chOff x="0" y="0"/>
            <a:chExt cx="4938611" cy="2514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38649" cy="2514473"/>
            </a:xfrm>
            <a:custGeom>
              <a:avLst/>
              <a:gdLst/>
              <a:ahLst/>
              <a:cxnLst/>
              <a:rect l="l" t="t" r="r" b="b"/>
              <a:pathLst>
                <a:path w="4938649" h="2514473">
                  <a:moveTo>
                    <a:pt x="0" y="0"/>
                  </a:moveTo>
                  <a:lnTo>
                    <a:pt x="4938649" y="0"/>
                  </a:lnTo>
                  <a:lnTo>
                    <a:pt x="4938649" y="2514473"/>
                  </a:lnTo>
                  <a:lnTo>
                    <a:pt x="0" y="2514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98" b="-101"/>
              </a:stretch>
            </a:blipFill>
          </p:spPr>
        </p:sp>
      </p:grp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9078" y="2162364"/>
            <a:ext cx="9335333" cy="142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8"/>
              </a:lnSpc>
            </a:pPr>
            <a:r>
              <a:rPr lang="en-US" sz="5600" b="1">
                <a:solidFill>
                  <a:srgbClr val="128F8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HOW</a:t>
            </a:r>
            <a:r>
              <a:rPr lang="en-US" sz="5600" b="1">
                <a:solidFill>
                  <a:srgbClr val="3C6AA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should </a:t>
            </a:r>
          </a:p>
          <a:p>
            <a:pPr algn="l">
              <a:lnSpc>
                <a:spcPts val="5488"/>
              </a:lnSpc>
            </a:pPr>
            <a:r>
              <a:rPr lang="en-US" sz="5600" b="1">
                <a:solidFill>
                  <a:srgbClr val="3C6AA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 tell Rotary stories?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976399" y="1135508"/>
            <a:ext cx="6761246" cy="2887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223272"/>
                </a:solidFill>
                <a:latin typeface="Aileron Bold"/>
                <a:ea typeface="Aileron Bold"/>
                <a:cs typeface="Aileron Bold"/>
                <a:sym typeface="Aileron Bold"/>
              </a:rPr>
              <a:t>Highlight Transformation Stories</a:t>
            </a:r>
          </a:p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223272"/>
                </a:solidFill>
                <a:latin typeface="Aileron Bold"/>
                <a:ea typeface="Aileron Bold"/>
                <a:cs typeface="Aileron Bold"/>
                <a:sym typeface="Aileron Bold"/>
              </a:rPr>
              <a:t>Capture Before &amp; After</a:t>
            </a:r>
          </a:p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223272"/>
                </a:solidFill>
                <a:latin typeface="Aileron Bold"/>
                <a:ea typeface="Aileron Bold"/>
                <a:cs typeface="Aileron Bold"/>
                <a:sym typeface="Aileron Bold"/>
              </a:rPr>
              <a:t>Involve Volunteers</a:t>
            </a:r>
          </a:p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223272"/>
                </a:solidFill>
                <a:latin typeface="Aileron Bold"/>
                <a:ea typeface="Aileron Bold"/>
                <a:cs typeface="Aileron Bold"/>
                <a:sym typeface="Aileron Bold"/>
              </a:rPr>
              <a:t>Record Beneficiary Voices</a:t>
            </a:r>
          </a:p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223272"/>
                </a:solidFill>
                <a:latin typeface="Aileron Bold"/>
                <a:ea typeface="Aileron Bold"/>
                <a:cs typeface="Aileron Bold"/>
                <a:sym typeface="Aileron Bold"/>
              </a:rPr>
              <a:t>Use Reels &amp; Short Videos</a:t>
            </a:r>
          </a:p>
        </p:txBody>
      </p:sp>
      <p:sp>
        <p:nvSpPr>
          <p:cNvPr id="4" name="Freeform 4"/>
          <p:cNvSpPr/>
          <p:nvPr/>
        </p:nvSpPr>
        <p:spPr>
          <a:xfrm>
            <a:off x="683705" y="4912299"/>
            <a:ext cx="17053941" cy="4806433"/>
          </a:xfrm>
          <a:custGeom>
            <a:avLst/>
            <a:gdLst/>
            <a:ahLst/>
            <a:cxnLst/>
            <a:rect l="l" t="t" r="r" b="b"/>
            <a:pathLst>
              <a:path w="17053941" h="4806433">
                <a:moveTo>
                  <a:pt x="0" y="0"/>
                </a:moveTo>
                <a:lnTo>
                  <a:pt x="17053940" y="0"/>
                </a:lnTo>
                <a:lnTo>
                  <a:pt x="17053940" y="4806434"/>
                </a:lnTo>
                <a:lnTo>
                  <a:pt x="0" y="480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771" b="-8181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976399" y="636930"/>
            <a:ext cx="5786352" cy="504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8" b="1">
                <a:solidFill>
                  <a:srgbClr val="128F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Tell Stories People Feel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9079" y="3538028"/>
            <a:ext cx="9866948" cy="45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8"/>
              </a:lnSpc>
              <a:spcBef>
                <a:spcPct val="0"/>
              </a:spcBef>
            </a:pPr>
            <a:r>
              <a:rPr lang="en-US" sz="2698" b="1" spc="-5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Problem → Rotary Action → Human Outcome → Call to Engage</a:t>
            </a:r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28" t="-35818" r="-1143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2643" y="886358"/>
            <a:ext cx="340376" cy="340376"/>
          </a:xfrm>
          <a:custGeom>
            <a:avLst/>
            <a:gdLst/>
            <a:ahLst/>
            <a:cxnLst/>
            <a:rect l="l" t="t" r="r" b="b"/>
            <a:pathLst>
              <a:path w="340376" h="340376">
                <a:moveTo>
                  <a:pt x="0" y="0"/>
                </a:moveTo>
                <a:lnTo>
                  <a:pt x="340375" y="0"/>
                </a:lnTo>
                <a:lnTo>
                  <a:pt x="340375" y="340376"/>
                </a:lnTo>
                <a:lnTo>
                  <a:pt x="0" y="3403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94345" y="810158"/>
            <a:ext cx="3717123" cy="37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8"/>
              </a:lnSpc>
            </a:pPr>
            <a:r>
              <a:rPr lang="en-US" sz="2199">
                <a:solidFill>
                  <a:srgbClr val="D6FF3F"/>
                </a:solidFill>
                <a:latin typeface="Open Sauce"/>
                <a:ea typeface="Open Sauce"/>
                <a:cs typeface="Open Sauce"/>
                <a:sym typeface="Open Sauce"/>
              </a:rPr>
              <a:t>rotarydistrict3292.org.np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752938"/>
            <a:ext cx="12565299" cy="1926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7785" b="1">
                <a:solidFill>
                  <a:srgbClr val="D6FF3F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WHERE</a:t>
            </a:r>
            <a:r>
              <a:rPr lang="en-US" sz="7785" b="1">
                <a:solidFill>
                  <a:srgbClr val="FFFFFF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Should We Share Rotary Stories?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479553" y="6734862"/>
            <a:ext cx="11808447" cy="3615594"/>
            <a:chOff x="0" y="0"/>
            <a:chExt cx="15744596" cy="4820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744571" cy="4820855"/>
            </a:xfrm>
            <a:custGeom>
              <a:avLst/>
              <a:gdLst/>
              <a:ahLst/>
              <a:cxnLst/>
              <a:rect l="l" t="t" r="r" b="b"/>
              <a:pathLst>
                <a:path w="15744571" h="4820855">
                  <a:moveTo>
                    <a:pt x="0" y="0"/>
                  </a:moveTo>
                  <a:lnTo>
                    <a:pt x="15744571" y="0"/>
                  </a:lnTo>
                  <a:lnTo>
                    <a:pt x="15744571" y="4820855"/>
                  </a:lnTo>
                  <a:lnTo>
                    <a:pt x="0" y="4820855"/>
                  </a:lnTo>
                  <a:close/>
                </a:path>
              </a:pathLst>
            </a:custGeom>
            <a:blipFill>
              <a:blip r:embed="rId6"/>
              <a:stretch>
                <a:fillRect t="-36211" b="-3539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-19050" y="6734862"/>
            <a:ext cx="6260068" cy="3615594"/>
            <a:chOff x="0" y="0"/>
            <a:chExt cx="8346758" cy="48207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46821" cy="4820855"/>
            </a:xfrm>
            <a:custGeom>
              <a:avLst/>
              <a:gdLst/>
              <a:ahLst/>
              <a:cxnLst/>
              <a:rect l="l" t="t" r="r" b="b"/>
              <a:pathLst>
                <a:path w="8346821" h="4820855">
                  <a:moveTo>
                    <a:pt x="0" y="0"/>
                  </a:moveTo>
                  <a:lnTo>
                    <a:pt x="8346821" y="0"/>
                  </a:lnTo>
                  <a:lnTo>
                    <a:pt x="8346821" y="4820855"/>
                  </a:lnTo>
                  <a:lnTo>
                    <a:pt x="0" y="4820855"/>
                  </a:lnTo>
                  <a:close/>
                </a:path>
              </a:pathLst>
            </a:custGeom>
            <a:blipFill>
              <a:blip r:embed="rId7"/>
              <a:stretch>
                <a:fillRect l="-3955" r="-25999" b="-1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797795" y="4971161"/>
            <a:ext cx="5634133" cy="1099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660" lvl="1" indent="-345330" algn="l">
              <a:lnSpc>
                <a:spcPts val="4478"/>
              </a:lnSpc>
              <a:buFont typeface="Arial"/>
              <a:buChar char="•"/>
            </a:pPr>
            <a:r>
              <a:rPr lang="en-US" sz="3198" spc="-60">
                <a:solidFill>
                  <a:srgbClr val="EBEBEB"/>
                </a:solidFill>
                <a:latin typeface="Aileron"/>
                <a:ea typeface="Aileron"/>
                <a:cs typeface="Aileron"/>
                <a:sym typeface="Aileron"/>
              </a:rPr>
              <a:t>Club &amp; District Social Media</a:t>
            </a:r>
          </a:p>
          <a:p>
            <a:pPr marL="690660" lvl="1" indent="-345330" algn="l">
              <a:lnSpc>
                <a:spcPts val="4479"/>
              </a:lnSpc>
              <a:buFont typeface="Arial"/>
              <a:buChar char="•"/>
            </a:pPr>
            <a:r>
              <a:rPr lang="en-US" sz="3198" spc="-62">
                <a:solidFill>
                  <a:srgbClr val="EBEBEB"/>
                </a:solidFill>
                <a:latin typeface="Aileron"/>
                <a:ea typeface="Aileron"/>
                <a:cs typeface="Aileron"/>
                <a:sym typeface="Aileron"/>
              </a:rPr>
              <a:t>Websites (RI, District &amp; Club)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1170" y="4205986"/>
            <a:ext cx="7462504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 spc="-80">
                <a:solidFill>
                  <a:srgbClr val="EBEBEB"/>
                </a:solidFill>
                <a:latin typeface="Aileron Bold"/>
                <a:ea typeface="Aileron Bold"/>
                <a:cs typeface="Aileron Bold"/>
                <a:sym typeface="Aileron Bold"/>
              </a:rPr>
              <a:t>Rotary-Owned Platforms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06205" y="4971161"/>
            <a:ext cx="5478942" cy="1099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660" lvl="1" indent="-345330" algn="l">
              <a:lnSpc>
                <a:spcPts val="4478"/>
              </a:lnSpc>
              <a:buFont typeface="Arial"/>
              <a:buChar char="•"/>
            </a:pPr>
            <a:r>
              <a:rPr lang="en-US" sz="3198" spc="-60">
                <a:solidFill>
                  <a:srgbClr val="EBEBEB"/>
                </a:solidFill>
                <a:latin typeface="Aileron"/>
                <a:ea typeface="Aileron"/>
                <a:cs typeface="Aileron"/>
                <a:sym typeface="Aileron"/>
              </a:rPr>
              <a:t>Local Online News Portals</a:t>
            </a:r>
          </a:p>
          <a:p>
            <a:pPr marL="690660" lvl="1" indent="-345330" algn="l">
              <a:lnSpc>
                <a:spcPts val="4479"/>
              </a:lnSpc>
              <a:buFont typeface="Arial"/>
              <a:buChar char="•"/>
            </a:pPr>
            <a:r>
              <a:rPr lang="en-US" sz="3198" spc="-62">
                <a:solidFill>
                  <a:srgbClr val="EBEBEB"/>
                </a:solidFill>
                <a:latin typeface="Aileron"/>
                <a:ea typeface="Aileron"/>
                <a:cs typeface="Aileron"/>
                <a:sym typeface="Aileron"/>
              </a:rPr>
              <a:t> Newspapers, TV &amp; Radio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28698" y="4205986"/>
            <a:ext cx="7330602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 spc="-80">
                <a:solidFill>
                  <a:srgbClr val="EBEBEB"/>
                </a:solidFill>
                <a:latin typeface="Aileron Bold"/>
                <a:ea typeface="Aileron Bold"/>
                <a:cs typeface="Aileron Bold"/>
                <a:sym typeface="Aileron Bold"/>
              </a:rPr>
              <a:t>External Media Platforms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4311265" y="619382"/>
            <a:ext cx="3130915" cy="1214704"/>
            <a:chOff x="0" y="0"/>
            <a:chExt cx="4174554" cy="161960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74490" cy="1619631"/>
            </a:xfrm>
            <a:custGeom>
              <a:avLst/>
              <a:gdLst/>
              <a:ahLst/>
              <a:cxnLst/>
              <a:rect l="l" t="t" r="r" b="b"/>
              <a:pathLst>
                <a:path w="4174490" h="1619631">
                  <a:moveTo>
                    <a:pt x="0" y="0"/>
                  </a:moveTo>
                  <a:lnTo>
                    <a:pt x="4174490" y="0"/>
                  </a:lnTo>
                  <a:lnTo>
                    <a:pt x="4174490" y="1619631"/>
                  </a:lnTo>
                  <a:lnTo>
                    <a:pt x="0" y="1619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508" r="-1" b="-508"/>
              </a:stretch>
            </a:blipFill>
          </p:spPr>
        </p:sp>
      </p:grp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9175" y="1202786"/>
            <a:ext cx="7776428" cy="675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2"/>
              </a:lnSpc>
            </a:pPr>
            <a:r>
              <a:rPr lang="en-US" sz="4699" b="1">
                <a:solidFill>
                  <a:srgbClr val="1848A0"/>
                </a:solidFill>
                <a:latin typeface="Barlow Bold"/>
                <a:ea typeface="Barlow Bold"/>
                <a:cs typeface="Barlow Bold"/>
                <a:sym typeface="Barlow Bold"/>
              </a:rPr>
              <a:t>Encourage</a:t>
            </a:r>
            <a:r>
              <a:rPr lang="en-US" sz="4699">
                <a:solidFill>
                  <a:srgbClr val="1848A0"/>
                </a:solidFill>
                <a:latin typeface="Barlow"/>
                <a:ea typeface="Barlow"/>
                <a:cs typeface="Barlow"/>
                <a:sym typeface="Barlow"/>
              </a:rPr>
              <a:t> and </a:t>
            </a:r>
            <a:r>
              <a:rPr lang="en-US" sz="4699" b="1">
                <a:solidFill>
                  <a:srgbClr val="1848A0"/>
                </a:solidFill>
                <a:latin typeface="Barlow Bold"/>
                <a:ea typeface="Barlow Bold"/>
                <a:cs typeface="Barlow Bold"/>
                <a:sym typeface="Barlow Bold"/>
              </a:rPr>
              <a:t>Recognize</a:t>
            </a:r>
            <a:r>
              <a:rPr lang="en-US" sz="4699">
                <a:solidFill>
                  <a:srgbClr val="1848A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77315" y="2916984"/>
            <a:ext cx="16181985" cy="96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5"/>
              </a:lnSpc>
            </a:pPr>
            <a:r>
              <a:rPr lang="en-US" sz="3500" b="1">
                <a:solidFill>
                  <a:srgbClr val="161616"/>
                </a:solidFill>
                <a:latin typeface="Barlow Bold"/>
                <a:ea typeface="Barlow Bold"/>
                <a:cs typeface="Barlow Bold"/>
                <a:sym typeface="Barlow Bold"/>
              </a:rPr>
              <a:t>Rotary Journo Award </a:t>
            </a:r>
            <a:r>
              <a:rPr lang="en-US" sz="3500">
                <a:solidFill>
                  <a:srgbClr val="161616"/>
                </a:solidFill>
                <a:latin typeface="Barlow"/>
                <a:ea typeface="Barlow"/>
                <a:cs typeface="Barlow"/>
                <a:sym typeface="Barlow"/>
              </a:rPr>
              <a:t>recognizes journalists and media professionals for excellence in highlighting Rotary’s humanitarian service and social impact.</a:t>
            </a:r>
          </a:p>
        </p:txBody>
      </p:sp>
      <p:sp>
        <p:nvSpPr>
          <p:cNvPr id="4" name="Freeform 4"/>
          <p:cNvSpPr/>
          <p:nvPr/>
        </p:nvSpPr>
        <p:spPr>
          <a:xfrm>
            <a:off x="1077315" y="4172946"/>
            <a:ext cx="16181985" cy="4975561"/>
          </a:xfrm>
          <a:custGeom>
            <a:avLst/>
            <a:gdLst/>
            <a:ahLst/>
            <a:cxnLst/>
            <a:rect l="l" t="t" r="r" b="b"/>
            <a:pathLst>
              <a:path w="16181985" h="4975561">
                <a:moveTo>
                  <a:pt x="0" y="0"/>
                </a:moveTo>
                <a:lnTo>
                  <a:pt x="16181985" y="0"/>
                </a:lnTo>
                <a:lnTo>
                  <a:pt x="16181985" y="4975561"/>
                </a:lnTo>
                <a:lnTo>
                  <a:pt x="0" y="49755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69" t="-39442" r="-5014" b="-4885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1019175" y="1820894"/>
            <a:ext cx="3857625" cy="422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8"/>
              </a:lnSpc>
              <a:spcBef>
                <a:spcPct val="0"/>
              </a:spcBef>
            </a:pPr>
            <a:r>
              <a:rPr lang="en-US" sz="2598" spc="-4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Public image contributors</a:t>
            </a: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092343"/>
            <a:ext cx="18288000" cy="13594054"/>
          </a:xfrm>
          <a:custGeom>
            <a:avLst/>
            <a:gdLst/>
            <a:ahLst/>
            <a:cxnLst/>
            <a:rect l="l" t="t" r="r" b="b"/>
            <a:pathLst>
              <a:path w="18288000" h="13594054">
                <a:moveTo>
                  <a:pt x="0" y="0"/>
                </a:moveTo>
                <a:lnTo>
                  <a:pt x="18288000" y="0"/>
                </a:lnTo>
                <a:lnTo>
                  <a:pt x="18288000" y="13594054"/>
                </a:lnTo>
                <a:lnTo>
                  <a:pt x="0" y="13594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" b="-44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510305" y="8980805"/>
            <a:ext cx="5193741" cy="497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 b="1" spc="-58">
                <a:solidFill>
                  <a:srgbClr val="EDEDED"/>
                </a:solidFill>
                <a:latin typeface="Aileron Bold"/>
                <a:ea typeface="Aileron Bold"/>
                <a:cs typeface="Aileron Bold"/>
                <a:sym typeface="Aileron Bold"/>
              </a:rPr>
              <a:t>2024-25 Rotary Journo Award</a:t>
            </a:r>
          </a:p>
        </p:txBody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28" t="-35818" r="-1143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3608" y="1022692"/>
            <a:ext cx="12177937" cy="122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7"/>
              </a:lnSpc>
            </a:pPr>
            <a:r>
              <a:rPr lang="en-US" sz="5599" b="1">
                <a:solidFill>
                  <a:srgbClr val="D2F15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WHEN</a:t>
            </a:r>
            <a:r>
              <a:rPr lang="en-US" sz="5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Should </a:t>
            </a:r>
          </a:p>
          <a:p>
            <a:pPr algn="l">
              <a:lnSpc>
                <a:spcPts val="4647"/>
              </a:lnSpc>
            </a:pPr>
            <a:r>
              <a:rPr lang="en-US" sz="5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Public Image Actions Be Taken?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98690" y="8625459"/>
            <a:ext cx="3630022" cy="960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9"/>
              </a:lnSpc>
            </a:pPr>
            <a:r>
              <a:rPr lang="en-US" sz="36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What action did </a:t>
            </a:r>
          </a:p>
          <a:p>
            <a:pPr algn="l">
              <a:lnSpc>
                <a:spcPts val="3699"/>
              </a:lnSpc>
            </a:pPr>
            <a:r>
              <a:rPr lang="en-US" sz="36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Rotary take?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98690" y="7679307"/>
            <a:ext cx="4953893" cy="63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D6FF3F"/>
                </a:solidFill>
                <a:latin typeface="Aileron Bold"/>
                <a:ea typeface="Aileron Bold"/>
                <a:cs typeface="Aileron Bold"/>
                <a:sym typeface="Aileron Bold"/>
              </a:rPr>
              <a:t>DURING PROJECT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23410" y="8639938"/>
            <a:ext cx="2794322" cy="960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9"/>
              </a:lnSpc>
            </a:pPr>
            <a:r>
              <a:rPr lang="en-US" sz="36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What was </a:t>
            </a:r>
          </a:p>
          <a:p>
            <a:pPr algn="l">
              <a:lnSpc>
                <a:spcPts val="3699"/>
              </a:lnSpc>
            </a:pPr>
            <a:r>
              <a:rPr lang="en-US" sz="36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the problem?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23410" y="7679307"/>
            <a:ext cx="2025143" cy="63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D6FF3F"/>
                </a:solidFill>
                <a:latin typeface="Aileron Bold"/>
                <a:ea typeface="Aileron Bold"/>
                <a:cs typeface="Aileron Bold"/>
                <a:sym typeface="Aileron Bold"/>
              </a:rPr>
              <a:t>BEFORE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33583" y="8659242"/>
            <a:ext cx="4017415" cy="960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9"/>
              </a:lnSpc>
            </a:pPr>
            <a:r>
              <a:rPr lang="en-US" sz="36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What changed</a:t>
            </a:r>
          </a:p>
          <a:p>
            <a:pPr algn="l">
              <a:lnSpc>
                <a:spcPts val="3699"/>
              </a:lnSpc>
            </a:pPr>
            <a:r>
              <a:rPr lang="en-US" sz="36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in people’s lives?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33583" y="7679307"/>
            <a:ext cx="1799213" cy="63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D6FF3F"/>
                </a:solidFill>
                <a:latin typeface="Aileron Bold"/>
                <a:ea typeface="Aileron Bold"/>
                <a:cs typeface="Aileron Bold"/>
                <a:sym typeface="Aileron Bold"/>
              </a:rPr>
              <a:t>AFTER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63608" y="2254081"/>
            <a:ext cx="4917728" cy="44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88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Consistency drives visibility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23410" y="3583276"/>
            <a:ext cx="3013779" cy="3844331"/>
            <a:chOff x="0" y="0"/>
            <a:chExt cx="727153" cy="9275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7153" cy="927546"/>
            </a:xfrm>
            <a:custGeom>
              <a:avLst/>
              <a:gdLst/>
              <a:ahLst/>
              <a:cxnLst/>
              <a:rect l="l" t="t" r="r" b="b"/>
              <a:pathLst>
                <a:path w="727153" h="927546">
                  <a:moveTo>
                    <a:pt x="102754" y="0"/>
                  </a:moveTo>
                  <a:lnTo>
                    <a:pt x="624400" y="0"/>
                  </a:lnTo>
                  <a:cubicBezTo>
                    <a:pt x="651652" y="0"/>
                    <a:pt x="677788" y="10826"/>
                    <a:pt x="697058" y="30096"/>
                  </a:cubicBezTo>
                  <a:cubicBezTo>
                    <a:pt x="716328" y="49366"/>
                    <a:pt x="727153" y="75502"/>
                    <a:pt x="727153" y="102754"/>
                  </a:cubicBezTo>
                  <a:lnTo>
                    <a:pt x="727153" y="824792"/>
                  </a:lnTo>
                  <a:cubicBezTo>
                    <a:pt x="727153" y="881541"/>
                    <a:pt x="681149" y="927546"/>
                    <a:pt x="624400" y="927546"/>
                  </a:cubicBezTo>
                  <a:lnTo>
                    <a:pt x="102754" y="927546"/>
                  </a:lnTo>
                  <a:cubicBezTo>
                    <a:pt x="75502" y="927546"/>
                    <a:pt x="49366" y="916720"/>
                    <a:pt x="30096" y="897450"/>
                  </a:cubicBezTo>
                  <a:cubicBezTo>
                    <a:pt x="10826" y="878180"/>
                    <a:pt x="0" y="852044"/>
                    <a:pt x="0" y="824792"/>
                  </a:cubicBezTo>
                  <a:lnTo>
                    <a:pt x="0" y="102754"/>
                  </a:lnTo>
                  <a:cubicBezTo>
                    <a:pt x="0" y="75502"/>
                    <a:pt x="10826" y="49366"/>
                    <a:pt x="30096" y="30096"/>
                  </a:cubicBezTo>
                  <a:cubicBezTo>
                    <a:pt x="49366" y="10826"/>
                    <a:pt x="75502" y="0"/>
                    <a:pt x="102754" y="0"/>
                  </a:cubicBezTo>
                  <a:close/>
                </a:path>
              </a:pathLst>
            </a:custGeom>
            <a:blipFill>
              <a:blip r:embed="rId3"/>
              <a:stretch>
                <a:fillRect l="-758" r="-87836"/>
              </a:stretch>
            </a:blipFill>
            <a:ln w="190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6698690" y="3583276"/>
            <a:ext cx="3013779" cy="3844331"/>
            <a:chOff x="0" y="0"/>
            <a:chExt cx="727153" cy="92754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7153" cy="927546"/>
            </a:xfrm>
            <a:custGeom>
              <a:avLst/>
              <a:gdLst/>
              <a:ahLst/>
              <a:cxnLst/>
              <a:rect l="l" t="t" r="r" b="b"/>
              <a:pathLst>
                <a:path w="727153" h="927546">
                  <a:moveTo>
                    <a:pt x="102754" y="0"/>
                  </a:moveTo>
                  <a:lnTo>
                    <a:pt x="624400" y="0"/>
                  </a:lnTo>
                  <a:cubicBezTo>
                    <a:pt x="651652" y="0"/>
                    <a:pt x="677788" y="10826"/>
                    <a:pt x="697058" y="30096"/>
                  </a:cubicBezTo>
                  <a:cubicBezTo>
                    <a:pt x="716328" y="49366"/>
                    <a:pt x="727153" y="75502"/>
                    <a:pt x="727153" y="102754"/>
                  </a:cubicBezTo>
                  <a:lnTo>
                    <a:pt x="727153" y="824792"/>
                  </a:lnTo>
                  <a:cubicBezTo>
                    <a:pt x="727153" y="881541"/>
                    <a:pt x="681149" y="927546"/>
                    <a:pt x="624400" y="927546"/>
                  </a:cubicBezTo>
                  <a:lnTo>
                    <a:pt x="102754" y="927546"/>
                  </a:lnTo>
                  <a:cubicBezTo>
                    <a:pt x="75502" y="927546"/>
                    <a:pt x="49366" y="916720"/>
                    <a:pt x="30096" y="897450"/>
                  </a:cubicBezTo>
                  <a:cubicBezTo>
                    <a:pt x="10826" y="878180"/>
                    <a:pt x="0" y="852044"/>
                    <a:pt x="0" y="824792"/>
                  </a:cubicBezTo>
                  <a:lnTo>
                    <a:pt x="0" y="102754"/>
                  </a:lnTo>
                  <a:cubicBezTo>
                    <a:pt x="0" y="75502"/>
                    <a:pt x="10826" y="49366"/>
                    <a:pt x="30096" y="30096"/>
                  </a:cubicBezTo>
                  <a:cubicBezTo>
                    <a:pt x="49366" y="10826"/>
                    <a:pt x="75502" y="0"/>
                    <a:pt x="102754" y="0"/>
                  </a:cubicBezTo>
                  <a:close/>
                </a:path>
              </a:pathLst>
            </a:custGeom>
            <a:blipFill>
              <a:blip r:embed="rId4"/>
              <a:stretch>
                <a:fillRect l="-33144" r="-183330"/>
              </a:stretch>
            </a:blipFill>
            <a:ln w="190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12033583" y="3583276"/>
            <a:ext cx="3013779" cy="3844331"/>
            <a:chOff x="0" y="0"/>
            <a:chExt cx="727153" cy="92754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27153" cy="927546"/>
            </a:xfrm>
            <a:custGeom>
              <a:avLst/>
              <a:gdLst/>
              <a:ahLst/>
              <a:cxnLst/>
              <a:rect l="l" t="t" r="r" b="b"/>
              <a:pathLst>
                <a:path w="727153" h="927546">
                  <a:moveTo>
                    <a:pt x="102754" y="0"/>
                  </a:moveTo>
                  <a:lnTo>
                    <a:pt x="624400" y="0"/>
                  </a:lnTo>
                  <a:cubicBezTo>
                    <a:pt x="651652" y="0"/>
                    <a:pt x="677788" y="10826"/>
                    <a:pt x="697058" y="30096"/>
                  </a:cubicBezTo>
                  <a:cubicBezTo>
                    <a:pt x="716328" y="49366"/>
                    <a:pt x="727153" y="75502"/>
                    <a:pt x="727153" y="102754"/>
                  </a:cubicBezTo>
                  <a:lnTo>
                    <a:pt x="727153" y="824792"/>
                  </a:lnTo>
                  <a:cubicBezTo>
                    <a:pt x="727153" y="881541"/>
                    <a:pt x="681149" y="927546"/>
                    <a:pt x="624400" y="927546"/>
                  </a:cubicBezTo>
                  <a:lnTo>
                    <a:pt x="102754" y="927546"/>
                  </a:lnTo>
                  <a:cubicBezTo>
                    <a:pt x="75502" y="927546"/>
                    <a:pt x="49366" y="916720"/>
                    <a:pt x="30096" y="897450"/>
                  </a:cubicBezTo>
                  <a:cubicBezTo>
                    <a:pt x="10826" y="878180"/>
                    <a:pt x="0" y="852044"/>
                    <a:pt x="0" y="824792"/>
                  </a:cubicBezTo>
                  <a:lnTo>
                    <a:pt x="0" y="102754"/>
                  </a:lnTo>
                  <a:cubicBezTo>
                    <a:pt x="0" y="75502"/>
                    <a:pt x="10826" y="49366"/>
                    <a:pt x="30096" y="30096"/>
                  </a:cubicBezTo>
                  <a:cubicBezTo>
                    <a:pt x="49366" y="10826"/>
                    <a:pt x="75502" y="0"/>
                    <a:pt x="102754" y="0"/>
                  </a:cubicBezTo>
                  <a:close/>
                </a:path>
              </a:pathLst>
            </a:custGeom>
            <a:blipFill>
              <a:blip r:embed="rId5"/>
              <a:stretch>
                <a:fillRect l="-17071" r="-17071"/>
              </a:stretch>
            </a:blipFill>
            <a:ln w="19050" cap="rnd">
              <a:solidFill>
                <a:srgbClr val="FFFFFF"/>
              </a:solidFill>
              <a:prstDash val="solid"/>
              <a:round/>
            </a:ln>
          </p:spPr>
        </p:sp>
      </p:grp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32707" y="4136168"/>
            <a:ext cx="8584088" cy="1953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dirty="0">
                <a:solidFill>
                  <a:srgbClr val="2E2D2D"/>
                </a:solidFill>
                <a:latin typeface="Aileron"/>
                <a:ea typeface="Aileron"/>
                <a:cs typeface="Aileron"/>
                <a:sym typeface="Aileron"/>
              </a:rPr>
              <a:t>Use </a:t>
            </a:r>
            <a:r>
              <a:rPr lang="en-US" sz="3699" b="1" dirty="0">
                <a:solidFill>
                  <a:srgbClr val="2E2D2D"/>
                </a:solidFill>
                <a:latin typeface="Aileron Bold"/>
                <a:ea typeface="Aileron Bold"/>
                <a:cs typeface="Aileron Bold"/>
                <a:sym typeface="Aileron Bold"/>
              </a:rPr>
              <a:t>Official</a:t>
            </a:r>
            <a:r>
              <a:rPr lang="en-US" sz="3699" dirty="0">
                <a:solidFill>
                  <a:srgbClr val="2E2D2D"/>
                </a:solidFill>
                <a:latin typeface="Aileron"/>
                <a:ea typeface="Aileron"/>
                <a:cs typeface="Aileron"/>
                <a:sym typeface="Aileron"/>
              </a:rPr>
              <a:t> Rotary </a:t>
            </a:r>
            <a:r>
              <a:rPr lang="en-US" sz="3699" b="1" dirty="0">
                <a:solidFill>
                  <a:srgbClr val="2E2D2D"/>
                </a:solidFill>
                <a:latin typeface="Aileron"/>
                <a:ea typeface="Aileron"/>
                <a:cs typeface="Aileron"/>
                <a:sym typeface="Aileron"/>
              </a:rPr>
              <a:t>logos</a:t>
            </a:r>
            <a:r>
              <a:rPr lang="en-US" sz="3699" dirty="0">
                <a:solidFill>
                  <a:srgbClr val="2E2D2D"/>
                </a:solidFill>
                <a:latin typeface="Aileron"/>
                <a:ea typeface="Aileron"/>
                <a:cs typeface="Aileron"/>
                <a:sym typeface="Aileron"/>
              </a:rPr>
              <a:t> only</a:t>
            </a:r>
          </a:p>
          <a:p>
            <a:pPr algn="l">
              <a:lnSpc>
                <a:spcPts val="5179"/>
              </a:lnSpc>
            </a:pPr>
            <a:r>
              <a:rPr lang="en-US" sz="3699" dirty="0">
                <a:solidFill>
                  <a:srgbClr val="2E2D2D"/>
                </a:solidFill>
                <a:latin typeface="Aileron"/>
                <a:ea typeface="Aileron"/>
                <a:cs typeface="Aileron"/>
                <a:sym typeface="Aileron"/>
              </a:rPr>
              <a:t>Follow </a:t>
            </a:r>
            <a:r>
              <a:rPr lang="en-US" sz="3699" b="1" dirty="0">
                <a:solidFill>
                  <a:srgbClr val="2E2D2D"/>
                </a:solidFill>
                <a:latin typeface="Aileron Bold"/>
                <a:ea typeface="Aileron Bold"/>
                <a:cs typeface="Aileron Bold"/>
                <a:sym typeface="Aileron Bold"/>
              </a:rPr>
              <a:t>Approved</a:t>
            </a:r>
            <a:r>
              <a:rPr lang="en-US" sz="3699" dirty="0">
                <a:solidFill>
                  <a:srgbClr val="2E2D2D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99" b="1" dirty="0" err="1">
                <a:solidFill>
                  <a:srgbClr val="2E2D2D"/>
                </a:solidFill>
                <a:latin typeface="Aileron"/>
                <a:ea typeface="Aileron"/>
                <a:cs typeface="Aileron"/>
                <a:sym typeface="Aileron"/>
              </a:rPr>
              <a:t>colours</a:t>
            </a:r>
            <a:r>
              <a:rPr lang="en-US" sz="3699" dirty="0">
                <a:solidFill>
                  <a:srgbClr val="2E2D2D"/>
                </a:solidFill>
                <a:latin typeface="Aileron"/>
                <a:ea typeface="Aileron"/>
                <a:cs typeface="Aileron"/>
                <a:sym typeface="Aileron"/>
              </a:rPr>
              <a:t> &amp; </a:t>
            </a:r>
            <a:r>
              <a:rPr lang="en-US" sz="3699" b="1" dirty="0">
                <a:solidFill>
                  <a:srgbClr val="2E2D2D"/>
                </a:solidFill>
                <a:latin typeface="Aileron"/>
                <a:ea typeface="Aileron"/>
                <a:cs typeface="Aileron"/>
                <a:sym typeface="Aileron"/>
              </a:rPr>
              <a:t>typography</a:t>
            </a:r>
          </a:p>
          <a:p>
            <a:pPr algn="l">
              <a:lnSpc>
                <a:spcPts val="5179"/>
              </a:lnSpc>
            </a:pPr>
            <a:r>
              <a:rPr lang="en-US" sz="3699" dirty="0">
                <a:solidFill>
                  <a:srgbClr val="2E2D2D"/>
                </a:solidFill>
                <a:latin typeface="Aileron"/>
                <a:ea typeface="Aileron"/>
                <a:cs typeface="Aileron"/>
                <a:sym typeface="Aileron"/>
              </a:rPr>
              <a:t>Maintain </a:t>
            </a:r>
            <a:r>
              <a:rPr lang="en-US" sz="3699" b="1" dirty="0">
                <a:solidFill>
                  <a:srgbClr val="2E2D2D"/>
                </a:solidFill>
                <a:latin typeface="Aileron Bold"/>
                <a:ea typeface="Aileron Bold"/>
                <a:cs typeface="Aileron Bold"/>
                <a:sym typeface="Aileron Bold"/>
              </a:rPr>
              <a:t>Consistency</a:t>
            </a:r>
            <a:r>
              <a:rPr lang="en-US" sz="3699" dirty="0">
                <a:solidFill>
                  <a:srgbClr val="2E2D2D"/>
                </a:solidFill>
                <a:latin typeface="Aileron"/>
                <a:ea typeface="Aileron"/>
                <a:cs typeface="Aileron"/>
                <a:sym typeface="Aileron"/>
              </a:rPr>
              <a:t> in design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3182" y="1686440"/>
            <a:ext cx="10234351" cy="927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 b="1" dirty="0">
                <a:solidFill>
                  <a:srgbClr val="128F8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Maintain</a:t>
            </a:r>
            <a:r>
              <a:rPr lang="en-US" sz="5599" b="1" dirty="0">
                <a:solidFill>
                  <a:srgbClr val="1848A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Rotary Branding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90600" y="2592354"/>
            <a:ext cx="621581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1848A0"/>
                </a:solidFill>
                <a:latin typeface="Barlow"/>
                <a:ea typeface="Barlow"/>
                <a:cs typeface="Barlow"/>
                <a:sym typeface="Barlow"/>
              </a:rPr>
              <a:t>Our most important responsibility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32707" y="9000744"/>
            <a:ext cx="15995557" cy="543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3"/>
              </a:lnSpc>
            </a:pPr>
            <a:r>
              <a:rPr lang="en-US" sz="3799" dirty="0">
                <a:solidFill>
                  <a:srgbClr val="0E0637"/>
                </a:solidFill>
                <a:latin typeface="Barlow Bold"/>
                <a:ea typeface="Barlow Bold"/>
                <a:cs typeface="Barlow Bold"/>
                <a:sym typeface="Barlow Bold"/>
              </a:rPr>
              <a:t>#</a:t>
            </a:r>
            <a:r>
              <a:rPr lang="en-US" sz="3799" dirty="0" err="1">
                <a:solidFill>
                  <a:srgbClr val="0E0637"/>
                </a:solidFill>
                <a:latin typeface="Barlow Bold"/>
                <a:ea typeface="Barlow Bold"/>
                <a:cs typeface="Barlow Bold"/>
                <a:sym typeface="Barlow Bold"/>
              </a:rPr>
              <a:t>PeopleOfAction</a:t>
            </a:r>
            <a:r>
              <a:rPr lang="en-US" sz="3799" dirty="0">
                <a:solidFill>
                  <a:srgbClr val="0E0637"/>
                </a:solidFill>
                <a:latin typeface="Barlow Bold"/>
                <a:ea typeface="Barlow Bold"/>
                <a:cs typeface="Barlow Bold"/>
                <a:sym typeface="Barlow Bold"/>
              </a:rPr>
              <a:t> #</a:t>
            </a:r>
            <a:r>
              <a:rPr lang="en-US" sz="3799" dirty="0" err="1">
                <a:solidFill>
                  <a:srgbClr val="0E0637"/>
                </a:solidFill>
                <a:latin typeface="Barlow Bold"/>
                <a:ea typeface="Barlow Bold"/>
                <a:cs typeface="Barlow Bold"/>
                <a:sym typeface="Barlow Bold"/>
              </a:rPr>
              <a:t>RotaryNepal</a:t>
            </a:r>
            <a:r>
              <a:rPr lang="en-US" sz="3799" dirty="0">
                <a:solidFill>
                  <a:srgbClr val="0E0637"/>
                </a:solidFill>
                <a:latin typeface="Barlow Bold"/>
                <a:ea typeface="Barlow Bold"/>
                <a:cs typeface="Barlow Bold"/>
                <a:sym typeface="Barlow Bold"/>
              </a:rPr>
              <a:t> #RotaryDistrict3292 #</a:t>
            </a:r>
            <a:r>
              <a:rPr lang="en-US" sz="3799" dirty="0" err="1">
                <a:solidFill>
                  <a:srgbClr val="0E0637"/>
                </a:solidFill>
                <a:latin typeface="Barlow Bold"/>
                <a:ea typeface="Barlow Bold"/>
                <a:cs typeface="Barlow Bold"/>
                <a:sym typeface="Barlow Bold"/>
              </a:rPr>
              <a:t>RotaryClubBoudha</a:t>
            </a:r>
            <a:endParaRPr lang="en-US" sz="3799" dirty="0">
              <a:solidFill>
                <a:srgbClr val="0E0637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515600" y="2150253"/>
            <a:ext cx="4801943" cy="4801943"/>
          </a:xfrm>
          <a:custGeom>
            <a:avLst/>
            <a:gdLst/>
            <a:ahLst/>
            <a:cxnLst/>
            <a:rect l="l" t="t" r="r" b="b"/>
            <a:pathLst>
              <a:path w="4801943" h="4801943">
                <a:moveTo>
                  <a:pt x="0" y="0"/>
                </a:moveTo>
                <a:lnTo>
                  <a:pt x="4801942" y="0"/>
                </a:lnTo>
                <a:lnTo>
                  <a:pt x="4801942" y="4801943"/>
                </a:lnTo>
                <a:lnTo>
                  <a:pt x="0" y="4801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315820" y="6630243"/>
            <a:ext cx="2712444" cy="1381057"/>
            <a:chOff x="0" y="0"/>
            <a:chExt cx="4938611" cy="25145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8649" cy="2514473"/>
            </a:xfrm>
            <a:custGeom>
              <a:avLst/>
              <a:gdLst/>
              <a:ahLst/>
              <a:cxnLst/>
              <a:rect l="l" t="t" r="r" b="b"/>
              <a:pathLst>
                <a:path w="4938649" h="2514473">
                  <a:moveTo>
                    <a:pt x="0" y="0"/>
                  </a:moveTo>
                  <a:lnTo>
                    <a:pt x="4938649" y="0"/>
                  </a:lnTo>
                  <a:lnTo>
                    <a:pt x="4938649" y="2514473"/>
                  </a:lnTo>
                  <a:lnTo>
                    <a:pt x="0" y="2514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8" b="-101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699" y="8423783"/>
            <a:ext cx="6044879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41"/>
              </a:lnSpc>
              <a:spcBef>
                <a:spcPct val="0"/>
              </a:spcBef>
            </a:pPr>
            <a:r>
              <a:rPr lang="en-US" sz="3799" b="1" dirty="0">
                <a:solidFill>
                  <a:srgbClr val="1848A0"/>
                </a:solidFill>
                <a:latin typeface="Barlow Bold"/>
                <a:ea typeface="Barlow Bold"/>
                <a:cs typeface="Barlow Bold"/>
                <a:sym typeface="Barlow Bold"/>
              </a:rPr>
              <a:t>“People of Action”</a:t>
            </a:r>
            <a:r>
              <a:rPr lang="en-US" sz="3799" dirty="0">
                <a:solidFill>
                  <a:srgbClr val="1848A0"/>
                </a:solidFill>
                <a:latin typeface="Barlow"/>
                <a:ea typeface="Barlow"/>
                <a:cs typeface="Barlow"/>
                <a:sym typeface="Barlow"/>
              </a:rPr>
              <a:t> tagline</a:t>
            </a:r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55296" y="3782039"/>
            <a:ext cx="8381170" cy="2570226"/>
          </a:xfrm>
          <a:custGeom>
            <a:avLst/>
            <a:gdLst/>
            <a:ahLst/>
            <a:cxnLst/>
            <a:rect l="l" t="t" r="r" b="b"/>
            <a:pathLst>
              <a:path w="8381170" h="2570226">
                <a:moveTo>
                  <a:pt x="0" y="0"/>
                </a:moveTo>
                <a:lnTo>
                  <a:pt x="8381170" y="0"/>
                </a:lnTo>
                <a:lnTo>
                  <a:pt x="8381170" y="2570226"/>
                </a:lnTo>
                <a:lnTo>
                  <a:pt x="0" y="2570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1534" y="912585"/>
            <a:ext cx="8250034" cy="2530010"/>
          </a:xfrm>
          <a:custGeom>
            <a:avLst/>
            <a:gdLst/>
            <a:ahLst/>
            <a:cxnLst/>
            <a:rect l="l" t="t" r="r" b="b"/>
            <a:pathLst>
              <a:path w="8250034" h="2530010">
                <a:moveTo>
                  <a:pt x="0" y="0"/>
                </a:moveTo>
                <a:lnTo>
                  <a:pt x="8250034" y="0"/>
                </a:lnTo>
                <a:lnTo>
                  <a:pt x="8250034" y="2530010"/>
                </a:lnTo>
                <a:lnTo>
                  <a:pt x="0" y="2530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1534" y="3782039"/>
            <a:ext cx="8250034" cy="2530010"/>
          </a:xfrm>
          <a:custGeom>
            <a:avLst/>
            <a:gdLst/>
            <a:ahLst/>
            <a:cxnLst/>
            <a:rect l="l" t="t" r="r" b="b"/>
            <a:pathLst>
              <a:path w="8250034" h="2530010">
                <a:moveTo>
                  <a:pt x="0" y="0"/>
                </a:moveTo>
                <a:lnTo>
                  <a:pt x="8250034" y="0"/>
                </a:lnTo>
                <a:lnTo>
                  <a:pt x="8250034" y="2530011"/>
                </a:lnTo>
                <a:lnTo>
                  <a:pt x="0" y="25300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55296" y="912585"/>
            <a:ext cx="8381170" cy="2570226"/>
          </a:xfrm>
          <a:custGeom>
            <a:avLst/>
            <a:gdLst/>
            <a:ahLst/>
            <a:cxnLst/>
            <a:rect l="l" t="t" r="r" b="b"/>
            <a:pathLst>
              <a:path w="8381170" h="2570226">
                <a:moveTo>
                  <a:pt x="0" y="0"/>
                </a:moveTo>
                <a:lnTo>
                  <a:pt x="8381170" y="0"/>
                </a:lnTo>
                <a:lnTo>
                  <a:pt x="8381170" y="2570225"/>
                </a:lnTo>
                <a:lnTo>
                  <a:pt x="0" y="2570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1534" y="6688898"/>
            <a:ext cx="8250034" cy="2530010"/>
          </a:xfrm>
          <a:custGeom>
            <a:avLst/>
            <a:gdLst/>
            <a:ahLst/>
            <a:cxnLst/>
            <a:rect l="l" t="t" r="r" b="b"/>
            <a:pathLst>
              <a:path w="8250034" h="2530010">
                <a:moveTo>
                  <a:pt x="0" y="0"/>
                </a:moveTo>
                <a:lnTo>
                  <a:pt x="8250034" y="0"/>
                </a:lnTo>
                <a:lnTo>
                  <a:pt x="8250034" y="2530010"/>
                </a:lnTo>
                <a:lnTo>
                  <a:pt x="0" y="25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55296" y="6735699"/>
            <a:ext cx="8381170" cy="2570226"/>
          </a:xfrm>
          <a:custGeom>
            <a:avLst/>
            <a:gdLst/>
            <a:ahLst/>
            <a:cxnLst/>
            <a:rect l="l" t="t" r="r" b="b"/>
            <a:pathLst>
              <a:path w="8381170" h="2570226">
                <a:moveTo>
                  <a:pt x="0" y="0"/>
                </a:moveTo>
                <a:lnTo>
                  <a:pt x="8381170" y="0"/>
                </a:lnTo>
                <a:lnTo>
                  <a:pt x="8381170" y="2570226"/>
                </a:lnTo>
                <a:lnTo>
                  <a:pt x="0" y="2570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28" t="-35818" r="-11439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4479117" y="647603"/>
            <a:ext cx="9329765" cy="8948959"/>
            <a:chOff x="0" y="0"/>
            <a:chExt cx="622300" cy="5969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2300" cy="596900"/>
            </a:xfrm>
            <a:custGeom>
              <a:avLst/>
              <a:gdLst/>
              <a:ahLst/>
              <a:cxnLst/>
              <a:rect l="l" t="t" r="r" b="b"/>
              <a:pathLst>
                <a:path w="622300" h="596900">
                  <a:moveTo>
                    <a:pt x="295910" y="297180"/>
                  </a:moveTo>
                  <a:lnTo>
                    <a:pt x="295910" y="596900"/>
                  </a:lnTo>
                  <a:cubicBezTo>
                    <a:pt x="129540" y="590550"/>
                    <a:pt x="0" y="459740"/>
                    <a:pt x="0" y="297180"/>
                  </a:cubicBezTo>
                  <a:cubicBezTo>
                    <a:pt x="0" y="135890"/>
                    <a:pt x="129540" y="3810"/>
                    <a:pt x="295910" y="0"/>
                  </a:cubicBezTo>
                  <a:lnTo>
                    <a:pt x="295910" y="299720"/>
                  </a:lnTo>
                  <a:close/>
                  <a:moveTo>
                    <a:pt x="295910" y="287020"/>
                  </a:moveTo>
                  <a:lnTo>
                    <a:pt x="295910" y="289560"/>
                  </a:lnTo>
                  <a:cubicBezTo>
                    <a:pt x="295910" y="210820"/>
                    <a:pt x="328930" y="138430"/>
                    <a:pt x="365760" y="86360"/>
                  </a:cubicBezTo>
                  <a:cubicBezTo>
                    <a:pt x="402590" y="35560"/>
                    <a:pt x="452120" y="2540"/>
                    <a:pt x="511810" y="0"/>
                  </a:cubicBezTo>
                  <a:lnTo>
                    <a:pt x="511810" y="297180"/>
                  </a:lnTo>
                  <a:lnTo>
                    <a:pt x="511810" y="596900"/>
                  </a:lnTo>
                  <a:cubicBezTo>
                    <a:pt x="452120" y="591820"/>
                    <a:pt x="402590" y="560070"/>
                    <a:pt x="365760" y="509270"/>
                  </a:cubicBezTo>
                  <a:cubicBezTo>
                    <a:pt x="328930" y="457200"/>
                    <a:pt x="295910" y="384810"/>
                    <a:pt x="295910" y="304800"/>
                  </a:cubicBezTo>
                  <a:lnTo>
                    <a:pt x="295910" y="287020"/>
                  </a:lnTo>
                  <a:close/>
                  <a:moveTo>
                    <a:pt x="511810" y="297180"/>
                  </a:moveTo>
                  <a:cubicBezTo>
                    <a:pt x="511810" y="214630"/>
                    <a:pt x="533400" y="138430"/>
                    <a:pt x="554990" y="85090"/>
                  </a:cubicBezTo>
                  <a:cubicBezTo>
                    <a:pt x="566420" y="58420"/>
                    <a:pt x="579120" y="36830"/>
                    <a:pt x="593090" y="21590"/>
                  </a:cubicBezTo>
                  <a:cubicBezTo>
                    <a:pt x="604520" y="10160"/>
                    <a:pt x="615950" y="2540"/>
                    <a:pt x="622300" y="1270"/>
                  </a:cubicBezTo>
                  <a:lnTo>
                    <a:pt x="622300" y="596900"/>
                  </a:lnTo>
                  <a:cubicBezTo>
                    <a:pt x="615950" y="591820"/>
                    <a:pt x="600710" y="585470"/>
                    <a:pt x="593090" y="572770"/>
                  </a:cubicBezTo>
                  <a:cubicBezTo>
                    <a:pt x="579120" y="558800"/>
                    <a:pt x="566420" y="537210"/>
                    <a:pt x="554990" y="510540"/>
                  </a:cubicBezTo>
                  <a:cubicBezTo>
                    <a:pt x="534670" y="459740"/>
                    <a:pt x="511810" y="389890"/>
                    <a:pt x="511810" y="313690"/>
                  </a:cubicBezTo>
                  <a:lnTo>
                    <a:pt x="511810" y="297180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"/>
                  </a:srgbClr>
                </a:gs>
                <a:gs pos="33333">
                  <a:srgbClr val="FFFFFF">
                    <a:alpha val="0"/>
                  </a:srgbClr>
                </a:gs>
                <a:gs pos="66667">
                  <a:srgbClr val="FFFFFF">
                    <a:alpha val="15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174625"/>
              <a:ext cx="622300" cy="295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50230" y="2038440"/>
            <a:ext cx="9013570" cy="5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72"/>
              </a:lnSpc>
            </a:pPr>
            <a:r>
              <a:rPr lang="en-US" sz="380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What we </a:t>
            </a:r>
            <a:r>
              <a:rPr lang="en-US" sz="3800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aim</a:t>
            </a:r>
            <a:r>
              <a:rPr lang="en-US" sz="380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to achieve today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50230" y="7304404"/>
            <a:ext cx="7772082" cy="1953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I</a:t>
            </a:r>
            <a:r>
              <a:rPr lang="en-US" sz="3699" b="1" u="none" strike="noStrike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dentify</a:t>
            </a:r>
            <a:r>
              <a:rPr lang="en-US" sz="3699" u="none" strike="noStrike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Impact Stories</a:t>
            </a:r>
          </a:p>
          <a:p>
            <a:pPr algn="l">
              <a:lnSpc>
                <a:spcPts val="5179"/>
              </a:lnSpc>
            </a:pPr>
            <a:r>
              <a:rPr lang="en-US" sz="3699" b="1" u="none" strike="noStrike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Create</a:t>
            </a:r>
            <a:r>
              <a:rPr lang="en-US" sz="3699" u="none" strike="noStrike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Storytelling Content</a:t>
            </a:r>
          </a:p>
          <a:p>
            <a:pPr algn="l">
              <a:lnSpc>
                <a:spcPts val="5179"/>
              </a:lnSpc>
            </a:pPr>
            <a:r>
              <a:rPr lang="en-US" sz="3699" b="1" u="none" strike="noStrike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Share</a:t>
            </a:r>
            <a:r>
              <a:rPr lang="en-US" sz="3699" u="none" strike="noStrike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for Visibility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0230" y="6667498"/>
            <a:ext cx="4950662" cy="713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00"/>
              </a:lnSpc>
            </a:pPr>
            <a:r>
              <a:rPr lang="en-US" sz="6200" b="1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Core Roles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88485" y="6667498"/>
            <a:ext cx="6895628" cy="713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00"/>
              </a:lnSpc>
            </a:pPr>
            <a:r>
              <a:rPr lang="en-US" sz="6200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Responsibilities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50230" y="4836333"/>
            <a:ext cx="1165350" cy="1165350"/>
            <a:chOff x="0" y="0"/>
            <a:chExt cx="1553800" cy="155380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553800" cy="1553800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2F15D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284661" y="478450"/>
              <a:ext cx="984478" cy="55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600" b="1">
                  <a:solidFill>
                    <a:srgbClr val="1B1B1B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01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669017" y="4836333"/>
            <a:ext cx="1165350" cy="1165350"/>
            <a:chOff x="0" y="0"/>
            <a:chExt cx="1553800" cy="15538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553800" cy="1553800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2F15D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284661" y="478450"/>
              <a:ext cx="984478" cy="55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600" b="1">
                  <a:solidFill>
                    <a:srgbClr val="1B1B1B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02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488485" y="7304404"/>
            <a:ext cx="8770815" cy="1296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Prot</a:t>
            </a:r>
            <a:r>
              <a:rPr lang="en-US" sz="3699" b="1" u="none" strike="noStrike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ect</a:t>
            </a:r>
            <a:r>
              <a:rPr lang="en-US" sz="3699" u="none" strike="noStrike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Rotary Brand &amp; Public Trust</a:t>
            </a:r>
          </a:p>
          <a:p>
            <a:pPr algn="l">
              <a:lnSpc>
                <a:spcPts val="5179"/>
              </a:lnSpc>
            </a:pPr>
            <a:r>
              <a:rPr lang="en-US" sz="3699" b="1" u="none" strike="noStrike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Coordinate</a:t>
            </a:r>
            <a:r>
              <a:rPr lang="en-US" sz="3699" u="none" strike="noStrike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Media &amp; Partner Outreach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50230" y="2334731"/>
            <a:ext cx="7038255" cy="95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 b="1">
                <a:solidFill>
                  <a:srgbClr val="D2F15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Session</a:t>
            </a:r>
            <a:r>
              <a:rPr lang="en-US" sz="5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Objectives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3332729" y="833209"/>
            <a:ext cx="3114681" cy="1208406"/>
            <a:chOff x="0" y="0"/>
            <a:chExt cx="4174554" cy="161960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174490" cy="1619631"/>
            </a:xfrm>
            <a:custGeom>
              <a:avLst/>
              <a:gdLst/>
              <a:ahLst/>
              <a:cxnLst/>
              <a:rect l="l" t="t" r="r" b="b"/>
              <a:pathLst>
                <a:path w="4174490" h="1619631">
                  <a:moveTo>
                    <a:pt x="0" y="0"/>
                  </a:moveTo>
                  <a:lnTo>
                    <a:pt x="4174490" y="0"/>
                  </a:lnTo>
                  <a:lnTo>
                    <a:pt x="4174490" y="1619631"/>
                  </a:lnTo>
                  <a:lnTo>
                    <a:pt x="0" y="1619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08" r="-1" b="-508"/>
              </a:stretch>
            </a:blipFill>
          </p:spPr>
        </p:sp>
      </p:grp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1534" y="2516770"/>
            <a:ext cx="8492466" cy="2604356"/>
          </a:xfrm>
          <a:custGeom>
            <a:avLst/>
            <a:gdLst/>
            <a:ahLst/>
            <a:cxnLst/>
            <a:rect l="l" t="t" r="r" b="b"/>
            <a:pathLst>
              <a:path w="8492466" h="2604356">
                <a:moveTo>
                  <a:pt x="0" y="0"/>
                </a:moveTo>
                <a:lnTo>
                  <a:pt x="8492466" y="0"/>
                </a:lnTo>
                <a:lnTo>
                  <a:pt x="8492466" y="2604357"/>
                </a:lnTo>
                <a:lnTo>
                  <a:pt x="0" y="2604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255296" y="2516770"/>
            <a:ext cx="8381170" cy="2570226"/>
          </a:xfrm>
          <a:custGeom>
            <a:avLst/>
            <a:gdLst/>
            <a:ahLst/>
            <a:cxnLst/>
            <a:rect l="l" t="t" r="r" b="b"/>
            <a:pathLst>
              <a:path w="8381170" h="2570226">
                <a:moveTo>
                  <a:pt x="0" y="0"/>
                </a:moveTo>
                <a:lnTo>
                  <a:pt x="8381170" y="0"/>
                </a:lnTo>
                <a:lnTo>
                  <a:pt x="8381170" y="2570226"/>
                </a:lnTo>
                <a:lnTo>
                  <a:pt x="0" y="2570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1534" y="5167985"/>
            <a:ext cx="8485580" cy="2602245"/>
          </a:xfrm>
          <a:custGeom>
            <a:avLst/>
            <a:gdLst/>
            <a:ahLst/>
            <a:cxnLst/>
            <a:rect l="l" t="t" r="r" b="b"/>
            <a:pathLst>
              <a:path w="8485580" h="2602245">
                <a:moveTo>
                  <a:pt x="0" y="0"/>
                </a:moveTo>
                <a:lnTo>
                  <a:pt x="8485580" y="0"/>
                </a:lnTo>
                <a:lnTo>
                  <a:pt x="8485580" y="2602245"/>
                </a:lnTo>
                <a:lnTo>
                  <a:pt x="0" y="26022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55296" y="5167985"/>
            <a:ext cx="8381170" cy="2570226"/>
          </a:xfrm>
          <a:custGeom>
            <a:avLst/>
            <a:gdLst/>
            <a:ahLst/>
            <a:cxnLst/>
            <a:rect l="l" t="t" r="r" b="b"/>
            <a:pathLst>
              <a:path w="8381170" h="2570226">
                <a:moveTo>
                  <a:pt x="0" y="0"/>
                </a:moveTo>
                <a:lnTo>
                  <a:pt x="8381170" y="0"/>
                </a:lnTo>
                <a:lnTo>
                  <a:pt x="8381170" y="2570225"/>
                </a:lnTo>
                <a:lnTo>
                  <a:pt x="0" y="2570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62270" y="2782283"/>
            <a:ext cx="7475824" cy="6815460"/>
          </a:xfrm>
          <a:custGeom>
            <a:avLst/>
            <a:gdLst/>
            <a:ahLst/>
            <a:cxnLst/>
            <a:rect l="l" t="t" r="r" b="b"/>
            <a:pathLst>
              <a:path w="7475824" h="6815460">
                <a:moveTo>
                  <a:pt x="0" y="0"/>
                </a:moveTo>
                <a:lnTo>
                  <a:pt x="7475824" y="0"/>
                </a:lnTo>
                <a:lnTo>
                  <a:pt x="7475824" y="6815459"/>
                </a:lnTo>
                <a:lnTo>
                  <a:pt x="0" y="6815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9906" y="2782283"/>
            <a:ext cx="7228984" cy="6337409"/>
          </a:xfrm>
          <a:custGeom>
            <a:avLst/>
            <a:gdLst/>
            <a:ahLst/>
            <a:cxnLst/>
            <a:rect l="l" t="t" r="r" b="b"/>
            <a:pathLst>
              <a:path w="7228984" h="6337409">
                <a:moveTo>
                  <a:pt x="0" y="0"/>
                </a:moveTo>
                <a:lnTo>
                  <a:pt x="7228984" y="0"/>
                </a:lnTo>
                <a:lnTo>
                  <a:pt x="7228984" y="6337409"/>
                </a:lnTo>
                <a:lnTo>
                  <a:pt x="0" y="6337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244" y="431057"/>
            <a:ext cx="2076120" cy="207612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3780665" y="1842737"/>
            <a:ext cx="1028700" cy="1173361"/>
          </a:xfrm>
          <a:custGeom>
            <a:avLst/>
            <a:gdLst/>
            <a:ahLst/>
            <a:cxnLst/>
            <a:rect l="l" t="t" r="r" b="b"/>
            <a:pathLst>
              <a:path w="1028700" h="1173361">
                <a:moveTo>
                  <a:pt x="0" y="0"/>
                </a:moveTo>
                <a:lnTo>
                  <a:pt x="1028700" y="0"/>
                </a:lnTo>
                <a:lnTo>
                  <a:pt x="1028700" y="1173361"/>
                </a:lnTo>
                <a:lnTo>
                  <a:pt x="0" y="11733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57024" y="2263757"/>
            <a:ext cx="495043" cy="495043"/>
          </a:xfrm>
          <a:custGeom>
            <a:avLst/>
            <a:gdLst/>
            <a:ahLst/>
            <a:cxnLst/>
            <a:rect l="l" t="t" r="r" b="b"/>
            <a:pathLst>
              <a:path w="495043" h="495043">
                <a:moveTo>
                  <a:pt x="0" y="0"/>
                </a:moveTo>
                <a:lnTo>
                  <a:pt x="495043" y="0"/>
                </a:lnTo>
                <a:lnTo>
                  <a:pt x="495043" y="495043"/>
                </a:lnTo>
                <a:lnTo>
                  <a:pt x="0" y="4950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2573" y="1262963"/>
            <a:ext cx="9113896" cy="161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4"/>
              </a:lnSpc>
            </a:pPr>
            <a:r>
              <a:rPr lang="en-US" sz="6738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Rotary </a:t>
            </a:r>
          </a:p>
          <a:p>
            <a:pPr algn="l">
              <a:lnSpc>
                <a:spcPts val="6130"/>
              </a:lnSpc>
            </a:pPr>
            <a:r>
              <a:rPr lang="en-US" sz="6738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News Aggregators</a:t>
            </a:r>
          </a:p>
        </p:txBody>
      </p:sp>
      <p:sp>
        <p:nvSpPr>
          <p:cNvPr id="3" name="Freeform 3"/>
          <p:cNvSpPr/>
          <p:nvPr/>
        </p:nvSpPr>
        <p:spPr>
          <a:xfrm>
            <a:off x="14693917" y="2286982"/>
            <a:ext cx="1028700" cy="1173361"/>
          </a:xfrm>
          <a:custGeom>
            <a:avLst/>
            <a:gdLst/>
            <a:ahLst/>
            <a:cxnLst/>
            <a:rect l="l" t="t" r="r" b="b"/>
            <a:pathLst>
              <a:path w="1028700" h="1173361">
                <a:moveTo>
                  <a:pt x="0" y="0"/>
                </a:moveTo>
                <a:lnTo>
                  <a:pt x="1028700" y="0"/>
                </a:lnTo>
                <a:lnTo>
                  <a:pt x="1028700" y="1173362"/>
                </a:lnTo>
                <a:lnTo>
                  <a:pt x="0" y="1173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79802" y="2708003"/>
            <a:ext cx="495043" cy="495043"/>
          </a:xfrm>
          <a:custGeom>
            <a:avLst/>
            <a:gdLst/>
            <a:ahLst/>
            <a:cxnLst/>
            <a:rect l="l" t="t" r="r" b="b"/>
            <a:pathLst>
              <a:path w="495043" h="495043">
                <a:moveTo>
                  <a:pt x="0" y="0"/>
                </a:moveTo>
                <a:lnTo>
                  <a:pt x="495042" y="0"/>
                </a:lnTo>
                <a:lnTo>
                  <a:pt x="495042" y="495043"/>
                </a:lnTo>
                <a:lnTo>
                  <a:pt x="0" y="495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1704" y="796299"/>
            <a:ext cx="91161" cy="91161"/>
          </a:xfrm>
          <a:custGeom>
            <a:avLst/>
            <a:gdLst/>
            <a:ahLst/>
            <a:cxnLst/>
            <a:rect l="l" t="t" r="r" b="b"/>
            <a:pathLst>
              <a:path w="91161" h="91161">
                <a:moveTo>
                  <a:pt x="0" y="0"/>
                </a:moveTo>
                <a:lnTo>
                  <a:pt x="91161" y="0"/>
                </a:lnTo>
                <a:lnTo>
                  <a:pt x="91161" y="91161"/>
                </a:lnTo>
                <a:lnTo>
                  <a:pt x="0" y="91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3460344"/>
            <a:ext cx="15444758" cy="6603456"/>
            <a:chOff x="0" y="0"/>
            <a:chExt cx="20593011" cy="88046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592993" cy="8804541"/>
            </a:xfrm>
            <a:custGeom>
              <a:avLst/>
              <a:gdLst/>
              <a:ahLst/>
              <a:cxnLst/>
              <a:rect l="l" t="t" r="r" b="b"/>
              <a:pathLst>
                <a:path w="20592993" h="8804541">
                  <a:moveTo>
                    <a:pt x="302352" y="0"/>
                  </a:moveTo>
                  <a:lnTo>
                    <a:pt x="20290639" y="0"/>
                  </a:lnTo>
                  <a:cubicBezTo>
                    <a:pt x="20457685" y="0"/>
                    <a:pt x="20592993" y="118269"/>
                    <a:pt x="20592993" y="264277"/>
                  </a:cubicBezTo>
                  <a:lnTo>
                    <a:pt x="20592993" y="8540264"/>
                  </a:lnTo>
                  <a:cubicBezTo>
                    <a:pt x="20592993" y="8686272"/>
                    <a:pt x="20457685" y="8804541"/>
                    <a:pt x="20290639" y="8804541"/>
                  </a:cubicBezTo>
                  <a:lnTo>
                    <a:pt x="302352" y="8804541"/>
                  </a:lnTo>
                  <a:cubicBezTo>
                    <a:pt x="135308" y="8804541"/>
                    <a:pt x="0" y="8686272"/>
                    <a:pt x="0" y="8540264"/>
                  </a:cubicBezTo>
                  <a:lnTo>
                    <a:pt x="0" y="264277"/>
                  </a:lnTo>
                  <a:cubicBezTo>
                    <a:pt x="0" y="118269"/>
                    <a:pt x="135308" y="0"/>
                    <a:pt x="302352" y="0"/>
                  </a:cubicBezTo>
                  <a:close/>
                </a:path>
              </a:pathLst>
            </a:custGeom>
            <a:blipFill>
              <a:blip r:embed="rId8"/>
              <a:stretch>
                <a:fillRect t="-17130" b="-534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5493894" y="696960"/>
            <a:ext cx="1590022" cy="1590022"/>
          </a:xfrm>
          <a:custGeom>
            <a:avLst/>
            <a:gdLst/>
            <a:ahLst/>
            <a:cxnLst/>
            <a:rect l="l" t="t" r="r" b="b"/>
            <a:pathLst>
              <a:path w="1590022" h="1590022">
                <a:moveTo>
                  <a:pt x="0" y="0"/>
                </a:moveTo>
                <a:lnTo>
                  <a:pt x="1590023" y="0"/>
                </a:lnTo>
                <a:lnTo>
                  <a:pt x="1590023" y="1590022"/>
                </a:lnTo>
                <a:lnTo>
                  <a:pt x="0" y="15900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29178" y="1669238"/>
            <a:ext cx="6687230" cy="365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8"/>
              </a:lnSpc>
            </a:pPr>
            <a:r>
              <a:rPr lang="en-US" sz="2099" b="1">
                <a:solidFill>
                  <a:srgbClr val="1848A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https://rotarydistrict3292.org.np/public-image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4108" y="647890"/>
            <a:ext cx="2494064" cy="273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8"/>
              </a:lnSpc>
            </a:pPr>
            <a:r>
              <a:rPr lang="en-US" sz="1599" b="1">
                <a:solidFill>
                  <a:srgbClr val="323232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Online Platform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81553" y="1247076"/>
            <a:ext cx="6519085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161616"/>
                </a:solidFill>
                <a:latin typeface="Poppins Bold"/>
                <a:ea typeface="Poppins Bold"/>
                <a:cs typeface="Poppins Bold"/>
                <a:sym typeface="Poppins Bold"/>
              </a:rPr>
              <a:t>ONE PLATFORM. MAXIMUM IMPACT.</a:t>
            </a:r>
          </a:p>
        </p:txBody>
      </p:sp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2573" y="1643021"/>
            <a:ext cx="9113896" cy="161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4"/>
              </a:lnSpc>
            </a:pPr>
            <a:r>
              <a:rPr lang="en-US" sz="6738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Rotary </a:t>
            </a:r>
          </a:p>
          <a:p>
            <a:pPr algn="l">
              <a:lnSpc>
                <a:spcPts val="6130"/>
              </a:lnSpc>
            </a:pPr>
            <a:r>
              <a:rPr lang="en-US" sz="6738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News Aggregators</a:t>
            </a:r>
          </a:p>
        </p:txBody>
      </p:sp>
      <p:sp>
        <p:nvSpPr>
          <p:cNvPr id="3" name="Freeform 3"/>
          <p:cNvSpPr/>
          <p:nvPr/>
        </p:nvSpPr>
        <p:spPr>
          <a:xfrm>
            <a:off x="14693917" y="2286982"/>
            <a:ext cx="1028700" cy="1173361"/>
          </a:xfrm>
          <a:custGeom>
            <a:avLst/>
            <a:gdLst/>
            <a:ahLst/>
            <a:cxnLst/>
            <a:rect l="l" t="t" r="r" b="b"/>
            <a:pathLst>
              <a:path w="1028700" h="1173361">
                <a:moveTo>
                  <a:pt x="0" y="0"/>
                </a:moveTo>
                <a:lnTo>
                  <a:pt x="1028700" y="0"/>
                </a:lnTo>
                <a:lnTo>
                  <a:pt x="1028700" y="1173362"/>
                </a:lnTo>
                <a:lnTo>
                  <a:pt x="0" y="1173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79802" y="2708003"/>
            <a:ext cx="495043" cy="495043"/>
          </a:xfrm>
          <a:custGeom>
            <a:avLst/>
            <a:gdLst/>
            <a:ahLst/>
            <a:cxnLst/>
            <a:rect l="l" t="t" r="r" b="b"/>
            <a:pathLst>
              <a:path w="495043" h="495043">
                <a:moveTo>
                  <a:pt x="0" y="0"/>
                </a:moveTo>
                <a:lnTo>
                  <a:pt x="495042" y="0"/>
                </a:lnTo>
                <a:lnTo>
                  <a:pt x="495042" y="495043"/>
                </a:lnTo>
                <a:lnTo>
                  <a:pt x="0" y="495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1704" y="796299"/>
            <a:ext cx="91161" cy="91161"/>
          </a:xfrm>
          <a:custGeom>
            <a:avLst/>
            <a:gdLst/>
            <a:ahLst/>
            <a:cxnLst/>
            <a:rect l="l" t="t" r="r" b="b"/>
            <a:pathLst>
              <a:path w="91161" h="91161">
                <a:moveTo>
                  <a:pt x="0" y="0"/>
                </a:moveTo>
                <a:lnTo>
                  <a:pt x="91161" y="0"/>
                </a:lnTo>
                <a:lnTo>
                  <a:pt x="91161" y="91161"/>
                </a:lnTo>
                <a:lnTo>
                  <a:pt x="0" y="91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66054" y="3539595"/>
            <a:ext cx="15444758" cy="6603456"/>
            <a:chOff x="0" y="0"/>
            <a:chExt cx="20593011" cy="88046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592993" cy="8804541"/>
            </a:xfrm>
            <a:custGeom>
              <a:avLst/>
              <a:gdLst/>
              <a:ahLst/>
              <a:cxnLst/>
              <a:rect l="l" t="t" r="r" b="b"/>
              <a:pathLst>
                <a:path w="20592993" h="8804541">
                  <a:moveTo>
                    <a:pt x="302352" y="0"/>
                  </a:moveTo>
                  <a:lnTo>
                    <a:pt x="20290639" y="0"/>
                  </a:lnTo>
                  <a:cubicBezTo>
                    <a:pt x="20457685" y="0"/>
                    <a:pt x="20592993" y="118269"/>
                    <a:pt x="20592993" y="264277"/>
                  </a:cubicBezTo>
                  <a:lnTo>
                    <a:pt x="20592993" y="8540264"/>
                  </a:lnTo>
                  <a:cubicBezTo>
                    <a:pt x="20592993" y="8686272"/>
                    <a:pt x="20457685" y="8804541"/>
                    <a:pt x="20290639" y="8804541"/>
                  </a:cubicBezTo>
                  <a:lnTo>
                    <a:pt x="302352" y="8804541"/>
                  </a:lnTo>
                  <a:cubicBezTo>
                    <a:pt x="135308" y="8804541"/>
                    <a:pt x="0" y="8686272"/>
                    <a:pt x="0" y="8540264"/>
                  </a:cubicBezTo>
                  <a:lnTo>
                    <a:pt x="0" y="264277"/>
                  </a:lnTo>
                  <a:cubicBezTo>
                    <a:pt x="0" y="118269"/>
                    <a:pt x="135308" y="0"/>
                    <a:pt x="302352" y="0"/>
                  </a:cubicBezTo>
                  <a:close/>
                </a:path>
              </a:pathLst>
            </a:custGeom>
            <a:blipFill>
              <a:blip r:embed="rId8"/>
              <a:stretch>
                <a:fillRect b="-2247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5493894" y="696960"/>
            <a:ext cx="1590022" cy="1590022"/>
          </a:xfrm>
          <a:custGeom>
            <a:avLst/>
            <a:gdLst/>
            <a:ahLst/>
            <a:cxnLst/>
            <a:rect l="l" t="t" r="r" b="b"/>
            <a:pathLst>
              <a:path w="1590022" h="1590022">
                <a:moveTo>
                  <a:pt x="0" y="0"/>
                </a:moveTo>
                <a:lnTo>
                  <a:pt x="1590023" y="0"/>
                </a:lnTo>
                <a:lnTo>
                  <a:pt x="1590023" y="1590022"/>
                </a:lnTo>
                <a:lnTo>
                  <a:pt x="0" y="15900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29178" y="2049297"/>
            <a:ext cx="6687230" cy="365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8"/>
              </a:lnSpc>
            </a:pPr>
            <a:r>
              <a:rPr lang="en-US" sz="2099" b="1">
                <a:solidFill>
                  <a:srgbClr val="1848A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https://rotarydistrict3292.org.np/public-image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4108" y="647890"/>
            <a:ext cx="2494064" cy="273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8"/>
              </a:lnSpc>
            </a:pPr>
            <a:r>
              <a:rPr lang="en-US" sz="1599" b="1">
                <a:solidFill>
                  <a:srgbClr val="323232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Online Platform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81553" y="1627135"/>
            <a:ext cx="6519085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161616"/>
                </a:solidFill>
                <a:latin typeface="Poppins Bold"/>
                <a:ea typeface="Poppins Bold"/>
                <a:cs typeface="Poppins Bold"/>
                <a:sym typeface="Poppins Bold"/>
              </a:rPr>
              <a:t>ONE PLATFORM. MAXIMUM IMPACT.</a:t>
            </a:r>
          </a:p>
        </p:txBody>
      </p:sp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16078"/>
            <a:ext cx="5709061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Your 2026‑27 </a:t>
            </a:r>
          </a:p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Action Plan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31008" y="4018305"/>
            <a:ext cx="323850" cy="32385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8AEB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317258" y="4008780"/>
            <a:ext cx="323850" cy="32385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28F8B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605817" y="3999255"/>
            <a:ext cx="323850" cy="32385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28F8B"/>
            </a:solidFill>
          </p:spPr>
        </p:sp>
      </p:grpSp>
      <p:sp>
        <p:nvSpPr>
          <p:cNvPr id="9" name="AutoShape 9"/>
          <p:cNvSpPr/>
          <p:nvPr/>
        </p:nvSpPr>
        <p:spPr>
          <a:xfrm flipV="1">
            <a:off x="1354858" y="4170705"/>
            <a:ext cx="3962400" cy="9525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V="1">
            <a:off x="5641108" y="4161180"/>
            <a:ext cx="3964708" cy="9525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9929667" y="4151655"/>
            <a:ext cx="6368035" cy="9525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16297702" y="3989730"/>
            <a:ext cx="323850" cy="32385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28F8B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8700" y="5056530"/>
            <a:ext cx="4113050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59"/>
              </a:lnSpc>
              <a:spcBef>
                <a:spcPct val="0"/>
              </a:spcBef>
            </a:pPr>
            <a:r>
              <a:rPr lang="en-US" sz="32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Connect with District Public Image Team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7590180"/>
            <a:ext cx="336492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We are here to support you.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17258" y="5056530"/>
            <a:ext cx="3364925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59"/>
              </a:lnSpc>
              <a:spcBef>
                <a:spcPct val="0"/>
              </a:spcBef>
            </a:pPr>
            <a:r>
              <a:rPr lang="en-US" sz="32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Post impact stories regularly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17258" y="7590180"/>
            <a:ext cx="3627779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Always show community change.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894375" y="5056530"/>
            <a:ext cx="3588556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59"/>
              </a:lnSpc>
              <a:spcBef>
                <a:spcPct val="0"/>
              </a:spcBef>
            </a:pPr>
            <a:r>
              <a:rPr lang="en-US" sz="32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Strictly follow Rotary branding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894375" y="7590180"/>
            <a:ext cx="3364925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Use correct Rotary branding from Rotary Brand Center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605817" y="5056530"/>
            <a:ext cx="3613403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9"/>
              </a:lnSpc>
            </a:pPr>
            <a:r>
              <a:rPr lang="en-US" sz="32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Create </a:t>
            </a:r>
          </a:p>
          <a:p>
            <a:pPr marL="0" lvl="0" indent="0" algn="l">
              <a:lnSpc>
                <a:spcPts val="3959"/>
              </a:lnSpc>
              <a:spcBef>
                <a:spcPct val="0"/>
              </a:spcBef>
            </a:pPr>
            <a:r>
              <a:rPr lang="en-US" sz="32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short reels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605817" y="7590180"/>
            <a:ext cx="3850195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Capture before &amp; after, and include real beneficiary and volunteer voices.</a:t>
            </a:r>
          </a:p>
        </p:txBody>
      </p:sp>
      <p:sp>
        <p:nvSpPr>
          <p:cNvPr id="22" name="AutoShape 22"/>
          <p:cNvSpPr/>
          <p:nvPr/>
        </p:nvSpPr>
        <p:spPr>
          <a:xfrm>
            <a:off x="1178646" y="4342155"/>
            <a:ext cx="0" cy="682095"/>
          </a:xfrm>
          <a:prstGeom prst="line">
            <a:avLst/>
          </a:prstGeom>
          <a:ln w="28575" cap="flat">
            <a:solidFill>
              <a:srgbClr val="004A87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5479183" y="4151655"/>
            <a:ext cx="0" cy="682095"/>
          </a:xfrm>
          <a:prstGeom prst="line">
            <a:avLst/>
          </a:prstGeom>
          <a:ln w="28575" cap="flat">
            <a:solidFill>
              <a:srgbClr val="128F8B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9782029" y="4151655"/>
            <a:ext cx="0" cy="682095"/>
          </a:xfrm>
          <a:prstGeom prst="line">
            <a:avLst/>
          </a:prstGeom>
          <a:ln w="28575" cap="flat">
            <a:solidFill>
              <a:srgbClr val="38AEB6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>
            <a:off x="16476223" y="4151655"/>
            <a:ext cx="0" cy="682095"/>
          </a:xfrm>
          <a:prstGeom prst="line">
            <a:avLst/>
          </a:prstGeom>
          <a:ln w="28575" cap="flat">
            <a:solidFill>
              <a:srgbClr val="38AEB6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26" name="Group 26"/>
          <p:cNvGrpSpPr/>
          <p:nvPr/>
        </p:nvGrpSpPr>
        <p:grpSpPr>
          <a:xfrm>
            <a:off x="13778973" y="570313"/>
            <a:ext cx="3703958" cy="1885893"/>
            <a:chOff x="0" y="0"/>
            <a:chExt cx="4938611" cy="251452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938649" cy="2514473"/>
            </a:xfrm>
            <a:custGeom>
              <a:avLst/>
              <a:gdLst/>
              <a:ahLst/>
              <a:cxnLst/>
              <a:rect l="l" t="t" r="r" b="b"/>
              <a:pathLst>
                <a:path w="4938649" h="2514473">
                  <a:moveTo>
                    <a:pt x="0" y="0"/>
                  </a:moveTo>
                  <a:lnTo>
                    <a:pt x="4938649" y="0"/>
                  </a:lnTo>
                  <a:lnTo>
                    <a:pt x="4938649" y="2514473"/>
                  </a:lnTo>
                  <a:lnTo>
                    <a:pt x="0" y="2514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8" b="-101"/>
              </a:stretch>
            </a:blipFill>
          </p:spPr>
        </p:sp>
      </p:grpSp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38292" y="3407010"/>
            <a:ext cx="7453918" cy="1216785"/>
            <a:chOff x="0" y="0"/>
            <a:chExt cx="9938557" cy="162238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622380" cy="162238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EF77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55808" y="375680"/>
              <a:ext cx="910763" cy="871021"/>
            </a:xfrm>
            <a:custGeom>
              <a:avLst/>
              <a:gdLst/>
              <a:ahLst/>
              <a:cxnLst/>
              <a:rect l="l" t="t" r="r" b="b"/>
              <a:pathLst>
                <a:path w="910763" h="871021">
                  <a:moveTo>
                    <a:pt x="0" y="0"/>
                  </a:moveTo>
                  <a:lnTo>
                    <a:pt x="910764" y="0"/>
                  </a:lnTo>
                  <a:lnTo>
                    <a:pt x="910764" y="871021"/>
                  </a:lnTo>
                  <a:lnTo>
                    <a:pt x="0" y="871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2299166" y="189891"/>
              <a:ext cx="7639391" cy="11378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170"/>
                </a:lnSpc>
                <a:spcBef>
                  <a:spcPct val="0"/>
                </a:spcBef>
              </a:pPr>
              <a:r>
                <a:rPr lang="en-US" sz="5121" b="1">
                  <a:solidFill>
                    <a:srgbClr val="EDEDE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Useful resources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61238" y="5113576"/>
            <a:ext cx="14408027" cy="87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70"/>
              </a:lnSpc>
              <a:spcBef>
                <a:spcPct val="0"/>
              </a:spcBef>
            </a:pPr>
            <a:r>
              <a:rPr lang="en-US" sz="5121">
                <a:solidFill>
                  <a:srgbClr val="EDEDED"/>
                </a:solidFill>
                <a:latin typeface="DM Sans"/>
                <a:ea typeface="DM Sans"/>
                <a:cs typeface="DM Sans"/>
                <a:sym typeface="DM Sans"/>
              </a:rPr>
              <a:t>https://rotarydistrict3292.org.np/public-image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35708" y="6183638"/>
            <a:ext cx="11459087" cy="87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70"/>
              </a:lnSpc>
              <a:spcBef>
                <a:spcPct val="0"/>
              </a:spcBef>
            </a:pPr>
            <a:r>
              <a:rPr lang="en-US" sz="5121">
                <a:solidFill>
                  <a:srgbClr val="EDEDED"/>
                </a:solidFill>
                <a:latin typeface="DM Sans"/>
                <a:ea typeface="DM Sans"/>
                <a:cs typeface="DM Sans"/>
                <a:sym typeface="DM Sans"/>
              </a:rPr>
              <a:t>https://brandcenter.rotary.org/en-us/</a:t>
            </a:r>
          </a:p>
        </p:txBody>
      </p:sp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 rot="-9278497">
            <a:off x="5636889" y="-5627185"/>
            <a:ext cx="17891941" cy="1789194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35"/>
                  </a:srgbClr>
                </a:gs>
                <a:gs pos="25000">
                  <a:srgbClr val="FFFFFF">
                    <a:alpha val="1050"/>
                  </a:srgbClr>
                </a:gs>
                <a:gs pos="50000">
                  <a:srgbClr val="FFFFFF">
                    <a:alpha val="700"/>
                  </a:srgbClr>
                </a:gs>
                <a:gs pos="75000">
                  <a:srgbClr val="FFFFFF">
                    <a:alpha val="1050"/>
                  </a:srgbClr>
                </a:gs>
                <a:gs pos="100000">
                  <a:srgbClr val="FFFFFF">
                    <a:alpha val="700"/>
                  </a:srgbClr>
                </a:gs>
              </a:gsLst>
              <a:lin ang="2700000"/>
            </a:gradFill>
            <a:ln w="19050" cap="rnd">
              <a:solidFill>
                <a:srgbClr val="FFFFFF">
                  <a:alpha val="6667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81915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1967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9278497">
            <a:off x="8546725" y="-2890427"/>
            <a:ext cx="12072268" cy="1207226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35"/>
                  </a:srgbClr>
                </a:gs>
                <a:gs pos="25000">
                  <a:srgbClr val="FFFFFF">
                    <a:alpha val="1050"/>
                  </a:srgbClr>
                </a:gs>
                <a:gs pos="50000">
                  <a:srgbClr val="FFFFFF">
                    <a:alpha val="700"/>
                  </a:srgbClr>
                </a:gs>
                <a:gs pos="75000">
                  <a:srgbClr val="FFFFFF">
                    <a:alpha val="1050"/>
                  </a:srgbClr>
                </a:gs>
                <a:gs pos="100000">
                  <a:srgbClr val="FFFFFF">
                    <a:alpha val="700"/>
                  </a:srgbClr>
                </a:gs>
              </a:gsLst>
              <a:lin ang="2700000"/>
            </a:gradFill>
            <a:ln w="19050" cap="rnd">
              <a:solidFill>
                <a:srgbClr val="FFFFFF">
                  <a:alpha val="6667"/>
                </a:srgbClr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161925"/>
              <a:ext cx="660400" cy="574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18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64992" y="2272074"/>
            <a:ext cx="4559919" cy="8686934"/>
            <a:chOff x="0" y="0"/>
            <a:chExt cx="706451" cy="13458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06451" cy="1345833"/>
            </a:xfrm>
            <a:custGeom>
              <a:avLst/>
              <a:gdLst/>
              <a:ahLst/>
              <a:cxnLst/>
              <a:rect l="l" t="t" r="r" b="b"/>
              <a:pathLst>
                <a:path w="706451" h="1345833">
                  <a:moveTo>
                    <a:pt x="67913" y="0"/>
                  </a:moveTo>
                  <a:lnTo>
                    <a:pt x="638538" y="0"/>
                  </a:lnTo>
                  <a:cubicBezTo>
                    <a:pt x="676045" y="0"/>
                    <a:pt x="706451" y="30406"/>
                    <a:pt x="706451" y="67913"/>
                  </a:cubicBezTo>
                  <a:lnTo>
                    <a:pt x="706451" y="1277921"/>
                  </a:lnTo>
                  <a:cubicBezTo>
                    <a:pt x="706451" y="1315428"/>
                    <a:pt x="676045" y="1345833"/>
                    <a:pt x="638538" y="1345833"/>
                  </a:cubicBezTo>
                  <a:lnTo>
                    <a:pt x="67913" y="1345833"/>
                  </a:lnTo>
                  <a:cubicBezTo>
                    <a:pt x="30406" y="1345833"/>
                    <a:pt x="0" y="1315428"/>
                    <a:pt x="0" y="1277921"/>
                  </a:cubicBezTo>
                  <a:lnTo>
                    <a:pt x="0" y="67913"/>
                  </a:lnTo>
                  <a:cubicBezTo>
                    <a:pt x="0" y="30406"/>
                    <a:pt x="30406" y="0"/>
                    <a:pt x="67913" y="0"/>
                  </a:cubicBezTo>
                  <a:close/>
                </a:path>
              </a:pathLst>
            </a:custGeom>
            <a:blipFill>
              <a:blip r:embed="rId3"/>
              <a:stretch>
                <a:fillRect l="-5081" r="-37625"/>
              </a:stretch>
            </a:blipFill>
            <a:ln w="190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5862795" y="-227080"/>
            <a:ext cx="3013779" cy="3844331"/>
            <a:chOff x="0" y="0"/>
            <a:chExt cx="727153" cy="9275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7153" cy="927546"/>
            </a:xfrm>
            <a:custGeom>
              <a:avLst/>
              <a:gdLst/>
              <a:ahLst/>
              <a:cxnLst/>
              <a:rect l="l" t="t" r="r" b="b"/>
              <a:pathLst>
                <a:path w="727153" h="927546">
                  <a:moveTo>
                    <a:pt x="102754" y="0"/>
                  </a:moveTo>
                  <a:lnTo>
                    <a:pt x="624400" y="0"/>
                  </a:lnTo>
                  <a:cubicBezTo>
                    <a:pt x="651652" y="0"/>
                    <a:pt x="677788" y="10826"/>
                    <a:pt x="697058" y="30096"/>
                  </a:cubicBezTo>
                  <a:cubicBezTo>
                    <a:pt x="716328" y="49366"/>
                    <a:pt x="727153" y="75502"/>
                    <a:pt x="727153" y="102754"/>
                  </a:cubicBezTo>
                  <a:lnTo>
                    <a:pt x="727153" y="824792"/>
                  </a:lnTo>
                  <a:cubicBezTo>
                    <a:pt x="727153" y="881541"/>
                    <a:pt x="681149" y="927546"/>
                    <a:pt x="624400" y="927546"/>
                  </a:cubicBezTo>
                  <a:lnTo>
                    <a:pt x="102754" y="927546"/>
                  </a:lnTo>
                  <a:cubicBezTo>
                    <a:pt x="75502" y="927546"/>
                    <a:pt x="49366" y="916720"/>
                    <a:pt x="30096" y="897450"/>
                  </a:cubicBezTo>
                  <a:cubicBezTo>
                    <a:pt x="10826" y="878180"/>
                    <a:pt x="0" y="852044"/>
                    <a:pt x="0" y="824792"/>
                  </a:cubicBezTo>
                  <a:lnTo>
                    <a:pt x="0" y="102754"/>
                  </a:lnTo>
                  <a:cubicBezTo>
                    <a:pt x="0" y="75502"/>
                    <a:pt x="10826" y="49366"/>
                    <a:pt x="30096" y="30096"/>
                  </a:cubicBezTo>
                  <a:cubicBezTo>
                    <a:pt x="49366" y="10826"/>
                    <a:pt x="75502" y="0"/>
                    <a:pt x="102754" y="0"/>
                  </a:cubicBezTo>
                  <a:close/>
                </a:path>
              </a:pathLst>
            </a:custGeom>
            <a:blipFill>
              <a:blip r:embed="rId4"/>
              <a:stretch>
                <a:fillRect l="-42726" r="-27351"/>
              </a:stretch>
            </a:blipFill>
            <a:ln w="190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5862795" y="4283612"/>
            <a:ext cx="3013779" cy="3844331"/>
            <a:chOff x="0" y="0"/>
            <a:chExt cx="727153" cy="92754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7153" cy="927546"/>
            </a:xfrm>
            <a:custGeom>
              <a:avLst/>
              <a:gdLst/>
              <a:ahLst/>
              <a:cxnLst/>
              <a:rect l="l" t="t" r="r" b="b"/>
              <a:pathLst>
                <a:path w="727153" h="927546">
                  <a:moveTo>
                    <a:pt x="102754" y="0"/>
                  </a:moveTo>
                  <a:lnTo>
                    <a:pt x="624400" y="0"/>
                  </a:lnTo>
                  <a:cubicBezTo>
                    <a:pt x="651652" y="0"/>
                    <a:pt x="677788" y="10826"/>
                    <a:pt x="697058" y="30096"/>
                  </a:cubicBezTo>
                  <a:cubicBezTo>
                    <a:pt x="716328" y="49366"/>
                    <a:pt x="727153" y="75502"/>
                    <a:pt x="727153" y="102754"/>
                  </a:cubicBezTo>
                  <a:lnTo>
                    <a:pt x="727153" y="824792"/>
                  </a:lnTo>
                  <a:cubicBezTo>
                    <a:pt x="727153" y="881541"/>
                    <a:pt x="681149" y="927546"/>
                    <a:pt x="624400" y="927546"/>
                  </a:cubicBezTo>
                  <a:lnTo>
                    <a:pt x="102754" y="927546"/>
                  </a:lnTo>
                  <a:cubicBezTo>
                    <a:pt x="75502" y="927546"/>
                    <a:pt x="49366" y="916720"/>
                    <a:pt x="30096" y="897450"/>
                  </a:cubicBezTo>
                  <a:cubicBezTo>
                    <a:pt x="10826" y="878180"/>
                    <a:pt x="0" y="852044"/>
                    <a:pt x="0" y="824792"/>
                  </a:cubicBezTo>
                  <a:lnTo>
                    <a:pt x="0" y="102754"/>
                  </a:lnTo>
                  <a:cubicBezTo>
                    <a:pt x="0" y="75502"/>
                    <a:pt x="10826" y="49366"/>
                    <a:pt x="30096" y="30096"/>
                  </a:cubicBezTo>
                  <a:cubicBezTo>
                    <a:pt x="49366" y="10826"/>
                    <a:pt x="75502" y="0"/>
                    <a:pt x="102754" y="0"/>
                  </a:cubicBezTo>
                  <a:close/>
                </a:path>
              </a:pathLst>
            </a:custGeom>
            <a:blipFill>
              <a:blip r:embed="rId5"/>
              <a:stretch>
                <a:fillRect t="-3013" b="-10809"/>
              </a:stretch>
            </a:blipFill>
            <a:ln w="190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5862795" y="8860259"/>
            <a:ext cx="3013779" cy="3658765"/>
            <a:chOff x="0" y="0"/>
            <a:chExt cx="1134395" cy="137716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34395" cy="1377169"/>
            </a:xfrm>
            <a:custGeom>
              <a:avLst/>
              <a:gdLst/>
              <a:ahLst/>
              <a:cxnLst/>
              <a:rect l="l" t="t" r="r" b="b"/>
              <a:pathLst>
                <a:path w="1134395" h="1377169">
                  <a:moveTo>
                    <a:pt x="131011" y="0"/>
                  </a:moveTo>
                  <a:lnTo>
                    <a:pt x="1003384" y="0"/>
                  </a:lnTo>
                  <a:cubicBezTo>
                    <a:pt x="1075739" y="0"/>
                    <a:pt x="1134395" y="58656"/>
                    <a:pt x="1134395" y="131011"/>
                  </a:cubicBezTo>
                  <a:lnTo>
                    <a:pt x="1134395" y="1246158"/>
                  </a:lnTo>
                  <a:cubicBezTo>
                    <a:pt x="1134395" y="1318513"/>
                    <a:pt x="1075739" y="1377169"/>
                    <a:pt x="1003384" y="1377169"/>
                  </a:cubicBezTo>
                  <a:lnTo>
                    <a:pt x="131011" y="1377169"/>
                  </a:lnTo>
                  <a:cubicBezTo>
                    <a:pt x="96265" y="1377169"/>
                    <a:pt x="62942" y="1363366"/>
                    <a:pt x="38372" y="1338797"/>
                  </a:cubicBezTo>
                  <a:cubicBezTo>
                    <a:pt x="13803" y="1314227"/>
                    <a:pt x="0" y="1280904"/>
                    <a:pt x="0" y="1246158"/>
                  </a:cubicBezTo>
                  <a:lnTo>
                    <a:pt x="0" y="131011"/>
                  </a:lnTo>
                  <a:cubicBezTo>
                    <a:pt x="0" y="58656"/>
                    <a:pt x="58656" y="0"/>
                    <a:pt x="13101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DBD8D8">
                    <a:alpha val="100000"/>
                  </a:srgbClr>
                </a:gs>
              </a:gsLst>
              <a:lin ang="5400000"/>
            </a:gradFill>
            <a:ln w="19050" cap="rnd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DBD8D8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85725"/>
              <a:ext cx="1134395" cy="1291444"/>
            </a:xfrm>
            <a:prstGeom prst="rect">
              <a:avLst/>
            </a:prstGeom>
          </p:spPr>
          <p:txBody>
            <a:bodyPr lIns="50800" tIns="50800" rIns="50800" bIns="50800" rtlCol="0" anchor="b"/>
            <a:lstStyle/>
            <a:p>
              <a:pPr marL="0" lvl="0" indent="0" algn="ctr">
                <a:lnSpc>
                  <a:spcPts val="2218"/>
                </a:lnSpc>
                <a:spcBef>
                  <a:spcPct val="0"/>
                </a:spcBef>
              </a:pPr>
              <a:r>
                <a:rPr lang="en-US" sz="2609" spc="-195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VOICE IN ACTION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4845408" y="709771"/>
            <a:ext cx="2609015" cy="2609015"/>
          </a:xfrm>
          <a:custGeom>
            <a:avLst/>
            <a:gdLst/>
            <a:ahLst/>
            <a:cxnLst/>
            <a:rect l="l" t="t" r="r" b="b"/>
            <a:pathLst>
              <a:path w="2609015" h="2609015">
                <a:moveTo>
                  <a:pt x="0" y="0"/>
                </a:moveTo>
                <a:lnTo>
                  <a:pt x="2609014" y="0"/>
                </a:lnTo>
                <a:lnTo>
                  <a:pt x="2609014" y="2609014"/>
                </a:lnTo>
                <a:lnTo>
                  <a:pt x="0" y="26090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61082" y="3570650"/>
            <a:ext cx="5888832" cy="626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6"/>
              </a:lnSpc>
            </a:pPr>
            <a:r>
              <a:rPr lang="en-US" sz="4236" b="1" spc="-177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is Rotary’s Voice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2972" y="852689"/>
            <a:ext cx="5168833" cy="372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1"/>
              </a:lnSpc>
            </a:pPr>
            <a:r>
              <a:rPr lang="en-US" sz="2229" b="1" spc="-104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Voice in Action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47187" y="5489435"/>
            <a:ext cx="7608774" cy="697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1"/>
              </a:lnSpc>
            </a:pPr>
            <a:r>
              <a:rPr lang="en-US" sz="4236" b="1" spc="-97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Public Image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79027" y="1480439"/>
            <a:ext cx="5542020" cy="1990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96"/>
              </a:lnSpc>
            </a:pPr>
            <a:r>
              <a:rPr lang="en-US" sz="7625" b="1" spc="-320">
                <a:solidFill>
                  <a:srgbClr val="D6FF3F"/>
                </a:solidFill>
                <a:latin typeface="Poppins Bold"/>
                <a:ea typeface="Poppins Bold"/>
                <a:cs typeface="Poppins Bold"/>
                <a:sym typeface="Poppins Bold"/>
              </a:rPr>
              <a:t>Every </a:t>
            </a:r>
          </a:p>
          <a:p>
            <a:pPr algn="l">
              <a:lnSpc>
                <a:spcPts val="7396"/>
              </a:lnSpc>
            </a:pPr>
            <a:r>
              <a:rPr lang="en-US" sz="7625" b="1" spc="-320">
                <a:solidFill>
                  <a:srgbClr val="D6FF3F"/>
                </a:solidFill>
                <a:latin typeface="Poppins Bold"/>
                <a:ea typeface="Poppins Bold"/>
                <a:cs typeface="Poppins Bold"/>
                <a:sym typeface="Poppins Bold"/>
              </a:rPr>
              <a:t>Rotarian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47187" y="6270806"/>
            <a:ext cx="6609137" cy="2926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96"/>
              </a:lnSpc>
            </a:pPr>
            <a:r>
              <a:rPr lang="en-US" sz="7625" b="1" spc="-320">
                <a:solidFill>
                  <a:srgbClr val="D6FF3F"/>
                </a:solidFill>
                <a:latin typeface="Poppins Bold"/>
                <a:ea typeface="Poppins Bold"/>
                <a:cs typeface="Poppins Bold"/>
                <a:sym typeface="Poppins Bold"/>
              </a:rPr>
              <a:t>brings that voice to the world!</a:t>
            </a:r>
          </a:p>
        </p:txBody>
      </p: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14003" y="6750478"/>
            <a:ext cx="2270617" cy="2270617"/>
            <a:chOff x="0" y="0"/>
            <a:chExt cx="3027490" cy="30274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7553" cy="3027553"/>
            </a:xfrm>
            <a:custGeom>
              <a:avLst/>
              <a:gdLst/>
              <a:ahLst/>
              <a:cxnLst/>
              <a:rect l="l" t="t" r="r" b="b"/>
              <a:pathLst>
                <a:path w="3027553" h="3027553">
                  <a:moveTo>
                    <a:pt x="0" y="0"/>
                  </a:moveTo>
                  <a:lnTo>
                    <a:pt x="3027553" y="0"/>
                  </a:lnTo>
                  <a:lnTo>
                    <a:pt x="3027553" y="3027553"/>
                  </a:lnTo>
                  <a:lnTo>
                    <a:pt x="0" y="3027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2" b="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028700" y="8817620"/>
            <a:ext cx="11271622" cy="881360"/>
          </a:xfrm>
          <a:custGeom>
            <a:avLst/>
            <a:gdLst/>
            <a:ahLst/>
            <a:cxnLst/>
            <a:rect l="l" t="t" r="r" b="b"/>
            <a:pathLst>
              <a:path w="11271622" h="881360">
                <a:moveTo>
                  <a:pt x="0" y="0"/>
                </a:moveTo>
                <a:lnTo>
                  <a:pt x="11271622" y="0"/>
                </a:lnTo>
                <a:lnTo>
                  <a:pt x="11271622" y="881360"/>
                </a:lnTo>
                <a:lnTo>
                  <a:pt x="0" y="881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48066" y="9229169"/>
            <a:ext cx="202930" cy="202930"/>
          </a:xfrm>
          <a:custGeom>
            <a:avLst/>
            <a:gdLst/>
            <a:ahLst/>
            <a:cxnLst/>
            <a:rect l="l" t="t" r="r" b="b"/>
            <a:pathLst>
              <a:path w="202930" h="202930">
                <a:moveTo>
                  <a:pt x="0" y="0"/>
                </a:moveTo>
                <a:lnTo>
                  <a:pt x="202930" y="0"/>
                </a:lnTo>
                <a:lnTo>
                  <a:pt x="202930" y="202930"/>
                </a:lnTo>
                <a:lnTo>
                  <a:pt x="0" y="2029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37314" y="9216834"/>
            <a:ext cx="199882" cy="203968"/>
          </a:xfrm>
          <a:custGeom>
            <a:avLst/>
            <a:gdLst/>
            <a:ahLst/>
            <a:cxnLst/>
            <a:rect l="l" t="t" r="r" b="b"/>
            <a:pathLst>
              <a:path w="199882" h="203968">
                <a:moveTo>
                  <a:pt x="0" y="0"/>
                </a:moveTo>
                <a:lnTo>
                  <a:pt x="199882" y="0"/>
                </a:lnTo>
                <a:lnTo>
                  <a:pt x="199882" y="203968"/>
                </a:lnTo>
                <a:lnTo>
                  <a:pt x="0" y="203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335" b="-133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9196" y="9196279"/>
            <a:ext cx="277797" cy="268700"/>
          </a:xfrm>
          <a:custGeom>
            <a:avLst/>
            <a:gdLst/>
            <a:ahLst/>
            <a:cxnLst/>
            <a:rect l="l" t="t" r="r" b="b"/>
            <a:pathLst>
              <a:path w="277797" h="268700">
                <a:moveTo>
                  <a:pt x="0" y="0"/>
                </a:moveTo>
                <a:lnTo>
                  <a:pt x="277797" y="0"/>
                </a:lnTo>
                <a:lnTo>
                  <a:pt x="277797" y="268700"/>
                </a:lnTo>
                <a:lnTo>
                  <a:pt x="0" y="2687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0" r="-30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1776156" y="624727"/>
            <a:ext cx="3369400" cy="1715550"/>
            <a:chOff x="0" y="0"/>
            <a:chExt cx="4938611" cy="2514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38649" cy="2514473"/>
            </a:xfrm>
            <a:custGeom>
              <a:avLst/>
              <a:gdLst/>
              <a:ahLst/>
              <a:cxnLst/>
              <a:rect l="l" t="t" r="r" b="b"/>
              <a:pathLst>
                <a:path w="4938649" h="2514473">
                  <a:moveTo>
                    <a:pt x="0" y="0"/>
                  </a:moveTo>
                  <a:lnTo>
                    <a:pt x="4938649" y="0"/>
                  </a:lnTo>
                  <a:lnTo>
                    <a:pt x="4938649" y="2514473"/>
                  </a:lnTo>
                  <a:lnTo>
                    <a:pt x="0" y="2514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98" b="-101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5702192" y="945159"/>
            <a:ext cx="1414169" cy="1414169"/>
          </a:xfrm>
          <a:custGeom>
            <a:avLst/>
            <a:gdLst/>
            <a:ahLst/>
            <a:cxnLst/>
            <a:rect l="l" t="t" r="r" b="b"/>
            <a:pathLst>
              <a:path w="1414169" h="1414169">
                <a:moveTo>
                  <a:pt x="0" y="0"/>
                </a:moveTo>
                <a:lnTo>
                  <a:pt x="1414169" y="0"/>
                </a:lnTo>
                <a:lnTo>
                  <a:pt x="1414169" y="1414169"/>
                </a:lnTo>
                <a:lnTo>
                  <a:pt x="0" y="14141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59196" y="3796393"/>
            <a:ext cx="6433583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50"/>
              </a:lnSpc>
            </a:pPr>
            <a:r>
              <a:rPr lang="en-US" sz="7500" b="1" spc="434">
                <a:solidFill>
                  <a:srgbClr val="128F8B"/>
                </a:solidFill>
                <a:latin typeface="Poppins Heavy"/>
                <a:ea typeface="Poppins Heavy"/>
                <a:cs typeface="Poppins Heavy"/>
                <a:sym typeface="Poppins Heavy"/>
              </a:rPr>
              <a:t>THANK YOU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0984" y="4596493"/>
            <a:ext cx="971780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  <a:spcBef>
                <a:spcPct val="0"/>
              </a:spcBef>
            </a:pPr>
            <a:r>
              <a:rPr lang="en-US" sz="4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best wishes for your tenure ahead!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44164" y="6801530"/>
            <a:ext cx="6152036" cy="432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3600" b="1" dirty="0">
                <a:solidFill>
                  <a:srgbClr val="323232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Rtn. Chhongba Sherpa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44164" y="7448144"/>
            <a:ext cx="8528670" cy="29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3"/>
              </a:lnSpc>
            </a:pPr>
            <a:r>
              <a:rPr lang="en-US" sz="2799">
                <a:solidFill>
                  <a:srgbClr val="323232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Chair, District Publict Image Committee (2026-2027)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44164" y="7907233"/>
            <a:ext cx="7051030" cy="29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3"/>
              </a:lnSpc>
            </a:pPr>
            <a:r>
              <a:rPr lang="en-US" sz="2799">
                <a:solidFill>
                  <a:srgbClr val="323232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Charter  President - Rotary Club of Boudha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60818" y="9169342"/>
            <a:ext cx="3342542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0"/>
              </a:lnSpc>
            </a:pPr>
            <a:r>
              <a:rPr lang="en-US" sz="2000">
                <a:solidFill>
                  <a:srgbClr val="323232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sherparotary@gmail.com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607424" y="9169342"/>
            <a:ext cx="1987172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0"/>
              </a:lnSpc>
            </a:pPr>
            <a:r>
              <a:rPr lang="en-US" sz="2000">
                <a:solidFill>
                  <a:srgbClr val="323232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+977 9841595911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51059" y="9169342"/>
            <a:ext cx="3457537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0"/>
              </a:lnSpc>
            </a:pPr>
            <a:r>
              <a:rPr lang="en-US" sz="2000">
                <a:solidFill>
                  <a:srgbClr val="323232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rotarydistrict3292.org.np</a:t>
            </a:r>
          </a:p>
        </p:txBody>
      </p:sp>
      <p:sp>
        <p:nvSpPr>
          <p:cNvPr id="19" name="AutoShape 19"/>
          <p:cNvSpPr/>
          <p:nvPr/>
        </p:nvSpPr>
        <p:spPr>
          <a:xfrm flipV="1">
            <a:off x="15309385" y="1028700"/>
            <a:ext cx="0" cy="1232794"/>
          </a:xfrm>
          <a:prstGeom prst="line">
            <a:avLst/>
          </a:prstGeom>
          <a:ln w="38100" cap="flat">
            <a:solidFill>
              <a:srgbClr val="A1A1A1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321" y="0"/>
            <a:ext cx="18383321" cy="10287000"/>
          </a:xfrm>
          <a:custGeom>
            <a:avLst/>
            <a:gdLst/>
            <a:ahLst/>
            <a:cxnLst/>
            <a:rect l="l" t="t" r="r" b="b"/>
            <a:pathLst>
              <a:path w="18383321" h="10287000">
                <a:moveTo>
                  <a:pt x="0" y="0"/>
                </a:moveTo>
                <a:lnTo>
                  <a:pt x="18383321" y="0"/>
                </a:lnTo>
                <a:lnTo>
                  <a:pt x="1838332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36852" y="774514"/>
            <a:ext cx="3506382" cy="4828065"/>
          </a:xfrm>
          <a:custGeom>
            <a:avLst/>
            <a:gdLst/>
            <a:ahLst/>
            <a:cxnLst/>
            <a:rect l="l" t="t" r="r" b="b"/>
            <a:pathLst>
              <a:path w="3506382" h="4828065">
                <a:moveTo>
                  <a:pt x="0" y="0"/>
                </a:moveTo>
                <a:lnTo>
                  <a:pt x="3506382" y="0"/>
                </a:lnTo>
                <a:lnTo>
                  <a:pt x="3506382" y="4828064"/>
                </a:lnTo>
                <a:lnTo>
                  <a:pt x="0" y="4828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06588" y="6506210"/>
            <a:ext cx="12191469" cy="2416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Manage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the club’s external </a:t>
            </a:r>
            <a:r>
              <a:rPr lang="en-US" sz="3399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communications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399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promote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its </a:t>
            </a:r>
            <a:r>
              <a:rPr lang="en-US" sz="3399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community impact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and </a:t>
            </a:r>
            <a:r>
              <a:rPr lang="en-US" sz="3399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maintain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strict alignment with </a:t>
            </a:r>
            <a:r>
              <a:rPr lang="en-US" sz="3399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Rotary’s global brand identity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while ensuring smooth </a:t>
            </a:r>
            <a:r>
              <a:rPr lang="en-US" sz="3399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team coordination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en-US" sz="3399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delegation</a:t>
            </a:r>
            <a:r>
              <a:rPr lang="en-US" sz="33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86000" y="5311138"/>
            <a:ext cx="13130999" cy="953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Your </a:t>
            </a:r>
            <a:r>
              <a:rPr lang="en-US" sz="5599" b="1" dirty="0">
                <a:solidFill>
                  <a:srgbClr val="FFEF4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Role</a:t>
            </a:r>
            <a:r>
              <a:rPr lang="en-US" sz="55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as Public Image </a:t>
            </a:r>
            <a:r>
              <a:rPr lang="en-US" sz="5599" b="1" dirty="0">
                <a:solidFill>
                  <a:srgbClr val="FFEF4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Chair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6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396664"/>
            <a:chOff x="0" y="0"/>
            <a:chExt cx="4816593" cy="8945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94595"/>
            </a:xfrm>
            <a:custGeom>
              <a:avLst/>
              <a:gdLst/>
              <a:ahLst/>
              <a:cxnLst/>
              <a:rect l="l" t="t" r="r" b="b"/>
              <a:pathLst>
                <a:path w="4816592" h="894595">
                  <a:moveTo>
                    <a:pt x="0" y="0"/>
                  </a:moveTo>
                  <a:lnTo>
                    <a:pt x="4816592" y="0"/>
                  </a:lnTo>
                  <a:lnTo>
                    <a:pt x="4816592" y="894595"/>
                  </a:lnTo>
                  <a:lnTo>
                    <a:pt x="0" y="89459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326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09794" y="1097304"/>
            <a:ext cx="9377189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>
                <a:solidFill>
                  <a:srgbClr val="29292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WHERE DOES YOUR </a:t>
            </a:r>
          </a:p>
          <a:p>
            <a:pPr algn="l">
              <a:lnSpc>
                <a:spcPts val="6719"/>
              </a:lnSpc>
            </a:pPr>
            <a:r>
              <a:rPr lang="en-US" sz="5599" b="1">
                <a:solidFill>
                  <a:srgbClr val="128F8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CLUB</a:t>
            </a:r>
            <a:r>
              <a:rPr lang="en-US" sz="5599" b="1">
                <a:solidFill>
                  <a:srgbClr val="29292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599" b="1">
                <a:solidFill>
                  <a:srgbClr val="128F8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STAND?</a:t>
            </a:r>
          </a:p>
        </p:txBody>
      </p:sp>
      <p:sp>
        <p:nvSpPr>
          <p:cNvPr id="6" name="Freeform 6"/>
          <p:cNvSpPr/>
          <p:nvPr/>
        </p:nvSpPr>
        <p:spPr>
          <a:xfrm>
            <a:off x="5900876" y="1028700"/>
            <a:ext cx="11358424" cy="6505277"/>
          </a:xfrm>
          <a:custGeom>
            <a:avLst/>
            <a:gdLst/>
            <a:ahLst/>
            <a:cxnLst/>
            <a:rect l="l" t="t" r="r" b="b"/>
            <a:pathLst>
              <a:path w="11358424" h="6505277">
                <a:moveTo>
                  <a:pt x="0" y="0"/>
                </a:moveTo>
                <a:lnTo>
                  <a:pt x="11358424" y="0"/>
                </a:lnTo>
                <a:lnTo>
                  <a:pt x="11358424" y="6505277"/>
                </a:lnTo>
                <a:lnTo>
                  <a:pt x="0" y="6505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9" r="-17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09794" y="4100652"/>
            <a:ext cx="16529447" cy="4504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95"/>
              </a:lnSpc>
            </a:pPr>
            <a:r>
              <a:rPr lang="en-US" sz="3199" spc="11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☐ Do your club stories regularly highlight </a:t>
            </a:r>
            <a:r>
              <a:rPr lang="en-US" sz="3199" b="1" spc="118">
                <a:solidFill>
                  <a:srgbClr val="FFEF46"/>
                </a:solidFill>
                <a:latin typeface="Aileron Bold"/>
                <a:ea typeface="Aileron Bold"/>
                <a:cs typeface="Aileron Bold"/>
                <a:sym typeface="Aileron Bold"/>
              </a:rPr>
              <a:t>beneficiary transformation</a:t>
            </a:r>
            <a:r>
              <a:rPr lang="en-US" sz="3199" spc="11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and </a:t>
            </a:r>
            <a:r>
              <a:rPr lang="en-US" sz="3199" b="1" spc="118">
                <a:solidFill>
                  <a:srgbClr val="FFEF46"/>
                </a:solidFill>
                <a:latin typeface="Aileron Bold"/>
                <a:ea typeface="Aileron Bold"/>
                <a:cs typeface="Aileron Bold"/>
                <a:sym typeface="Aileron Bold"/>
              </a:rPr>
              <a:t>impact</a:t>
            </a:r>
            <a:r>
              <a:rPr lang="en-US" sz="3199" spc="11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?</a:t>
            </a:r>
          </a:p>
          <a:p>
            <a:pPr algn="l">
              <a:lnSpc>
                <a:spcPts val="7295"/>
              </a:lnSpc>
            </a:pPr>
            <a:r>
              <a:rPr lang="en-US" sz="3199" spc="11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☐ Does your club post </a:t>
            </a:r>
            <a:r>
              <a:rPr lang="en-US" sz="3199" b="1" spc="118">
                <a:solidFill>
                  <a:srgbClr val="FFEF46"/>
                </a:solidFill>
                <a:latin typeface="Aileron Bold"/>
                <a:ea typeface="Aileron Bold"/>
                <a:cs typeface="Aileron Bold"/>
                <a:sym typeface="Aileron Bold"/>
              </a:rPr>
              <a:t>impact-focused content</a:t>
            </a:r>
            <a:r>
              <a:rPr lang="en-US" sz="3199" spc="11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at least once a week?</a:t>
            </a:r>
          </a:p>
          <a:p>
            <a:pPr algn="l">
              <a:lnSpc>
                <a:spcPts val="7295"/>
              </a:lnSpc>
            </a:pPr>
            <a:r>
              <a:rPr lang="en-US" sz="3199" spc="11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☐ Does your club consistently use the </a:t>
            </a:r>
            <a:r>
              <a:rPr lang="en-US" sz="3199" b="1" spc="118">
                <a:solidFill>
                  <a:srgbClr val="FFEF46"/>
                </a:solidFill>
                <a:latin typeface="Aileron Bold"/>
                <a:ea typeface="Aileron Bold"/>
                <a:cs typeface="Aileron Bold"/>
                <a:sym typeface="Aileron Bold"/>
              </a:rPr>
              <a:t>correct Rotary logo</a:t>
            </a:r>
            <a:r>
              <a:rPr lang="en-US" sz="3199" spc="11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199" b="1" spc="118">
                <a:solidFill>
                  <a:srgbClr val="FFEF46"/>
                </a:solidFill>
                <a:latin typeface="Aileron Bold"/>
                <a:ea typeface="Aileron Bold"/>
                <a:cs typeface="Aileron Bold"/>
                <a:sym typeface="Aileron Bold"/>
              </a:rPr>
              <a:t>colors</a:t>
            </a:r>
            <a:r>
              <a:rPr lang="en-US" sz="3199" spc="11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, and </a:t>
            </a:r>
            <a:r>
              <a:rPr lang="en-US" sz="3199" b="1" spc="118">
                <a:solidFill>
                  <a:srgbClr val="FFEF46"/>
                </a:solidFill>
                <a:latin typeface="Aileron Bold"/>
                <a:ea typeface="Aileron Bold"/>
                <a:cs typeface="Aileron Bold"/>
                <a:sym typeface="Aileron Bold"/>
              </a:rPr>
              <a:t>branding</a:t>
            </a:r>
            <a:r>
              <a:rPr lang="en-US" sz="3199" spc="11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?</a:t>
            </a:r>
          </a:p>
          <a:p>
            <a:pPr algn="l">
              <a:lnSpc>
                <a:spcPts val="7295"/>
              </a:lnSpc>
            </a:pPr>
            <a:r>
              <a:rPr lang="en-US" sz="3199" spc="11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☐ Have you accessed the </a:t>
            </a:r>
            <a:r>
              <a:rPr lang="en-US" sz="3199" b="1" spc="118">
                <a:solidFill>
                  <a:srgbClr val="FFEF46"/>
                </a:solidFill>
                <a:latin typeface="Aileron Bold"/>
                <a:ea typeface="Aileron Bold"/>
                <a:cs typeface="Aileron Bold"/>
                <a:sym typeface="Aileron Bold"/>
              </a:rPr>
              <a:t>Rotary Brand Center</a:t>
            </a:r>
            <a:r>
              <a:rPr lang="en-US" sz="3199" spc="11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for public image resources?</a:t>
            </a:r>
          </a:p>
          <a:p>
            <a:pPr algn="l">
              <a:lnSpc>
                <a:spcPts val="7295"/>
              </a:lnSpc>
            </a:pPr>
            <a:r>
              <a:rPr lang="en-US" sz="3199" spc="11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☐ Have you explored the </a:t>
            </a:r>
            <a:r>
              <a:rPr lang="en-US" sz="3199" b="1" spc="118">
                <a:solidFill>
                  <a:srgbClr val="FFEF46"/>
                </a:solidFill>
                <a:latin typeface="Aileron Bold"/>
                <a:ea typeface="Aileron Bold"/>
                <a:cs typeface="Aileron Bold"/>
                <a:sym typeface="Aileron Bold"/>
              </a:rPr>
              <a:t>District portal</a:t>
            </a:r>
            <a:r>
              <a:rPr lang="en-US" sz="3199" spc="118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and public image resources available there?</a:t>
            </a: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3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675" y="-28575"/>
            <a:ext cx="18288000" cy="9642206"/>
          </a:xfrm>
          <a:custGeom>
            <a:avLst/>
            <a:gdLst/>
            <a:ahLst/>
            <a:cxnLst/>
            <a:rect l="l" t="t" r="r" b="b"/>
            <a:pathLst>
              <a:path w="18288000" h="9642206">
                <a:moveTo>
                  <a:pt x="0" y="0"/>
                </a:moveTo>
                <a:lnTo>
                  <a:pt x="18288000" y="0"/>
                </a:lnTo>
                <a:lnTo>
                  <a:pt x="18288000" y="9642206"/>
                </a:lnTo>
                <a:lnTo>
                  <a:pt x="0" y="9642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28" t="-35818" r="-1143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01657" y="4873811"/>
            <a:ext cx="5451660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86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YOUR MASTER LENS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01657" y="5826311"/>
            <a:ext cx="15655723" cy="585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9"/>
              </a:lnSpc>
            </a:pPr>
            <a:r>
              <a:rPr lang="en-US" sz="679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WHO • WHAT • HOW • WHERE • WHEN</a:t>
            </a: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28" t="-35818" r="-1143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9302365" cy="10287000"/>
          </a:xfrm>
          <a:custGeom>
            <a:avLst/>
            <a:gdLst/>
            <a:ahLst/>
            <a:cxnLst/>
            <a:rect l="l" t="t" r="r" b="b"/>
            <a:pathLst>
              <a:path w="19302365" h="10287000">
                <a:moveTo>
                  <a:pt x="0" y="0"/>
                </a:moveTo>
                <a:lnTo>
                  <a:pt x="19302365" y="0"/>
                </a:lnTo>
                <a:lnTo>
                  <a:pt x="193023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t="-2527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444229" y="5491478"/>
            <a:ext cx="9377118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11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DEFINES ROTARY </a:t>
            </a:r>
            <a:r>
              <a:rPr lang="en-US" sz="3600" b="1" spc="115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IMAGE?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30897" y="5634039"/>
            <a:ext cx="2313332" cy="647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749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WHO </a:t>
            </a: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04756" y="1731880"/>
            <a:ext cx="9478487" cy="5140507"/>
          </a:xfrm>
          <a:custGeom>
            <a:avLst/>
            <a:gdLst/>
            <a:ahLst/>
            <a:cxnLst/>
            <a:rect l="l" t="t" r="r" b="b"/>
            <a:pathLst>
              <a:path w="9478487" h="5140507">
                <a:moveTo>
                  <a:pt x="0" y="0"/>
                </a:moveTo>
                <a:lnTo>
                  <a:pt x="9478488" y="0"/>
                </a:lnTo>
                <a:lnTo>
                  <a:pt x="9478488" y="5140507"/>
                </a:lnTo>
                <a:lnTo>
                  <a:pt x="0" y="5140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16287" y="7070670"/>
            <a:ext cx="13055426" cy="62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People</a:t>
            </a:r>
            <a:r>
              <a:rPr lang="en-US" sz="3699">
                <a:solidFill>
                  <a:srgbClr val="1B1B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outside</a:t>
            </a:r>
            <a:r>
              <a:rPr lang="en-US" sz="3699">
                <a:solidFill>
                  <a:srgbClr val="1B1B1B"/>
                </a:solidFill>
                <a:latin typeface="Montserrat"/>
                <a:ea typeface="Montserrat"/>
                <a:cs typeface="Montserrat"/>
                <a:sym typeface="Montserrat"/>
              </a:rPr>
              <a:t> Rotary define Rotary’s image in society.</a:t>
            </a:r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676</Words>
  <Application>Microsoft Macintosh PowerPoint</Application>
  <PresentationFormat>Custom</PresentationFormat>
  <Paragraphs>137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Poppins Heavy</vt:lpstr>
      <vt:lpstr>TT Interphases</vt:lpstr>
      <vt:lpstr>Open Sauce</vt:lpstr>
      <vt:lpstr>Open Sauce Heavy</vt:lpstr>
      <vt:lpstr>Agrandir Bold</vt:lpstr>
      <vt:lpstr>Montserrat Bold</vt:lpstr>
      <vt:lpstr>Arial</vt:lpstr>
      <vt:lpstr>Barlow Bold</vt:lpstr>
      <vt:lpstr>Bricolage Grotesque Bold</vt:lpstr>
      <vt:lpstr>Aileron</vt:lpstr>
      <vt:lpstr>Akzidenz-Grotesk Bold</vt:lpstr>
      <vt:lpstr>DM Sans</vt:lpstr>
      <vt:lpstr>Barlow</vt:lpstr>
      <vt:lpstr>Aileron Bold</vt:lpstr>
      <vt:lpstr>Archivo Black</vt:lpstr>
      <vt:lpstr>Montserrat</vt:lpstr>
      <vt:lpstr>Open Sauce Bold</vt:lpstr>
      <vt:lpstr>Poppins Bold</vt:lpstr>
      <vt:lpstr>Bricolage Grotesque</vt:lpstr>
      <vt:lpstr>quote-cjk-patch</vt:lpstr>
      <vt:lpstr>Calibri</vt:lpstr>
      <vt:lpstr>DM Sans Bold</vt:lpstr>
      <vt:lpstr>Agrandir</vt:lpstr>
      <vt:lpstr>Telegraf Bold</vt:lpstr>
      <vt:lpstr>Helvetica World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IMAGE COMMITTEE</dc:title>
  <cp:lastModifiedBy>Microsoft Office User</cp:lastModifiedBy>
  <cp:revision>4</cp:revision>
  <dcterms:created xsi:type="dcterms:W3CDTF">2006-08-16T00:00:00Z</dcterms:created>
  <dcterms:modified xsi:type="dcterms:W3CDTF">2026-05-31T02:58:37Z</dcterms:modified>
  <dc:identifier>DAHK7DWW0Ns</dc:identifier>
</cp:coreProperties>
</file>