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Montserrat" charset="0"/>
      <p:regular r:id="rId27"/>
      <p:bold r:id="rId28"/>
      <p:italic r:id="rId29"/>
      <p:boldItalic r:id="rId30"/>
    </p:embeddedFont>
    <p:embeddedFont>
      <p:font typeface="Lato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4EFA964-7322-4095-8745-FEDA1E156F2C}">
  <a:tblStyle styleId="{34EFA964-7322-4095-8745-FEDA1E156F2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572" y="-2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77895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72225"/>
            <a:ext cx="106680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495300" y="1052066"/>
            <a:ext cx="11201400" cy="121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Documentation, Record Keeping &amp; Stewardship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762000" y="2553146"/>
            <a:ext cx="10668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64748B"/>
                </a:solidFill>
                <a:latin typeface="Montserrat"/>
                <a:ea typeface="Montserrat"/>
                <a:cs typeface="Montserrat"/>
                <a:sym typeface="Montserrat"/>
              </a:rPr>
              <a:t>Global Grant Project Management</a:t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5715000" y="3238946"/>
            <a:ext cx="762000" cy="3810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762000" y="3848546"/>
            <a:ext cx="106680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Deepak Rajbhandary</a:t>
            </a:r>
            <a:r>
              <a:rPr lang="en-US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| RC Himalayan Golfers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762000" y="4496246"/>
            <a:ext cx="106680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District 3292 Stewardship Sub Committee | 2026-27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762000" y="5401121"/>
            <a:ext cx="10668000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5087"/>
                </a:solidFill>
                <a:latin typeface="Lato"/>
                <a:ea typeface="Lato"/>
                <a:cs typeface="Lato"/>
                <a:sym typeface="Lato"/>
              </a:rPr>
              <a:t>May 29, 2026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762000" y="6477000"/>
            <a:ext cx="127635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ROTARY DISTRICT 3292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0972800" y="6477000"/>
            <a:ext cx="4572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PAGE 01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72225"/>
            <a:ext cx="106680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2893218"/>
            <a:ext cx="3429000" cy="180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1500" y="2893218"/>
            <a:ext cx="3429000" cy="180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1000" y="2893218"/>
            <a:ext cx="3429000" cy="180498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2"/>
          <p:cNvSpPr txBox="1"/>
          <p:nvPr/>
        </p:nvSpPr>
        <p:spPr>
          <a:xfrm>
            <a:off x="952500" y="571500"/>
            <a:ext cx="1100137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BEST PRACTICES: FINANCIAL INTEGRITY</a:t>
            </a:r>
            <a:endParaRPr/>
          </a:p>
        </p:txBody>
      </p:sp>
      <p:sp>
        <p:nvSpPr>
          <p:cNvPr id="268" name="Google Shape;268;p22"/>
          <p:cNvSpPr/>
          <p:nvPr/>
        </p:nvSpPr>
        <p:spPr>
          <a:xfrm>
            <a:off x="762000" y="571500"/>
            <a:ext cx="76200" cy="447675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2"/>
          <p:cNvSpPr txBox="1"/>
          <p:nvPr/>
        </p:nvSpPr>
        <p:spPr>
          <a:xfrm>
            <a:off x="762000" y="6477000"/>
            <a:ext cx="127635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ROTARY DISTRICT 3292</a:t>
            </a:r>
            <a:endParaRPr/>
          </a:p>
        </p:txBody>
      </p:sp>
      <p:sp>
        <p:nvSpPr>
          <p:cNvPr id="270" name="Google Shape;270;p22"/>
          <p:cNvSpPr txBox="1"/>
          <p:nvPr/>
        </p:nvSpPr>
        <p:spPr>
          <a:xfrm>
            <a:off x="10972800" y="6477000"/>
            <a:ext cx="4572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PAGE 10</a:t>
            </a:r>
            <a:endParaRPr/>
          </a:p>
        </p:txBody>
      </p:sp>
      <p:sp>
        <p:nvSpPr>
          <p:cNvPr id="271" name="Google Shape;271;p22"/>
          <p:cNvSpPr txBox="1"/>
          <p:nvPr/>
        </p:nvSpPr>
        <p:spPr>
          <a:xfrm>
            <a:off x="1009650" y="3140868"/>
            <a:ext cx="308038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Exchange Rates</a:t>
            </a:r>
            <a:endParaRPr/>
          </a:p>
        </p:txBody>
      </p:sp>
      <p:sp>
        <p:nvSpPr>
          <p:cNvPr id="272" name="Google Shape;272;p22"/>
          <p:cNvSpPr txBox="1"/>
          <p:nvPr/>
        </p:nvSpPr>
        <p:spPr>
          <a:xfrm>
            <a:off x="1009650" y="3559968"/>
            <a:ext cx="2933700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Use only the </a:t>
            </a: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official RI exchange rate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. Apply the conversion rate on the exact day of the transaction.</a:t>
            </a:r>
            <a:endParaRPr/>
          </a:p>
        </p:txBody>
      </p:sp>
      <p:sp>
        <p:nvSpPr>
          <p:cNvPr id="273" name="Google Shape;273;p22"/>
          <p:cNvSpPr txBox="1"/>
          <p:nvPr/>
        </p:nvSpPr>
        <p:spPr>
          <a:xfrm>
            <a:off x="4629150" y="3140868"/>
            <a:ext cx="308038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Cash Vouchers</a:t>
            </a:r>
            <a:endParaRPr/>
          </a:p>
        </p:txBody>
      </p:sp>
      <p:sp>
        <p:nvSpPr>
          <p:cNvPr id="274" name="Google Shape;274;p22"/>
          <p:cNvSpPr txBox="1"/>
          <p:nvPr/>
        </p:nvSpPr>
        <p:spPr>
          <a:xfrm>
            <a:off x="4629150" y="3559968"/>
            <a:ext cx="29337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Use numbered vouchers for cash. Must be signed by the </a:t>
            </a: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Payee and a Witness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sp>
        <p:nvSpPr>
          <p:cNvPr id="275" name="Google Shape;275;p22"/>
          <p:cNvSpPr txBox="1"/>
          <p:nvPr/>
        </p:nvSpPr>
        <p:spPr>
          <a:xfrm>
            <a:off x="8248650" y="3140868"/>
            <a:ext cx="308038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Disclose Interest</a:t>
            </a:r>
            <a:endParaRPr/>
          </a:p>
        </p:txBody>
      </p:sp>
      <p:sp>
        <p:nvSpPr>
          <p:cNvPr id="276" name="Google Shape;276;p22"/>
          <p:cNvSpPr txBox="1"/>
          <p:nvPr/>
        </p:nvSpPr>
        <p:spPr>
          <a:xfrm>
            <a:off x="8248650" y="3559968"/>
            <a:ext cx="29337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All interest earned must be explicitly disclosed in the final financial report.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72225"/>
            <a:ext cx="106680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2986087"/>
            <a:ext cx="5143500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3"/>
          <p:cNvSpPr txBox="1"/>
          <p:nvPr/>
        </p:nvSpPr>
        <p:spPr>
          <a:xfrm>
            <a:off x="952500" y="571500"/>
            <a:ext cx="1100137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ROTARY PUBLICITY &amp; HANDOVER</a:t>
            </a:r>
            <a:endParaRPr/>
          </a:p>
        </p:txBody>
      </p:sp>
      <p:sp>
        <p:nvSpPr>
          <p:cNvPr id="285" name="Google Shape;285;p23"/>
          <p:cNvSpPr/>
          <p:nvPr/>
        </p:nvSpPr>
        <p:spPr>
          <a:xfrm>
            <a:off x="762000" y="571500"/>
            <a:ext cx="76200" cy="447675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3"/>
          <p:cNvSpPr txBox="1"/>
          <p:nvPr/>
        </p:nvSpPr>
        <p:spPr>
          <a:xfrm>
            <a:off x="762000" y="6477000"/>
            <a:ext cx="127635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ROTARY DISTRICT 3292</a:t>
            </a:r>
            <a:endParaRPr/>
          </a:p>
        </p:txBody>
      </p:sp>
      <p:sp>
        <p:nvSpPr>
          <p:cNvPr id="287" name="Google Shape;287;p23"/>
          <p:cNvSpPr txBox="1"/>
          <p:nvPr/>
        </p:nvSpPr>
        <p:spPr>
          <a:xfrm>
            <a:off x="10972800" y="6477000"/>
            <a:ext cx="4572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PAGE 11</a:t>
            </a:r>
            <a:endParaRPr/>
          </a:p>
        </p:txBody>
      </p:sp>
      <p:sp>
        <p:nvSpPr>
          <p:cNvPr id="288" name="Google Shape;288;p23"/>
          <p:cNvSpPr txBox="1"/>
          <p:nvPr/>
        </p:nvSpPr>
        <p:spPr>
          <a:xfrm>
            <a:off x="762000" y="2986087"/>
            <a:ext cx="5400675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Highlight the Impact</a:t>
            </a:r>
            <a:endParaRPr/>
          </a:p>
        </p:txBody>
      </p:sp>
      <p:sp>
        <p:nvSpPr>
          <p:cNvPr id="289" name="Google Shape;289;p23"/>
          <p:cNvSpPr txBox="1"/>
          <p:nvPr/>
        </p:nvSpPr>
        <p:spPr>
          <a:xfrm>
            <a:off x="6581775" y="3281362"/>
            <a:ext cx="4780597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Leadership Continuity</a:t>
            </a:r>
            <a:endParaRPr/>
          </a:p>
        </p:txBody>
      </p:sp>
      <p:sp>
        <p:nvSpPr>
          <p:cNvPr id="290" name="Google Shape;290;p23"/>
          <p:cNvSpPr txBox="1"/>
          <p:nvPr/>
        </p:nvSpPr>
        <p:spPr>
          <a:xfrm>
            <a:off x="6581775" y="3662362"/>
            <a:ext cx="45529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Handover SOP: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Proper transfer of continuing grants, details, and documents to the new team/Rotary year leadership is mandatory.</a:t>
            </a:r>
            <a:endParaRPr/>
          </a:p>
        </p:txBody>
      </p:sp>
      <p:sp>
        <p:nvSpPr>
          <p:cNvPr id="291" name="Google Shape;291;p23"/>
          <p:cNvSpPr txBox="1"/>
          <p:nvPr/>
        </p:nvSpPr>
        <p:spPr>
          <a:xfrm>
            <a:off x="1095375" y="3357562"/>
            <a:ext cx="48101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Local Media: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Feature project in radio, TV, and newspapers.</a:t>
            </a:r>
            <a:endParaRPr/>
          </a:p>
        </p:txBody>
      </p:sp>
      <p:sp>
        <p:nvSpPr>
          <p:cNvPr id="292" name="Google Shape;292;p23"/>
          <p:cNvSpPr txBox="1"/>
          <p:nvPr/>
        </p:nvSpPr>
        <p:spPr>
          <a:xfrm>
            <a:off x="1095375" y="3714750"/>
            <a:ext cx="48101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Identification: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Use stickers and banners on all project items.</a:t>
            </a:r>
            <a:endParaRPr/>
          </a:p>
        </p:txBody>
      </p:sp>
      <p:sp>
        <p:nvSpPr>
          <p:cNvPr id="293" name="Google Shape;293;p23"/>
          <p:cNvSpPr txBox="1"/>
          <p:nvPr/>
        </p:nvSpPr>
        <p:spPr>
          <a:xfrm>
            <a:off x="1095375" y="4071937"/>
            <a:ext cx="48101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Ceremony: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Ensure high visibility at closing ceremonies.</a:t>
            </a:r>
            <a:endParaRPr/>
          </a:p>
        </p:txBody>
      </p:sp>
      <p:pic>
        <p:nvPicPr>
          <p:cNvPr id="294" name="Google Shape;294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3381375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000" y="3738562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2000" y="4095750"/>
            <a:ext cx="15240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72225"/>
            <a:ext cx="106680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2917031"/>
            <a:ext cx="6229350" cy="175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77100" y="2917031"/>
            <a:ext cx="4152900" cy="175736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4"/>
          <p:cNvSpPr txBox="1"/>
          <p:nvPr/>
        </p:nvSpPr>
        <p:spPr>
          <a:xfrm>
            <a:off x="952500" y="571500"/>
            <a:ext cx="1100137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RISK MANAGEMENT: RED FLAG INDICATORS</a:t>
            </a:r>
            <a:endParaRPr/>
          </a:p>
        </p:txBody>
      </p:sp>
      <p:sp>
        <p:nvSpPr>
          <p:cNvPr id="306" name="Google Shape;306;p24"/>
          <p:cNvSpPr/>
          <p:nvPr/>
        </p:nvSpPr>
        <p:spPr>
          <a:xfrm>
            <a:off x="762000" y="571500"/>
            <a:ext cx="76200" cy="447675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4"/>
          <p:cNvSpPr txBox="1"/>
          <p:nvPr/>
        </p:nvSpPr>
        <p:spPr>
          <a:xfrm>
            <a:off x="762000" y="6477000"/>
            <a:ext cx="127635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ROTARY DISTRICT 3292</a:t>
            </a:r>
            <a:endParaRPr/>
          </a:p>
        </p:txBody>
      </p:sp>
      <p:sp>
        <p:nvSpPr>
          <p:cNvPr id="308" name="Google Shape;308;p24"/>
          <p:cNvSpPr txBox="1"/>
          <p:nvPr/>
        </p:nvSpPr>
        <p:spPr>
          <a:xfrm>
            <a:off x="10972800" y="6477000"/>
            <a:ext cx="4572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PAGE 12</a:t>
            </a:r>
            <a:endParaRPr/>
          </a:p>
        </p:txBody>
      </p:sp>
      <p:sp>
        <p:nvSpPr>
          <p:cNvPr id="309" name="Google Shape;309;p24"/>
          <p:cNvSpPr txBox="1"/>
          <p:nvPr/>
        </p:nvSpPr>
        <p:spPr>
          <a:xfrm>
            <a:off x="771525" y="2926556"/>
            <a:ext cx="6520815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97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991B1B"/>
                </a:solidFill>
                <a:latin typeface="Montserrat"/>
                <a:ea typeface="Montserrat"/>
                <a:cs typeface="Montserrat"/>
                <a:sym typeface="Montserrat"/>
              </a:rPr>
              <a:t>What NOT to do</a:t>
            </a:r>
            <a:endParaRPr/>
          </a:p>
        </p:txBody>
      </p:sp>
      <p:sp>
        <p:nvSpPr>
          <p:cNvPr id="310" name="Google Shape;310;p24"/>
          <p:cNvSpPr txBox="1"/>
          <p:nvPr/>
        </p:nvSpPr>
        <p:spPr>
          <a:xfrm>
            <a:off x="7524750" y="3164681"/>
            <a:ext cx="38404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Late Reporting</a:t>
            </a:r>
            <a:endParaRPr/>
          </a:p>
        </p:txBody>
      </p:sp>
      <p:sp>
        <p:nvSpPr>
          <p:cNvPr id="311" name="Google Shape;311;p24"/>
          <p:cNvSpPr txBox="1"/>
          <p:nvPr/>
        </p:nvSpPr>
        <p:spPr>
          <a:xfrm>
            <a:off x="7524750" y="3583781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Notice is sent 1 month prior. Final report is due within </a:t>
            </a: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2 months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of completion.</a:t>
            </a:r>
            <a:endParaRPr/>
          </a:p>
        </p:txBody>
      </p:sp>
      <p:pic>
        <p:nvPicPr>
          <p:cNvPr id="312" name="Google Shape;312;p2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1525" y="2945606"/>
            <a:ext cx="180975" cy="17829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4"/>
          <p:cNvSpPr txBox="1"/>
          <p:nvPr/>
        </p:nvSpPr>
        <p:spPr>
          <a:xfrm>
            <a:off x="866775" y="3295650"/>
            <a:ext cx="952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314" name="Google Shape;314;p24"/>
          <p:cNvSpPr txBox="1"/>
          <p:nvPr/>
        </p:nvSpPr>
        <p:spPr>
          <a:xfrm>
            <a:off x="962025" y="3298031"/>
            <a:ext cx="6019800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Mixing grant money with any other personal or club account.</a:t>
            </a:r>
            <a:endParaRPr/>
          </a:p>
        </p:txBody>
      </p:sp>
      <p:sp>
        <p:nvSpPr>
          <p:cNvPr id="315" name="Google Shape;315;p24"/>
          <p:cNvSpPr txBox="1"/>
          <p:nvPr/>
        </p:nvSpPr>
        <p:spPr>
          <a:xfrm>
            <a:off x="866775" y="3538537"/>
            <a:ext cx="952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316" name="Google Shape;316;p24"/>
          <p:cNvSpPr txBox="1"/>
          <p:nvPr/>
        </p:nvSpPr>
        <p:spPr>
          <a:xfrm>
            <a:off x="962025" y="3540918"/>
            <a:ext cx="6019800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Using funds for expenses not listed in the grant approval.</a:t>
            </a:r>
            <a:endParaRPr/>
          </a:p>
        </p:txBody>
      </p:sp>
      <p:sp>
        <p:nvSpPr>
          <p:cNvPr id="317" name="Google Shape;317;p24"/>
          <p:cNvSpPr txBox="1"/>
          <p:nvPr/>
        </p:nvSpPr>
        <p:spPr>
          <a:xfrm>
            <a:off x="866775" y="3781425"/>
            <a:ext cx="952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318" name="Google Shape;318;p24"/>
          <p:cNvSpPr txBox="1"/>
          <p:nvPr/>
        </p:nvSpPr>
        <p:spPr>
          <a:xfrm>
            <a:off x="962025" y="3783806"/>
            <a:ext cx="6019800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Fictitious expenses or forged signatures.</a:t>
            </a:r>
            <a:endParaRPr/>
          </a:p>
        </p:txBody>
      </p:sp>
      <p:sp>
        <p:nvSpPr>
          <p:cNvPr id="319" name="Google Shape;319;p24"/>
          <p:cNvSpPr txBox="1"/>
          <p:nvPr/>
        </p:nvSpPr>
        <p:spPr>
          <a:xfrm>
            <a:off x="866775" y="4024312"/>
            <a:ext cx="952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320" name="Google Shape;320;p24"/>
          <p:cNvSpPr txBox="1"/>
          <p:nvPr/>
        </p:nvSpPr>
        <p:spPr>
          <a:xfrm>
            <a:off x="962025" y="4026693"/>
            <a:ext cx="6019800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Financial statements that do not balance with the ledger.</a:t>
            </a:r>
            <a:endParaRPr/>
          </a:p>
        </p:txBody>
      </p:sp>
      <p:sp>
        <p:nvSpPr>
          <p:cNvPr id="321" name="Google Shape;321;p24"/>
          <p:cNvSpPr txBox="1"/>
          <p:nvPr/>
        </p:nvSpPr>
        <p:spPr>
          <a:xfrm>
            <a:off x="866775" y="4267200"/>
            <a:ext cx="952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322" name="Google Shape;322;p24"/>
          <p:cNvSpPr txBox="1"/>
          <p:nvPr/>
        </p:nvSpPr>
        <p:spPr>
          <a:xfrm>
            <a:off x="962025" y="4269581"/>
            <a:ext cx="6019800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Poor quality products that don't meet sustainability goals.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72225"/>
            <a:ext cx="106680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5"/>
          <p:cNvSpPr txBox="1"/>
          <p:nvPr/>
        </p:nvSpPr>
        <p:spPr>
          <a:xfrm>
            <a:off x="952500" y="571500"/>
            <a:ext cx="1100137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THE "80% RULE" FOR DISTRICTS</a:t>
            </a:r>
            <a:endParaRPr/>
          </a:p>
        </p:txBody>
      </p:sp>
      <p:sp>
        <p:nvSpPr>
          <p:cNvPr id="330" name="Google Shape;330;p25"/>
          <p:cNvSpPr/>
          <p:nvPr/>
        </p:nvSpPr>
        <p:spPr>
          <a:xfrm>
            <a:off x="762000" y="571500"/>
            <a:ext cx="76200" cy="447675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5"/>
          <p:cNvSpPr txBox="1"/>
          <p:nvPr/>
        </p:nvSpPr>
        <p:spPr>
          <a:xfrm>
            <a:off x="762000" y="6477000"/>
            <a:ext cx="127635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ROTARY DISTRICT 3292</a:t>
            </a:r>
            <a:endParaRPr/>
          </a:p>
        </p:txBody>
      </p:sp>
      <p:sp>
        <p:nvSpPr>
          <p:cNvPr id="332" name="Google Shape;332;p25"/>
          <p:cNvSpPr txBox="1"/>
          <p:nvPr/>
        </p:nvSpPr>
        <p:spPr>
          <a:xfrm>
            <a:off x="10972800" y="6477000"/>
            <a:ext cx="4572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PAGE 13</a:t>
            </a:r>
            <a:endParaRPr/>
          </a:p>
        </p:txBody>
      </p:sp>
      <p:sp>
        <p:nvSpPr>
          <p:cNvPr id="333" name="Google Shape;333;p25"/>
          <p:cNvSpPr txBox="1"/>
          <p:nvPr/>
        </p:nvSpPr>
        <p:spPr>
          <a:xfrm>
            <a:off x="762000" y="3224212"/>
            <a:ext cx="5143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i="0" u="none" strike="noStrike" cap="none">
                <a:solidFill>
                  <a:srgbClr val="F7A81B"/>
                </a:solidFill>
                <a:latin typeface="Lato"/>
                <a:ea typeface="Lato"/>
                <a:cs typeface="Lato"/>
                <a:sym typeface="Lato"/>
              </a:rPr>
              <a:t>80%</a:t>
            </a:r>
            <a:endParaRPr/>
          </a:p>
        </p:txBody>
      </p:sp>
      <p:sp>
        <p:nvSpPr>
          <p:cNvPr id="334" name="Google Shape;334;p25"/>
          <p:cNvSpPr txBox="1"/>
          <p:nvPr/>
        </p:nvSpPr>
        <p:spPr>
          <a:xfrm>
            <a:off x="6286500" y="2957512"/>
            <a:ext cx="5400675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District Qualification</a:t>
            </a:r>
            <a:endParaRPr/>
          </a:p>
        </p:txBody>
      </p:sp>
      <p:sp>
        <p:nvSpPr>
          <p:cNvPr id="335" name="Google Shape;335;p25"/>
          <p:cNvSpPr txBox="1"/>
          <p:nvPr/>
        </p:nvSpPr>
        <p:spPr>
          <a:xfrm>
            <a:off x="6286500" y="3338512"/>
            <a:ext cx="5143500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The District must retain a minimum of </a:t>
            </a: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80% clearance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of all grants. If reporting drops below this, the entire District can be disqualified from receiving new Global Grants.</a:t>
            </a:r>
            <a:endParaRPr/>
          </a:p>
        </p:txBody>
      </p:sp>
      <p:sp>
        <p:nvSpPr>
          <p:cNvPr id="336" name="Google Shape;336;p25"/>
          <p:cNvSpPr txBox="1"/>
          <p:nvPr/>
        </p:nvSpPr>
        <p:spPr>
          <a:xfrm>
            <a:off x="6286500" y="4229100"/>
            <a:ext cx="5143500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EF4444"/>
                </a:solidFill>
                <a:latin typeface="Lato"/>
                <a:ea typeface="Lato"/>
                <a:cs typeface="Lato"/>
                <a:sym typeface="Lato"/>
              </a:rPr>
              <a:t>Result: Clubs will be unable to start any new Global Grant projects.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81750"/>
            <a:ext cx="10668000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2878931"/>
            <a:ext cx="3429000" cy="179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1500" y="2878931"/>
            <a:ext cx="3429000" cy="179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1000" y="2878931"/>
            <a:ext cx="3429000" cy="179546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6"/>
          <p:cNvSpPr txBox="1"/>
          <p:nvPr/>
        </p:nvSpPr>
        <p:spPr>
          <a:xfrm>
            <a:off x="952500" y="571500"/>
            <a:ext cx="1100137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CONSEQUENCES OF MISMANAGEMENT</a:t>
            </a:r>
            <a:endParaRPr/>
          </a:p>
        </p:txBody>
      </p:sp>
      <p:sp>
        <p:nvSpPr>
          <p:cNvPr id="347" name="Google Shape;347;p26"/>
          <p:cNvSpPr/>
          <p:nvPr/>
        </p:nvSpPr>
        <p:spPr>
          <a:xfrm>
            <a:off x="762000" y="571500"/>
            <a:ext cx="76200" cy="409575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6"/>
          <p:cNvSpPr txBox="1"/>
          <p:nvPr/>
        </p:nvSpPr>
        <p:spPr>
          <a:xfrm>
            <a:off x="762000" y="6486525"/>
            <a:ext cx="1312664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ROTARY DISTRICT 3292</a:t>
            </a:r>
            <a:endParaRPr/>
          </a:p>
        </p:txBody>
      </p:sp>
      <p:sp>
        <p:nvSpPr>
          <p:cNvPr id="349" name="Google Shape;349;p26"/>
          <p:cNvSpPr txBox="1"/>
          <p:nvPr/>
        </p:nvSpPr>
        <p:spPr>
          <a:xfrm>
            <a:off x="10955535" y="6486525"/>
            <a:ext cx="474464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PAGE 14</a:t>
            </a:r>
            <a:endParaRPr/>
          </a:p>
        </p:txBody>
      </p:sp>
      <p:sp>
        <p:nvSpPr>
          <p:cNvPr id="350" name="Google Shape;350;p26"/>
          <p:cNvSpPr txBox="1"/>
          <p:nvPr/>
        </p:nvSpPr>
        <p:spPr>
          <a:xfrm>
            <a:off x="1009650" y="3126581"/>
            <a:ext cx="308038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Misuse of Funds</a:t>
            </a:r>
            <a:endParaRPr/>
          </a:p>
        </p:txBody>
      </p:sp>
      <p:sp>
        <p:nvSpPr>
          <p:cNvPr id="351" name="Google Shape;351;p26"/>
          <p:cNvSpPr txBox="1"/>
          <p:nvPr/>
        </p:nvSpPr>
        <p:spPr>
          <a:xfrm>
            <a:off x="1009650" y="3536156"/>
            <a:ext cx="29337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Club and District disqualification. If guilty, RI may terminate the member involved.</a:t>
            </a:r>
            <a:endParaRPr/>
          </a:p>
        </p:txBody>
      </p:sp>
      <p:sp>
        <p:nvSpPr>
          <p:cNvPr id="352" name="Google Shape;352;p26"/>
          <p:cNvSpPr txBox="1"/>
          <p:nvPr/>
        </p:nvSpPr>
        <p:spPr>
          <a:xfrm>
            <a:off x="4629150" y="3126581"/>
            <a:ext cx="308038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TRF Refunds</a:t>
            </a:r>
            <a:endParaRPr/>
          </a:p>
        </p:txBody>
      </p:sp>
      <p:sp>
        <p:nvSpPr>
          <p:cNvPr id="353" name="Google Shape;353;p26"/>
          <p:cNvSpPr txBox="1"/>
          <p:nvPr/>
        </p:nvSpPr>
        <p:spPr>
          <a:xfrm>
            <a:off x="4629150" y="3536156"/>
            <a:ext cx="2933700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The Rotary Foundation (TRF) will demand a full refund of mismanaged or undocumented funds.</a:t>
            </a:r>
            <a:endParaRPr/>
          </a:p>
        </p:txBody>
      </p:sp>
      <p:sp>
        <p:nvSpPr>
          <p:cNvPr id="354" name="Google Shape;354;p26"/>
          <p:cNvSpPr txBox="1"/>
          <p:nvPr/>
        </p:nvSpPr>
        <p:spPr>
          <a:xfrm>
            <a:off x="8248650" y="3126581"/>
            <a:ext cx="308038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Legal Action</a:t>
            </a:r>
            <a:endParaRPr/>
          </a:p>
        </p:txBody>
      </p:sp>
      <p:sp>
        <p:nvSpPr>
          <p:cNvPr id="355" name="Google Shape;355;p26"/>
          <p:cNvSpPr txBox="1"/>
          <p:nvPr/>
        </p:nvSpPr>
        <p:spPr>
          <a:xfrm>
            <a:off x="8248650" y="3536156"/>
            <a:ext cx="2933700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Severe misuse can lead to formal legal recourse and permanent suspension from future grants.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72225"/>
            <a:ext cx="106680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7"/>
          <p:cNvSpPr txBox="1"/>
          <p:nvPr/>
        </p:nvSpPr>
        <p:spPr>
          <a:xfrm>
            <a:off x="952500" y="571500"/>
            <a:ext cx="1100137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RETENTION PERIOD: THE 5-YEAR RULE</a:t>
            </a:r>
            <a:endParaRPr/>
          </a:p>
        </p:txBody>
      </p:sp>
      <p:sp>
        <p:nvSpPr>
          <p:cNvPr id="363" name="Google Shape;363;p27"/>
          <p:cNvSpPr/>
          <p:nvPr/>
        </p:nvSpPr>
        <p:spPr>
          <a:xfrm>
            <a:off x="762000" y="571500"/>
            <a:ext cx="76200" cy="447675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7"/>
          <p:cNvSpPr txBox="1"/>
          <p:nvPr/>
        </p:nvSpPr>
        <p:spPr>
          <a:xfrm>
            <a:off x="762000" y="2890837"/>
            <a:ext cx="106680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All Global Grant records must be retained for </a:t>
            </a:r>
            <a:r>
              <a:rPr lang="en-US" sz="1500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5 Years</a:t>
            </a:r>
            <a:r>
              <a:rPr lang="en-US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sp>
        <p:nvSpPr>
          <p:cNvPr id="365" name="Google Shape;365;p27"/>
          <p:cNvSpPr txBox="1"/>
          <p:nvPr/>
        </p:nvSpPr>
        <p:spPr>
          <a:xfrm>
            <a:off x="762000" y="6477000"/>
            <a:ext cx="127635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ROTARY DISTRICT 3292</a:t>
            </a:r>
            <a:endParaRPr/>
          </a:p>
        </p:txBody>
      </p:sp>
      <p:sp>
        <p:nvSpPr>
          <p:cNvPr id="366" name="Google Shape;366;p27"/>
          <p:cNvSpPr txBox="1"/>
          <p:nvPr/>
        </p:nvSpPr>
        <p:spPr>
          <a:xfrm>
            <a:off x="10972800" y="6477000"/>
            <a:ext cx="4572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PAGE 15</a:t>
            </a:r>
            <a:endParaRPr/>
          </a:p>
        </p:txBody>
      </p:sp>
      <p:sp>
        <p:nvSpPr>
          <p:cNvPr id="367" name="Google Shape;367;p27"/>
          <p:cNvSpPr txBox="1"/>
          <p:nvPr/>
        </p:nvSpPr>
        <p:spPr>
          <a:xfrm>
            <a:off x="762000" y="3414712"/>
            <a:ext cx="5450681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Financial Records</a:t>
            </a:r>
            <a:endParaRPr/>
          </a:p>
        </p:txBody>
      </p:sp>
      <p:sp>
        <p:nvSpPr>
          <p:cNvPr id="368" name="Google Shape;368;p27"/>
          <p:cNvSpPr txBox="1"/>
          <p:nvPr/>
        </p:nvSpPr>
        <p:spPr>
          <a:xfrm>
            <a:off x="6238875" y="3414712"/>
            <a:ext cx="5450681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Grant Administration</a:t>
            </a:r>
            <a:endParaRPr/>
          </a:p>
        </p:txBody>
      </p:sp>
      <p:sp>
        <p:nvSpPr>
          <p:cNvPr id="369" name="Google Shape;369;p27"/>
          <p:cNvSpPr txBox="1"/>
          <p:nvPr/>
        </p:nvSpPr>
        <p:spPr>
          <a:xfrm>
            <a:off x="857250" y="3774281"/>
            <a:ext cx="952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370" name="Google Shape;370;p27"/>
          <p:cNvSpPr txBox="1"/>
          <p:nvPr/>
        </p:nvSpPr>
        <p:spPr>
          <a:xfrm>
            <a:off x="952500" y="3776662"/>
            <a:ext cx="50006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Original bank statements &amp; invoices.</a:t>
            </a:r>
            <a:endParaRPr/>
          </a:p>
        </p:txBody>
      </p:sp>
      <p:sp>
        <p:nvSpPr>
          <p:cNvPr id="371" name="Google Shape;371;p27"/>
          <p:cNvSpPr txBox="1"/>
          <p:nvPr/>
        </p:nvSpPr>
        <p:spPr>
          <a:xfrm>
            <a:off x="857250" y="4017168"/>
            <a:ext cx="952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372" name="Google Shape;372;p27"/>
          <p:cNvSpPr txBox="1"/>
          <p:nvPr/>
        </p:nvSpPr>
        <p:spPr>
          <a:xfrm>
            <a:off x="952500" y="4019550"/>
            <a:ext cx="50006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Receipts, bills, and bid documents.</a:t>
            </a:r>
            <a:endParaRPr/>
          </a:p>
        </p:txBody>
      </p:sp>
      <p:sp>
        <p:nvSpPr>
          <p:cNvPr id="373" name="Google Shape;373;p27"/>
          <p:cNvSpPr txBox="1"/>
          <p:nvPr/>
        </p:nvSpPr>
        <p:spPr>
          <a:xfrm>
            <a:off x="857250" y="4260056"/>
            <a:ext cx="952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374" name="Google Shape;374;p27"/>
          <p:cNvSpPr txBox="1"/>
          <p:nvPr/>
        </p:nvSpPr>
        <p:spPr>
          <a:xfrm>
            <a:off x="952500" y="4262437"/>
            <a:ext cx="50006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Currency exchange receipts.</a:t>
            </a:r>
            <a:endParaRPr/>
          </a:p>
        </p:txBody>
      </p:sp>
      <p:sp>
        <p:nvSpPr>
          <p:cNvPr id="375" name="Google Shape;375;p27"/>
          <p:cNvSpPr txBox="1"/>
          <p:nvPr/>
        </p:nvSpPr>
        <p:spPr>
          <a:xfrm>
            <a:off x="857250" y="4502943"/>
            <a:ext cx="952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376" name="Google Shape;376;p27"/>
          <p:cNvSpPr txBox="1"/>
          <p:nvPr/>
        </p:nvSpPr>
        <p:spPr>
          <a:xfrm>
            <a:off x="952500" y="4505325"/>
            <a:ext cx="50006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Exception approvals (for cash).</a:t>
            </a:r>
            <a:endParaRPr/>
          </a:p>
        </p:txBody>
      </p:sp>
      <p:sp>
        <p:nvSpPr>
          <p:cNvPr id="377" name="Google Shape;377;p27"/>
          <p:cNvSpPr txBox="1"/>
          <p:nvPr/>
        </p:nvSpPr>
        <p:spPr>
          <a:xfrm>
            <a:off x="6334125" y="3774281"/>
            <a:ext cx="952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378" name="Google Shape;378;p27"/>
          <p:cNvSpPr txBox="1"/>
          <p:nvPr/>
        </p:nvSpPr>
        <p:spPr>
          <a:xfrm>
            <a:off x="6429375" y="3776662"/>
            <a:ext cx="50006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Approved applications &amp; MOUs.</a:t>
            </a:r>
            <a:endParaRPr/>
          </a:p>
        </p:txBody>
      </p:sp>
      <p:sp>
        <p:nvSpPr>
          <p:cNvPr id="379" name="Google Shape;379;p27"/>
          <p:cNvSpPr txBox="1"/>
          <p:nvPr/>
        </p:nvSpPr>
        <p:spPr>
          <a:xfrm>
            <a:off x="6334125" y="4017168"/>
            <a:ext cx="952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380" name="Google Shape;380;p27"/>
          <p:cNvSpPr txBox="1"/>
          <p:nvPr/>
        </p:nvSpPr>
        <p:spPr>
          <a:xfrm>
            <a:off x="6429375" y="4019550"/>
            <a:ext cx="50006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Meeting minutes &amp; TRF approvals.</a:t>
            </a:r>
            <a:endParaRPr/>
          </a:p>
        </p:txBody>
      </p:sp>
      <p:sp>
        <p:nvSpPr>
          <p:cNvPr id="381" name="Google Shape;381;p27"/>
          <p:cNvSpPr txBox="1"/>
          <p:nvPr/>
        </p:nvSpPr>
        <p:spPr>
          <a:xfrm>
            <a:off x="6334125" y="4260056"/>
            <a:ext cx="952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382" name="Google Shape;382;p27"/>
          <p:cNvSpPr txBox="1"/>
          <p:nvPr/>
        </p:nvSpPr>
        <p:spPr>
          <a:xfrm>
            <a:off x="6429375" y="4262437"/>
            <a:ext cx="50006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All legal correspondences.</a:t>
            </a:r>
            <a:endParaRPr/>
          </a:p>
        </p:txBody>
      </p:sp>
      <p:sp>
        <p:nvSpPr>
          <p:cNvPr id="383" name="Google Shape;383;p27"/>
          <p:cNvSpPr txBox="1"/>
          <p:nvPr/>
        </p:nvSpPr>
        <p:spPr>
          <a:xfrm>
            <a:off x="6334125" y="4502943"/>
            <a:ext cx="952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384" name="Google Shape;384;p27"/>
          <p:cNvSpPr txBox="1"/>
          <p:nvPr/>
        </p:nvSpPr>
        <p:spPr>
          <a:xfrm>
            <a:off x="6429375" y="4505325"/>
            <a:ext cx="50006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Sustainability and implementation plans.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2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72225"/>
            <a:ext cx="106680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8"/>
          <p:cNvSpPr txBox="1"/>
          <p:nvPr/>
        </p:nvSpPr>
        <p:spPr>
          <a:xfrm>
            <a:off x="952500" y="571500"/>
            <a:ext cx="1100137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HOW TO KEEP PHYSICAL RECORDS</a:t>
            </a:r>
            <a:endParaRPr/>
          </a:p>
        </p:txBody>
      </p:sp>
      <p:sp>
        <p:nvSpPr>
          <p:cNvPr id="392" name="Google Shape;392;p28"/>
          <p:cNvSpPr/>
          <p:nvPr/>
        </p:nvSpPr>
        <p:spPr>
          <a:xfrm>
            <a:off x="762000" y="571500"/>
            <a:ext cx="76200" cy="447675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8"/>
          <p:cNvSpPr txBox="1"/>
          <p:nvPr/>
        </p:nvSpPr>
        <p:spPr>
          <a:xfrm>
            <a:off x="762000" y="6477000"/>
            <a:ext cx="127635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ROTARY DISTRICT 3292</a:t>
            </a:r>
            <a:endParaRPr/>
          </a:p>
        </p:txBody>
      </p:sp>
      <p:sp>
        <p:nvSpPr>
          <p:cNvPr id="394" name="Google Shape;394;p28"/>
          <p:cNvSpPr txBox="1"/>
          <p:nvPr/>
        </p:nvSpPr>
        <p:spPr>
          <a:xfrm>
            <a:off x="10972800" y="6477000"/>
            <a:ext cx="4572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PAGE 16</a:t>
            </a:r>
            <a:endParaRPr/>
          </a:p>
        </p:txBody>
      </p:sp>
      <p:sp>
        <p:nvSpPr>
          <p:cNvPr id="395" name="Google Shape;395;p28"/>
          <p:cNvSpPr txBox="1"/>
          <p:nvPr/>
        </p:nvSpPr>
        <p:spPr>
          <a:xfrm>
            <a:off x="6286500" y="2271712"/>
            <a:ext cx="5400675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The Gold Standard for Archives</a:t>
            </a:r>
            <a:endParaRPr/>
          </a:p>
        </p:txBody>
      </p:sp>
      <p:pic>
        <p:nvPicPr>
          <p:cNvPr id="396" name="Google Shape;396;p2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2271712"/>
            <a:ext cx="1190625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8"/>
          <p:cNvSpPr txBox="1"/>
          <p:nvPr/>
        </p:nvSpPr>
        <p:spPr>
          <a:xfrm>
            <a:off x="6619875" y="2643187"/>
            <a:ext cx="48101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Security: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Safe, locked locker known to only a few responsible officers.</a:t>
            </a:r>
            <a:endParaRPr/>
          </a:p>
        </p:txBody>
      </p:sp>
      <p:sp>
        <p:nvSpPr>
          <p:cNvPr id="398" name="Google Shape;398;p28"/>
          <p:cNvSpPr txBox="1"/>
          <p:nvPr/>
        </p:nvSpPr>
        <p:spPr>
          <a:xfrm>
            <a:off x="6619875" y="3000375"/>
            <a:ext cx="48101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Organization: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Separate binders for every single grant number.</a:t>
            </a:r>
            <a:endParaRPr/>
          </a:p>
        </p:txBody>
      </p:sp>
      <p:sp>
        <p:nvSpPr>
          <p:cNvPr id="399" name="Google Shape;399;p28"/>
          <p:cNvSpPr txBox="1"/>
          <p:nvPr/>
        </p:nvSpPr>
        <p:spPr>
          <a:xfrm>
            <a:off x="6619875" y="3357562"/>
            <a:ext cx="48101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Originals: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Never lend out original documents; they must stay in the club archive.</a:t>
            </a:r>
            <a:endParaRPr/>
          </a:p>
        </p:txBody>
      </p:sp>
      <p:pic>
        <p:nvPicPr>
          <p:cNvPr id="400" name="Google Shape;400;p2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6500" y="2667000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6500" y="3024187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86500" y="3381375"/>
            <a:ext cx="17145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2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72225"/>
            <a:ext cx="106680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9"/>
          <p:cNvSpPr txBox="1"/>
          <p:nvPr/>
        </p:nvSpPr>
        <p:spPr>
          <a:xfrm>
            <a:off x="952500" y="571500"/>
            <a:ext cx="1100137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DIGITAL STEWARDSHIP SYSTEMS</a:t>
            </a:r>
            <a:endParaRPr/>
          </a:p>
        </p:txBody>
      </p:sp>
      <p:sp>
        <p:nvSpPr>
          <p:cNvPr id="410" name="Google Shape;410;p29"/>
          <p:cNvSpPr/>
          <p:nvPr/>
        </p:nvSpPr>
        <p:spPr>
          <a:xfrm>
            <a:off x="762000" y="571500"/>
            <a:ext cx="76200" cy="447675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9"/>
          <p:cNvSpPr txBox="1"/>
          <p:nvPr/>
        </p:nvSpPr>
        <p:spPr>
          <a:xfrm>
            <a:off x="762000" y="6477000"/>
            <a:ext cx="127635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ROTARY DISTRICT 3292</a:t>
            </a:r>
            <a:endParaRPr/>
          </a:p>
        </p:txBody>
      </p:sp>
      <p:sp>
        <p:nvSpPr>
          <p:cNvPr id="412" name="Google Shape;412;p29"/>
          <p:cNvSpPr txBox="1"/>
          <p:nvPr/>
        </p:nvSpPr>
        <p:spPr>
          <a:xfrm>
            <a:off x="10972800" y="6477000"/>
            <a:ext cx="4572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PAGE 17</a:t>
            </a:r>
            <a:endParaRPr/>
          </a:p>
        </p:txBody>
      </p:sp>
      <p:sp>
        <p:nvSpPr>
          <p:cNvPr id="413" name="Google Shape;413;p29"/>
          <p:cNvSpPr txBox="1"/>
          <p:nvPr/>
        </p:nvSpPr>
        <p:spPr>
          <a:xfrm>
            <a:off x="762000" y="2066925"/>
            <a:ext cx="5400675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Modern Record Keeping</a:t>
            </a:r>
            <a:endParaRPr/>
          </a:p>
        </p:txBody>
      </p:sp>
      <p:sp>
        <p:nvSpPr>
          <p:cNvPr id="414" name="Google Shape;414;p29"/>
          <p:cNvSpPr txBox="1"/>
          <p:nvPr/>
        </p:nvSpPr>
        <p:spPr>
          <a:xfrm>
            <a:off x="762000" y="2447925"/>
            <a:ext cx="5143500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Develop a robust system for digital redundancy:</a:t>
            </a:r>
            <a:endParaRPr/>
          </a:p>
        </p:txBody>
      </p:sp>
      <p:pic>
        <p:nvPicPr>
          <p:cNvPr id="415" name="Google Shape;415;p2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2066925"/>
            <a:ext cx="5143500" cy="3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9"/>
          <p:cNvSpPr txBox="1"/>
          <p:nvPr/>
        </p:nvSpPr>
        <p:spPr>
          <a:xfrm>
            <a:off x="1095375" y="2852737"/>
            <a:ext cx="48101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Backup: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Use cloud storage (OneDrive/Google Drive) per grant.</a:t>
            </a:r>
            <a:endParaRPr/>
          </a:p>
        </p:txBody>
      </p:sp>
      <p:sp>
        <p:nvSpPr>
          <p:cNvPr id="417" name="Google Shape;417;p29"/>
          <p:cNvSpPr txBox="1"/>
          <p:nvPr/>
        </p:nvSpPr>
        <p:spPr>
          <a:xfrm>
            <a:off x="1095375" y="3209925"/>
            <a:ext cx="48101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Scanning: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Scan all documents to PDF immediately upon receipt.</a:t>
            </a:r>
            <a:endParaRPr/>
          </a:p>
        </p:txBody>
      </p:sp>
      <p:sp>
        <p:nvSpPr>
          <p:cNvPr id="418" name="Google Shape;418;p29"/>
          <p:cNvSpPr txBox="1"/>
          <p:nvPr/>
        </p:nvSpPr>
        <p:spPr>
          <a:xfrm>
            <a:off x="1095375" y="3567112"/>
            <a:ext cx="48101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Photos: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Maintain a photo log for the final report.</a:t>
            </a:r>
            <a:endParaRPr/>
          </a:p>
        </p:txBody>
      </p:sp>
      <p:pic>
        <p:nvPicPr>
          <p:cNvPr id="419" name="Google Shape;419;p2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2876550"/>
            <a:ext cx="219075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000" y="3233737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2000" y="3590925"/>
            <a:ext cx="17145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3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72225"/>
            <a:ext cx="106680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1304925"/>
            <a:ext cx="10668000" cy="49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0"/>
          <p:cNvSpPr txBox="1"/>
          <p:nvPr/>
        </p:nvSpPr>
        <p:spPr>
          <a:xfrm>
            <a:off x="952500" y="571500"/>
            <a:ext cx="1100137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REPORTING WORKFLOW ON MY ROTARY</a:t>
            </a:r>
            <a:endParaRPr/>
          </a:p>
        </p:txBody>
      </p:sp>
      <p:sp>
        <p:nvSpPr>
          <p:cNvPr id="430" name="Google Shape;430;p30"/>
          <p:cNvSpPr/>
          <p:nvPr/>
        </p:nvSpPr>
        <p:spPr>
          <a:xfrm>
            <a:off x="762000" y="571500"/>
            <a:ext cx="76200" cy="447675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0"/>
          <p:cNvSpPr txBox="1"/>
          <p:nvPr/>
        </p:nvSpPr>
        <p:spPr>
          <a:xfrm>
            <a:off x="762000" y="6477000"/>
            <a:ext cx="127635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ROTARY DISTRICT 3292</a:t>
            </a:r>
            <a:endParaRPr/>
          </a:p>
        </p:txBody>
      </p:sp>
      <p:sp>
        <p:nvSpPr>
          <p:cNvPr id="432" name="Google Shape;432;p30"/>
          <p:cNvSpPr txBox="1"/>
          <p:nvPr/>
        </p:nvSpPr>
        <p:spPr>
          <a:xfrm>
            <a:off x="10972800" y="6477000"/>
            <a:ext cx="4572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PAGE 18</a:t>
            </a:r>
            <a:endParaRPr/>
          </a:p>
        </p:txBody>
      </p:sp>
      <p:sp>
        <p:nvSpPr>
          <p:cNvPr id="433" name="Google Shape;433;p30"/>
          <p:cNvSpPr txBox="1"/>
          <p:nvPr/>
        </p:nvSpPr>
        <p:spPr>
          <a:xfrm>
            <a:off x="1009650" y="1714500"/>
            <a:ext cx="10172700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Path: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Go to My Rotary → My Grants → Click Submit Report (Progress or Final).</a:t>
            </a:r>
            <a:endParaRPr/>
          </a:p>
        </p:txBody>
      </p:sp>
      <p:sp>
        <p:nvSpPr>
          <p:cNvPr id="434" name="Google Shape;434;p30"/>
          <p:cNvSpPr txBox="1"/>
          <p:nvPr/>
        </p:nvSpPr>
        <p:spPr>
          <a:xfrm>
            <a:off x="1343025" y="2147887"/>
            <a:ext cx="98393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All reports </a:t>
            </a: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must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be approved by both Host and International club contacts.</a:t>
            </a:r>
            <a:endParaRPr/>
          </a:p>
        </p:txBody>
      </p:sp>
      <p:sp>
        <p:nvSpPr>
          <p:cNvPr id="435" name="Google Shape;435;p30"/>
          <p:cNvSpPr txBox="1"/>
          <p:nvPr/>
        </p:nvSpPr>
        <p:spPr>
          <a:xfrm>
            <a:off x="1343025" y="2505075"/>
            <a:ext cx="98393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Caution: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Save frequently. The system may timeout if you take a break.</a:t>
            </a:r>
            <a:endParaRPr/>
          </a:p>
        </p:txBody>
      </p:sp>
      <p:sp>
        <p:nvSpPr>
          <p:cNvPr id="436" name="Google Shape;436;p30"/>
          <p:cNvSpPr txBox="1"/>
          <p:nvPr/>
        </p:nvSpPr>
        <p:spPr>
          <a:xfrm>
            <a:off x="1343025" y="2862262"/>
            <a:ext cx="98393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Always </a:t>
            </a: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Submit and Confirm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to ensure it reached TRF.</a:t>
            </a:r>
            <a:endParaRPr/>
          </a:p>
        </p:txBody>
      </p:sp>
      <p:pic>
        <p:nvPicPr>
          <p:cNvPr id="437" name="Google Shape;437;p3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50" y="2171700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9650" y="2528887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0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9650" y="2886075"/>
            <a:ext cx="17145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3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72225"/>
            <a:ext cx="106680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2447925"/>
            <a:ext cx="10668000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1"/>
          <p:cNvSpPr txBox="1"/>
          <p:nvPr/>
        </p:nvSpPr>
        <p:spPr>
          <a:xfrm>
            <a:off x="952500" y="571500"/>
            <a:ext cx="1100137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SUMMARY: WHY STEWARDSHIP MATTERS</a:t>
            </a:r>
            <a:endParaRPr/>
          </a:p>
        </p:txBody>
      </p:sp>
      <p:sp>
        <p:nvSpPr>
          <p:cNvPr id="448" name="Google Shape;448;p31"/>
          <p:cNvSpPr/>
          <p:nvPr/>
        </p:nvSpPr>
        <p:spPr>
          <a:xfrm>
            <a:off x="762000" y="571500"/>
            <a:ext cx="76200" cy="447675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1"/>
          <p:cNvSpPr txBox="1"/>
          <p:nvPr/>
        </p:nvSpPr>
        <p:spPr>
          <a:xfrm>
            <a:off x="762000" y="6477000"/>
            <a:ext cx="127635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ROTARY DISTRICT 3292</a:t>
            </a:r>
            <a:endParaRPr/>
          </a:p>
        </p:txBody>
      </p:sp>
      <p:sp>
        <p:nvSpPr>
          <p:cNvPr id="450" name="Google Shape;450;p31"/>
          <p:cNvSpPr txBox="1"/>
          <p:nvPr/>
        </p:nvSpPr>
        <p:spPr>
          <a:xfrm>
            <a:off x="10972800" y="6477000"/>
            <a:ext cx="4572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PAGE 19</a:t>
            </a:r>
            <a:endParaRPr/>
          </a:p>
        </p:txBody>
      </p:sp>
      <p:sp>
        <p:nvSpPr>
          <p:cNvPr id="451" name="Google Shape;451;p31"/>
          <p:cNvSpPr txBox="1"/>
          <p:nvPr/>
        </p:nvSpPr>
        <p:spPr>
          <a:xfrm>
            <a:off x="915352" y="2847975"/>
            <a:ext cx="10361295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EF4444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-US" sz="2400" b="1" i="0" u="none" strike="noStrike" cap="none" dirty="0" smtClean="0">
                <a:solidFill>
                  <a:srgbClr val="EF4444"/>
                </a:solidFill>
                <a:latin typeface="Montserrat"/>
                <a:ea typeface="Montserrat"/>
                <a:cs typeface="Montserrat"/>
                <a:sym typeface="Montserrat"/>
              </a:rPr>
              <a:t>Stakes are </a:t>
            </a:r>
            <a:r>
              <a:rPr lang="en-US" sz="2400" b="1" i="0" u="none" strike="noStrike" cap="none" dirty="0">
                <a:solidFill>
                  <a:srgbClr val="EF4444"/>
                </a:solidFill>
                <a:latin typeface="Montserrat"/>
                <a:ea typeface="Montserrat"/>
                <a:cs typeface="Montserrat"/>
                <a:sym typeface="Montserrat"/>
              </a:rPr>
              <a:t>High</a:t>
            </a:r>
            <a:endParaRPr dirty="0"/>
          </a:p>
        </p:txBody>
      </p:sp>
      <p:sp>
        <p:nvSpPr>
          <p:cNvPr id="452" name="Google Shape;452;p31"/>
          <p:cNvSpPr txBox="1"/>
          <p:nvPr/>
        </p:nvSpPr>
        <p:spPr>
          <a:xfrm>
            <a:off x="1162050" y="3429000"/>
            <a:ext cx="98679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Besides suspension, refunds, and legal recourse, poor stewardship means </a:t>
            </a:r>
            <a:r>
              <a:rPr lang="en-US" sz="1650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no future grants</a:t>
            </a:r>
            <a:r>
              <a:rPr lang="en-US" sz="16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for your club or district.</a:t>
            </a:r>
            <a:endParaRPr/>
          </a:p>
        </p:txBody>
      </p:sp>
      <p:sp>
        <p:nvSpPr>
          <p:cNvPr id="453" name="Google Shape;453;p31"/>
          <p:cNvSpPr txBox="1"/>
          <p:nvPr/>
        </p:nvSpPr>
        <p:spPr>
          <a:xfrm>
            <a:off x="1162050" y="4267200"/>
            <a:ext cx="98679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The ultimate losers are the future beneficiaries who miss out on critical humanitarian help.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7402" y="-78133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72225"/>
            <a:ext cx="106680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952500" y="571500"/>
            <a:ext cx="1100137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DEFINING STEWARDSHIP</a:t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762000" y="571500"/>
            <a:ext cx="76200" cy="447675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762000" y="6477000"/>
            <a:ext cx="127635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ROTARY DISTRICT 3292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10972800" y="6477000"/>
            <a:ext cx="4572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PAGE 02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762000" y="2333922"/>
            <a:ext cx="5400675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What is Stewardship?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762000" y="2714922"/>
            <a:ext cx="5143500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In Rotary, stewardship is the thorough, responsible, and ethical management of items or funds entrusted to our care. It ensures that donor funds are used exclusively for their intended purposes.</a:t>
            </a:r>
            <a:endParaRPr dirty="0"/>
          </a:p>
        </p:txBody>
      </p:sp>
      <p:pic>
        <p:nvPicPr>
          <p:cNvPr id="106" name="Google Shape;106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2333922"/>
            <a:ext cx="5143500" cy="292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1095375" y="3634085"/>
            <a:ext cx="48101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Accountability to donors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1095375" y="3991272"/>
            <a:ext cx="48101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Operational transparency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1095375" y="4348460"/>
            <a:ext cx="48101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Compliance with TRF policies</a:t>
            </a:r>
            <a:endParaRPr/>
          </a:p>
        </p:txBody>
      </p:sp>
      <p:pic>
        <p:nvPicPr>
          <p:cNvPr id="110" name="Google Shape;110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3657897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4015085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4372272"/>
            <a:ext cx="15240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3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72225"/>
            <a:ext cx="106680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32"/>
          <p:cNvSpPr txBox="1"/>
          <p:nvPr/>
        </p:nvSpPr>
        <p:spPr>
          <a:xfrm>
            <a:off x="495300" y="1540668"/>
            <a:ext cx="11201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Q &amp; A</a:t>
            </a:r>
            <a:endParaRPr/>
          </a:p>
        </p:txBody>
      </p:sp>
      <p:sp>
        <p:nvSpPr>
          <p:cNvPr id="461" name="Google Shape;461;p32"/>
          <p:cNvSpPr txBox="1"/>
          <p:nvPr/>
        </p:nvSpPr>
        <p:spPr>
          <a:xfrm>
            <a:off x="762000" y="2797968"/>
            <a:ext cx="10668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Thank you for your attention and commitment.</a:t>
            </a:r>
            <a:endParaRPr/>
          </a:p>
        </p:txBody>
      </p:sp>
      <p:sp>
        <p:nvSpPr>
          <p:cNvPr id="462" name="Google Shape;462;p32"/>
          <p:cNvSpPr txBox="1"/>
          <p:nvPr/>
        </p:nvSpPr>
        <p:spPr>
          <a:xfrm>
            <a:off x="762000" y="6477000"/>
            <a:ext cx="127635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ROTARY DISTRICT 3292</a:t>
            </a:r>
            <a:endParaRPr/>
          </a:p>
        </p:txBody>
      </p:sp>
      <p:sp>
        <p:nvSpPr>
          <p:cNvPr id="463" name="Google Shape;463;p32"/>
          <p:cNvSpPr txBox="1"/>
          <p:nvPr/>
        </p:nvSpPr>
        <p:spPr>
          <a:xfrm>
            <a:off x="10972800" y="6477000"/>
            <a:ext cx="4572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PAGE 20</a:t>
            </a:r>
            <a:endParaRPr/>
          </a:p>
        </p:txBody>
      </p:sp>
      <p:sp>
        <p:nvSpPr>
          <p:cNvPr id="464" name="Google Shape;464;p32"/>
          <p:cNvSpPr txBox="1"/>
          <p:nvPr/>
        </p:nvSpPr>
        <p:spPr>
          <a:xfrm>
            <a:off x="762000" y="4102893"/>
            <a:ext cx="10668000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Deepak Rajbhandary</a:t>
            </a:r>
            <a:endParaRPr/>
          </a:p>
        </p:txBody>
      </p:sp>
      <p:sp>
        <p:nvSpPr>
          <p:cNvPr id="465" name="Google Shape;465;p32"/>
          <p:cNvSpPr txBox="1"/>
          <p:nvPr/>
        </p:nvSpPr>
        <p:spPr>
          <a:xfrm>
            <a:off x="762000" y="4507706"/>
            <a:ext cx="10668000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RC Himalayan Golfers | District 3292</a:t>
            </a:r>
            <a:endParaRPr/>
          </a:p>
        </p:txBody>
      </p:sp>
      <p:sp>
        <p:nvSpPr>
          <p:cNvPr id="466" name="Google Shape;466;p32"/>
          <p:cNvSpPr txBox="1"/>
          <p:nvPr/>
        </p:nvSpPr>
        <p:spPr>
          <a:xfrm>
            <a:off x="762000" y="4912518"/>
            <a:ext cx="10668000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5087"/>
                </a:solidFill>
                <a:latin typeface="Lato"/>
                <a:ea typeface="Lato"/>
                <a:cs typeface="Lato"/>
                <a:sym typeface="Lato"/>
              </a:rPr>
              <a:t>Stewardship Sub Committee (2026-27)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72225"/>
            <a:ext cx="106680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2636043"/>
            <a:ext cx="3429000" cy="231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1500" y="2636043"/>
            <a:ext cx="3429000" cy="231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1000" y="2636043"/>
            <a:ext cx="3429000" cy="231933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/>
        </p:nvSpPr>
        <p:spPr>
          <a:xfrm>
            <a:off x="952500" y="571500"/>
            <a:ext cx="1100137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GOVERNANCE: APPROVALS &amp; GG NUMBERS</a:t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762000" y="571500"/>
            <a:ext cx="76200" cy="447675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762000" y="6477000"/>
            <a:ext cx="127635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ROTARY DISTRICT 3292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10972800" y="6477000"/>
            <a:ext cx="4572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PAGE 03</a:t>
            </a: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1009650" y="3398043"/>
            <a:ext cx="308038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Yearly Approvals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1009650" y="3817143"/>
            <a:ext cx="2933700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Ensure all club approvals are in place </a:t>
            </a: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Every Year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. Authorization is not a one-time event; it must be maintained.</a:t>
            </a:r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4629150" y="3398043"/>
            <a:ext cx="308038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GG Number</a:t>
            </a:r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4629150" y="3817143"/>
            <a:ext cx="2933700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Global Grant number must be obtained before any project activities commence. </a:t>
            </a: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Do not start without it.</a:t>
            </a:r>
            <a:endParaRPr/>
          </a:p>
        </p:txBody>
      </p:sp>
      <p:sp>
        <p:nvSpPr>
          <p:cNvPr id="130" name="Google Shape;130;p15"/>
          <p:cNvSpPr txBox="1"/>
          <p:nvPr/>
        </p:nvSpPr>
        <p:spPr>
          <a:xfrm>
            <a:off x="8248650" y="3398043"/>
            <a:ext cx="308038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MOU Execution</a:t>
            </a:r>
            <a:endParaRPr/>
          </a:p>
        </p:txBody>
      </p:sp>
      <p:sp>
        <p:nvSpPr>
          <p:cNvPr id="131" name="Google Shape;131;p15"/>
          <p:cNvSpPr txBox="1"/>
          <p:nvPr/>
        </p:nvSpPr>
        <p:spPr>
          <a:xfrm>
            <a:off x="8248650" y="3817143"/>
            <a:ext cx="2933700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Host and International clubs must sign the MOU yearly. If a cooperating agency is involved, a 3-party MOU is required.</a:t>
            </a:r>
            <a:endParaRPr/>
          </a:p>
        </p:txBody>
      </p:sp>
      <p:pic>
        <p:nvPicPr>
          <p:cNvPr id="132" name="Google Shape;132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50" y="2921793"/>
            <a:ext cx="3429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29150" y="2921793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48650" y="2921793"/>
            <a:ext cx="3810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72225"/>
            <a:ext cx="106680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2312193"/>
            <a:ext cx="5143500" cy="296703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 txBox="1"/>
          <p:nvPr/>
        </p:nvSpPr>
        <p:spPr>
          <a:xfrm>
            <a:off x="952500" y="571500"/>
            <a:ext cx="1100137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GOVERNANCE: KEY CONTACTS</a:t>
            </a:r>
            <a:endParaRPr/>
          </a:p>
        </p:txBody>
      </p:sp>
      <p:sp>
        <p:nvSpPr>
          <p:cNvPr id="143" name="Google Shape;143;p16"/>
          <p:cNvSpPr/>
          <p:nvPr/>
        </p:nvSpPr>
        <p:spPr>
          <a:xfrm>
            <a:off x="762000" y="571500"/>
            <a:ext cx="76200" cy="447675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762000" y="6477000"/>
            <a:ext cx="127635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ROTARY DISTRICT 3292</a:t>
            </a:r>
            <a:endParaRPr/>
          </a:p>
        </p:txBody>
      </p:sp>
      <p:sp>
        <p:nvSpPr>
          <p:cNvPr id="145" name="Google Shape;145;p16"/>
          <p:cNvSpPr txBox="1"/>
          <p:nvPr/>
        </p:nvSpPr>
        <p:spPr>
          <a:xfrm>
            <a:off x="10972800" y="6477000"/>
            <a:ext cx="4572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PAGE 04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762000" y="2312193"/>
            <a:ext cx="5400675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Primary &amp; Secondary Contacts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762000" y="2693193"/>
            <a:ext cx="5143500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Every grant must have a clear hierarchy of accountability:</a:t>
            </a:r>
            <a:endParaRPr/>
          </a:p>
        </p:txBody>
      </p:sp>
      <p:pic>
        <p:nvPicPr>
          <p:cNvPr id="148" name="Google Shape;148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4345781"/>
            <a:ext cx="5143500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/>
        </p:nvSpPr>
        <p:spPr>
          <a:xfrm>
            <a:off x="6524625" y="2550318"/>
            <a:ext cx="490061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Submission Timeline</a:t>
            </a:r>
            <a:endParaRPr/>
          </a:p>
        </p:txBody>
      </p:sp>
      <p:sp>
        <p:nvSpPr>
          <p:cNvPr id="150" name="Google Shape;150;p16"/>
          <p:cNvSpPr txBox="1"/>
          <p:nvPr/>
        </p:nvSpPr>
        <p:spPr>
          <a:xfrm>
            <a:off x="6524625" y="2969418"/>
            <a:ext cx="46672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Online applications must be signed by the President (P) and President-Elect (PE) within </a:t>
            </a: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6 months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of getting a GG Number.</a:t>
            </a:r>
            <a:endParaRPr/>
          </a:p>
        </p:txBody>
      </p:sp>
      <p:sp>
        <p:nvSpPr>
          <p:cNvPr id="151" name="Google Shape;151;p16"/>
          <p:cNvSpPr txBox="1"/>
          <p:nvPr/>
        </p:nvSpPr>
        <p:spPr>
          <a:xfrm>
            <a:off x="1095375" y="3098006"/>
            <a:ext cx="48101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Primary Contact: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Holds the ultimate responsibility for project integrity and reporting.</a:t>
            </a:r>
            <a:endParaRPr/>
          </a:p>
        </p:txBody>
      </p:sp>
      <p:sp>
        <p:nvSpPr>
          <p:cNvPr id="152" name="Google Shape;152;p16"/>
          <p:cNvSpPr txBox="1"/>
          <p:nvPr/>
        </p:nvSpPr>
        <p:spPr>
          <a:xfrm>
            <a:off x="1095375" y="3698081"/>
            <a:ext cx="48101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Secondary Contacts: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Must be identified at both the Host and International clubs.</a:t>
            </a:r>
            <a:endParaRPr/>
          </a:p>
        </p:txBody>
      </p:sp>
      <p:pic>
        <p:nvPicPr>
          <p:cNvPr id="153" name="Google Shape;153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000" y="3121818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2000" y="3721893"/>
            <a:ext cx="219075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72225"/>
            <a:ext cx="106680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2181225"/>
            <a:ext cx="10668000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7"/>
          <p:cNvSpPr txBox="1"/>
          <p:nvPr/>
        </p:nvSpPr>
        <p:spPr>
          <a:xfrm>
            <a:off x="952500" y="571500"/>
            <a:ext cx="1100137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PROJECT &amp; FINANCIAL PLAN</a:t>
            </a:r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762000" y="571500"/>
            <a:ext cx="76200" cy="447675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762000" y="6477000"/>
            <a:ext cx="127635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ROTARY DISTRICT 3292</a:t>
            </a:r>
            <a:endParaRPr/>
          </a:p>
        </p:txBody>
      </p:sp>
      <p:sp>
        <p:nvSpPr>
          <p:cNvPr id="165" name="Google Shape;165;p17"/>
          <p:cNvSpPr txBox="1"/>
          <p:nvPr/>
        </p:nvSpPr>
        <p:spPr>
          <a:xfrm>
            <a:off x="10972800" y="6477000"/>
            <a:ext cx="4572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PAGE 05</a:t>
            </a:r>
            <a:endParaRPr/>
          </a:p>
        </p:txBody>
      </p:sp>
      <p:sp>
        <p:nvSpPr>
          <p:cNvPr id="166" name="Google Shape;166;p17"/>
          <p:cNvSpPr txBox="1"/>
          <p:nvPr/>
        </p:nvSpPr>
        <p:spPr>
          <a:xfrm>
            <a:off x="1057275" y="2476500"/>
            <a:ext cx="10581322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Strategic Alignment</a:t>
            </a:r>
            <a:endParaRPr/>
          </a:p>
        </p:txBody>
      </p:sp>
      <p:sp>
        <p:nvSpPr>
          <p:cNvPr id="167" name="Google Shape;167;p17"/>
          <p:cNvSpPr txBox="1"/>
          <p:nvPr/>
        </p:nvSpPr>
        <p:spPr>
          <a:xfrm>
            <a:off x="1057275" y="2857500"/>
            <a:ext cx="10077450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 successful Global Grant starts with a robust financial plan aligned with the grant application. </a:t>
            </a: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Do not exceed budget line items.</a:t>
            </a:r>
            <a:endParaRPr/>
          </a:p>
        </p:txBody>
      </p:sp>
      <p:graphicFrame>
        <p:nvGraphicFramePr>
          <p:cNvPr id="168" name="Google Shape;168;p17"/>
          <p:cNvGraphicFramePr/>
          <p:nvPr/>
        </p:nvGraphicFramePr>
        <p:xfrm>
          <a:off x="1057275" y="3262312"/>
          <a:ext cx="10077450" cy="1852600"/>
        </p:xfrm>
        <a:graphic>
          <a:graphicData uri="http://schemas.openxmlformats.org/drawingml/2006/table">
            <a:tbl>
              <a:tblPr firstRow="1" bandRow="1">
                <a:noFill/>
                <a:tableStyleId>{34EFA964-7322-4095-8745-FEDA1E156F2C}</a:tableStyleId>
              </a:tblPr>
              <a:tblGrid>
                <a:gridCol w="3359050"/>
                <a:gridCol w="6718400"/>
              </a:tblGrid>
              <a:tr h="463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Phase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Action Requirement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7"/>
                    </a:solidFill>
                  </a:tcPr>
                </a:tc>
              </a:tr>
              <a:tr h="463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Before Project Starts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Finalize Financial Plan and Budget line items.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63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Implementation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Track documentation against the approved plan.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</a:tr>
              <a:tr h="463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Start Deadline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Project must start within </a:t>
                      </a:r>
                      <a:r>
                        <a:rPr lang="en-US" sz="1275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 months</a:t>
                      </a:r>
                      <a:r>
                        <a:rPr lang="en-US" sz="127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of approval.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69" name="Google Shape;169;p17"/>
          <p:cNvSpPr/>
          <p:nvPr/>
        </p:nvSpPr>
        <p:spPr>
          <a:xfrm>
            <a:off x="1057275" y="4138612"/>
            <a:ext cx="33590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7"/>
          <p:cNvSpPr/>
          <p:nvPr/>
        </p:nvSpPr>
        <p:spPr>
          <a:xfrm>
            <a:off x="4416325" y="4138612"/>
            <a:ext cx="671839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7"/>
          <p:cNvSpPr/>
          <p:nvPr/>
        </p:nvSpPr>
        <p:spPr>
          <a:xfrm>
            <a:off x="1057275" y="4619625"/>
            <a:ext cx="33590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7"/>
          <p:cNvSpPr/>
          <p:nvPr/>
        </p:nvSpPr>
        <p:spPr>
          <a:xfrm>
            <a:off x="4416325" y="4619625"/>
            <a:ext cx="671839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1057275" y="5100637"/>
            <a:ext cx="33590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7"/>
          <p:cNvSpPr/>
          <p:nvPr/>
        </p:nvSpPr>
        <p:spPr>
          <a:xfrm>
            <a:off x="4416325" y="5100637"/>
            <a:ext cx="671839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72225"/>
            <a:ext cx="106680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8"/>
          <p:cNvSpPr txBox="1"/>
          <p:nvPr/>
        </p:nvSpPr>
        <p:spPr>
          <a:xfrm>
            <a:off x="952500" y="571500"/>
            <a:ext cx="1100137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COMMUNITY NEEDS ASSESSMENT</a:t>
            </a: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762000" y="571500"/>
            <a:ext cx="76200" cy="447675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762000" y="6477000"/>
            <a:ext cx="127635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ROTARY DISTRICT 3292</a:t>
            </a:r>
            <a:endParaRPr/>
          </a:p>
        </p:txBody>
      </p:sp>
      <p:sp>
        <p:nvSpPr>
          <p:cNvPr id="184" name="Google Shape;184;p18"/>
          <p:cNvSpPr txBox="1"/>
          <p:nvPr/>
        </p:nvSpPr>
        <p:spPr>
          <a:xfrm>
            <a:off x="10972800" y="6477000"/>
            <a:ext cx="4572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PAGE 06</a:t>
            </a:r>
            <a:endParaRPr/>
          </a:p>
        </p:txBody>
      </p:sp>
      <p:sp>
        <p:nvSpPr>
          <p:cNvPr id="185" name="Google Shape;185;p18"/>
          <p:cNvSpPr txBox="1"/>
          <p:nvPr/>
        </p:nvSpPr>
        <p:spPr>
          <a:xfrm>
            <a:off x="762000" y="4805362"/>
            <a:ext cx="5400675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The Baseline Assessment</a:t>
            </a:r>
            <a:endParaRPr/>
          </a:p>
        </p:txBody>
      </p:sp>
      <p:sp>
        <p:nvSpPr>
          <p:cNvPr id="186" name="Google Shape;186;p18"/>
          <p:cNvSpPr txBox="1"/>
          <p:nvPr/>
        </p:nvSpPr>
        <p:spPr>
          <a:xfrm>
            <a:off x="762000" y="5186362"/>
            <a:ext cx="51435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Every project must be based on a verified community need, not club assumptions.</a:t>
            </a:r>
            <a:endParaRPr/>
          </a:p>
        </p:txBody>
      </p:sp>
      <p:sp>
        <p:nvSpPr>
          <p:cNvPr id="187" name="Google Shape;187;p18"/>
          <p:cNvSpPr txBox="1"/>
          <p:nvPr/>
        </p:nvSpPr>
        <p:spPr>
          <a:xfrm>
            <a:off x="6286500" y="1757362"/>
            <a:ext cx="5400675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Required Metrics</a:t>
            </a:r>
            <a:endParaRPr/>
          </a:p>
        </p:txBody>
      </p:sp>
      <p:pic>
        <p:nvPicPr>
          <p:cNvPr id="188" name="Google Shape;188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1757362"/>
            <a:ext cx="5143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8"/>
          <p:cNvSpPr txBox="1"/>
          <p:nvPr/>
        </p:nvSpPr>
        <p:spPr>
          <a:xfrm>
            <a:off x="6619875" y="2128837"/>
            <a:ext cx="48101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Measuring Basis: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How are you quantifying the need?</a:t>
            </a:r>
            <a:endParaRPr/>
          </a:p>
        </p:txBody>
      </p:sp>
      <p:sp>
        <p:nvSpPr>
          <p:cNvPr id="190" name="Google Shape;190;p18"/>
          <p:cNvSpPr txBox="1"/>
          <p:nvPr/>
        </p:nvSpPr>
        <p:spPr>
          <a:xfrm>
            <a:off x="6619875" y="2486025"/>
            <a:ext cx="48101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Beneficiaries: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Exactly how many people will benefit?</a:t>
            </a:r>
            <a:endParaRPr/>
          </a:p>
        </p:txBody>
      </p:sp>
      <p:sp>
        <p:nvSpPr>
          <p:cNvPr id="191" name="Google Shape;191;p18"/>
          <p:cNvSpPr txBox="1"/>
          <p:nvPr/>
        </p:nvSpPr>
        <p:spPr>
          <a:xfrm>
            <a:off x="6619875" y="2843212"/>
            <a:ext cx="48101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Sustainability: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How will the community maintain the project?</a:t>
            </a:r>
            <a:endParaRPr/>
          </a:p>
        </p:txBody>
      </p:sp>
      <p:sp>
        <p:nvSpPr>
          <p:cNvPr id="192" name="Google Shape;192;p18"/>
          <p:cNvSpPr txBox="1"/>
          <p:nvPr/>
        </p:nvSpPr>
        <p:spPr>
          <a:xfrm>
            <a:off x="6619875" y="3200400"/>
            <a:ext cx="48101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Conflict of Interest: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Declare any potential issues upfront.</a:t>
            </a:r>
            <a:endParaRPr/>
          </a:p>
        </p:txBody>
      </p:sp>
      <p:pic>
        <p:nvPicPr>
          <p:cNvPr id="193" name="Google Shape;193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6500" y="2152650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6500" y="2509837"/>
            <a:ext cx="219075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86500" y="2867025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86500" y="3224212"/>
            <a:ext cx="219075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72225"/>
            <a:ext cx="106680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2690812"/>
            <a:ext cx="51435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9"/>
          <p:cNvSpPr txBox="1"/>
          <p:nvPr/>
        </p:nvSpPr>
        <p:spPr>
          <a:xfrm>
            <a:off x="952500" y="571500"/>
            <a:ext cx="1100137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FINANCIAL RESPONSIBILITIES: BANKING</a:t>
            </a:r>
            <a:endParaRPr/>
          </a:p>
        </p:txBody>
      </p:sp>
      <p:sp>
        <p:nvSpPr>
          <p:cNvPr id="205" name="Google Shape;205;p19"/>
          <p:cNvSpPr/>
          <p:nvPr/>
        </p:nvSpPr>
        <p:spPr>
          <a:xfrm>
            <a:off x="762000" y="571500"/>
            <a:ext cx="76200" cy="447675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9"/>
          <p:cNvSpPr txBox="1"/>
          <p:nvPr/>
        </p:nvSpPr>
        <p:spPr>
          <a:xfrm>
            <a:off x="762000" y="6477000"/>
            <a:ext cx="127635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ROTARY DISTRICT 3292</a:t>
            </a:r>
            <a:endParaRPr/>
          </a:p>
        </p:txBody>
      </p:sp>
      <p:sp>
        <p:nvSpPr>
          <p:cNvPr id="207" name="Google Shape;207;p19"/>
          <p:cNvSpPr txBox="1"/>
          <p:nvPr/>
        </p:nvSpPr>
        <p:spPr>
          <a:xfrm>
            <a:off x="10972800" y="6477000"/>
            <a:ext cx="4572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PAGE 07</a:t>
            </a:r>
            <a:endParaRPr/>
          </a:p>
        </p:txBody>
      </p:sp>
      <p:sp>
        <p:nvSpPr>
          <p:cNvPr id="208" name="Google Shape;208;p19"/>
          <p:cNvSpPr txBox="1"/>
          <p:nvPr/>
        </p:nvSpPr>
        <p:spPr>
          <a:xfrm>
            <a:off x="1009650" y="2938462"/>
            <a:ext cx="488061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The Dedicated Account</a:t>
            </a:r>
            <a:endParaRPr/>
          </a:p>
        </p:txBody>
      </p:sp>
      <p:sp>
        <p:nvSpPr>
          <p:cNvPr id="209" name="Google Shape;209;p19"/>
          <p:cNvSpPr txBox="1"/>
          <p:nvPr/>
        </p:nvSpPr>
        <p:spPr>
          <a:xfrm>
            <a:off x="1009650" y="3357562"/>
            <a:ext cx="4648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Funds for each GG must be kept in a </a:t>
            </a: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separate dedicated bank account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sp>
        <p:nvSpPr>
          <p:cNvPr id="210" name="Google Shape;210;p19"/>
          <p:cNvSpPr txBox="1"/>
          <p:nvPr/>
        </p:nvSpPr>
        <p:spPr>
          <a:xfrm>
            <a:off x="1009650" y="4005262"/>
            <a:ext cx="4648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Account Name format: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Club Name, GG Number/Project Name</a:t>
            </a:r>
            <a:endParaRPr/>
          </a:p>
        </p:txBody>
      </p:sp>
      <p:sp>
        <p:nvSpPr>
          <p:cNvPr id="211" name="Google Shape;211;p19"/>
          <p:cNvSpPr txBox="1"/>
          <p:nvPr/>
        </p:nvSpPr>
        <p:spPr>
          <a:xfrm>
            <a:off x="6286500" y="2690812"/>
            <a:ext cx="5400675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Interest &amp; Compliance</a:t>
            </a:r>
            <a:endParaRPr/>
          </a:p>
        </p:txBody>
      </p:sp>
      <p:sp>
        <p:nvSpPr>
          <p:cNvPr id="212" name="Google Shape;212;p19"/>
          <p:cNvSpPr txBox="1"/>
          <p:nvPr/>
        </p:nvSpPr>
        <p:spPr>
          <a:xfrm>
            <a:off x="6619875" y="3062287"/>
            <a:ext cx="48101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Account must be low or non-interest bearing.</a:t>
            </a:r>
            <a:endParaRPr/>
          </a:p>
        </p:txBody>
      </p:sp>
      <p:sp>
        <p:nvSpPr>
          <p:cNvPr id="213" name="Google Shape;213;p19"/>
          <p:cNvSpPr txBox="1"/>
          <p:nvPr/>
        </p:nvSpPr>
        <p:spPr>
          <a:xfrm>
            <a:off x="6619875" y="3419475"/>
            <a:ext cx="48101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Interest Rule: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Interest earned can only be used with prior written TRF approval.</a:t>
            </a:r>
            <a:endParaRPr/>
          </a:p>
        </p:txBody>
      </p:sp>
      <p:sp>
        <p:nvSpPr>
          <p:cNvPr id="214" name="Google Shape;214;p19"/>
          <p:cNvSpPr txBox="1"/>
          <p:nvPr/>
        </p:nvSpPr>
        <p:spPr>
          <a:xfrm>
            <a:off x="6619875" y="4019550"/>
            <a:ext cx="4810125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Open account as soon as GG is approved, before funds arrive.</a:t>
            </a:r>
            <a:endParaRPr/>
          </a:p>
        </p:txBody>
      </p:sp>
      <p:pic>
        <p:nvPicPr>
          <p:cNvPr id="215" name="Google Shape;215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6500" y="3086100"/>
            <a:ext cx="1905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6500" y="3443287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86500" y="4043362"/>
            <a:ext cx="17145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72225"/>
            <a:ext cx="106680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0"/>
          <p:cNvSpPr txBox="1"/>
          <p:nvPr/>
        </p:nvSpPr>
        <p:spPr>
          <a:xfrm>
            <a:off x="952500" y="571500"/>
            <a:ext cx="1100137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EXPENDITURE &amp; DISBURSEMENT SOP</a:t>
            </a:r>
            <a:endParaRPr/>
          </a:p>
        </p:txBody>
      </p:sp>
      <p:sp>
        <p:nvSpPr>
          <p:cNvPr id="225" name="Google Shape;225;p20"/>
          <p:cNvSpPr/>
          <p:nvPr/>
        </p:nvSpPr>
        <p:spPr>
          <a:xfrm>
            <a:off x="762000" y="571500"/>
            <a:ext cx="76200" cy="447675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0"/>
          <p:cNvSpPr txBox="1"/>
          <p:nvPr/>
        </p:nvSpPr>
        <p:spPr>
          <a:xfrm>
            <a:off x="762000" y="4902993"/>
            <a:ext cx="10668000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EF4444"/>
                </a:solidFill>
                <a:latin typeface="Lato"/>
                <a:ea typeface="Lato"/>
                <a:cs typeface="Lato"/>
                <a:sym typeface="Lato"/>
              </a:rPr>
              <a:t>* All grant-related inflows/outflows MUST go through the dedicated GG account.</a:t>
            </a:r>
            <a:endParaRPr/>
          </a:p>
        </p:txBody>
      </p:sp>
      <p:sp>
        <p:nvSpPr>
          <p:cNvPr id="227" name="Google Shape;227;p20"/>
          <p:cNvSpPr txBox="1"/>
          <p:nvPr/>
        </p:nvSpPr>
        <p:spPr>
          <a:xfrm>
            <a:off x="762000" y="6477000"/>
            <a:ext cx="127635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ROTARY DISTRICT 3292</a:t>
            </a:r>
            <a:endParaRPr/>
          </a:p>
        </p:txBody>
      </p:sp>
      <p:sp>
        <p:nvSpPr>
          <p:cNvPr id="228" name="Google Shape;228;p20"/>
          <p:cNvSpPr txBox="1"/>
          <p:nvPr/>
        </p:nvSpPr>
        <p:spPr>
          <a:xfrm>
            <a:off x="10972800" y="6477000"/>
            <a:ext cx="4572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PAGE 08</a:t>
            </a:r>
            <a:endParaRPr/>
          </a:p>
        </p:txBody>
      </p:sp>
      <p:graphicFrame>
        <p:nvGraphicFramePr>
          <p:cNvPr id="229" name="Google Shape;229;p20"/>
          <p:cNvGraphicFramePr/>
          <p:nvPr/>
        </p:nvGraphicFramePr>
        <p:xfrm>
          <a:off x="762000" y="2378868"/>
          <a:ext cx="10668000" cy="2333625"/>
        </p:xfrm>
        <a:graphic>
          <a:graphicData uri="http://schemas.openxmlformats.org/drawingml/2006/table">
            <a:tbl>
              <a:tblPr firstRow="1" bandRow="1">
                <a:noFill/>
                <a:tableStyleId>{34EFA964-7322-4095-8745-FEDA1E156F2C}</a:tableStyleId>
              </a:tblPr>
              <a:tblGrid>
                <a:gridCol w="2028375"/>
                <a:gridCol w="8639625"/>
              </a:tblGrid>
              <a:tr h="466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Control Area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Mandatory Procedure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7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Verification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All expenses must be documented with original receipts and bank statements.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Bid Process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Compulsory bid process for vendors to ensure best value and transparency.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Signatories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Two designated authorized members + President (or alternate).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Independence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7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Person who selects the vendor </a:t>
                      </a:r>
                      <a:r>
                        <a:rPr lang="en-US" sz="1275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cannot</a:t>
                      </a:r>
                      <a:r>
                        <a:rPr lang="en-US" sz="127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be involved in payment.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</a:tr>
            </a:tbl>
          </a:graphicData>
        </a:graphic>
      </p:graphicFrame>
      <p:sp>
        <p:nvSpPr>
          <p:cNvPr id="230" name="Google Shape;230;p20"/>
          <p:cNvSpPr/>
          <p:nvPr/>
        </p:nvSpPr>
        <p:spPr>
          <a:xfrm>
            <a:off x="762000" y="3255168"/>
            <a:ext cx="202837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0"/>
          <p:cNvSpPr/>
          <p:nvPr/>
        </p:nvSpPr>
        <p:spPr>
          <a:xfrm>
            <a:off x="2790378" y="3255168"/>
            <a:ext cx="863962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0"/>
          <p:cNvSpPr/>
          <p:nvPr/>
        </p:nvSpPr>
        <p:spPr>
          <a:xfrm>
            <a:off x="762000" y="3736181"/>
            <a:ext cx="202837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0"/>
          <p:cNvSpPr/>
          <p:nvPr/>
        </p:nvSpPr>
        <p:spPr>
          <a:xfrm>
            <a:off x="2790378" y="3736181"/>
            <a:ext cx="863962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0"/>
          <p:cNvSpPr/>
          <p:nvPr/>
        </p:nvSpPr>
        <p:spPr>
          <a:xfrm>
            <a:off x="762000" y="4217193"/>
            <a:ext cx="202837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0"/>
          <p:cNvSpPr/>
          <p:nvPr/>
        </p:nvSpPr>
        <p:spPr>
          <a:xfrm>
            <a:off x="2790378" y="4217193"/>
            <a:ext cx="863962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0"/>
          <p:cNvSpPr/>
          <p:nvPr/>
        </p:nvSpPr>
        <p:spPr>
          <a:xfrm>
            <a:off x="762000" y="4698206"/>
            <a:ext cx="202837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0"/>
          <p:cNvSpPr/>
          <p:nvPr/>
        </p:nvSpPr>
        <p:spPr>
          <a:xfrm>
            <a:off x="2790378" y="4698206"/>
            <a:ext cx="863962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72225"/>
            <a:ext cx="106680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4381500"/>
            <a:ext cx="1066800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2019300"/>
            <a:ext cx="514350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6500" y="2019300"/>
            <a:ext cx="514350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1"/>
          <p:cNvSpPr txBox="1"/>
          <p:nvPr/>
        </p:nvSpPr>
        <p:spPr>
          <a:xfrm>
            <a:off x="952500" y="571500"/>
            <a:ext cx="1100137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INTERNAL CONTROLS: PAYMENT METHODS</a:t>
            </a:r>
            <a:endParaRPr/>
          </a:p>
        </p:txBody>
      </p:sp>
      <p:sp>
        <p:nvSpPr>
          <p:cNvPr id="248" name="Google Shape;248;p21"/>
          <p:cNvSpPr/>
          <p:nvPr/>
        </p:nvSpPr>
        <p:spPr>
          <a:xfrm>
            <a:off x="762000" y="571500"/>
            <a:ext cx="76200" cy="447675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1"/>
          <p:cNvSpPr txBox="1"/>
          <p:nvPr/>
        </p:nvSpPr>
        <p:spPr>
          <a:xfrm>
            <a:off x="762000" y="6477000"/>
            <a:ext cx="127635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ROTARY DISTRICT 3292</a:t>
            </a:r>
            <a:endParaRPr/>
          </a:p>
        </p:txBody>
      </p:sp>
      <p:sp>
        <p:nvSpPr>
          <p:cNvPr id="250" name="Google Shape;250;p21"/>
          <p:cNvSpPr txBox="1"/>
          <p:nvPr/>
        </p:nvSpPr>
        <p:spPr>
          <a:xfrm>
            <a:off x="10972800" y="6477000"/>
            <a:ext cx="4572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PAGE 09</a:t>
            </a:r>
            <a:endParaRPr/>
          </a:p>
        </p:txBody>
      </p:sp>
      <p:sp>
        <p:nvSpPr>
          <p:cNvPr id="251" name="Google Shape;251;p21"/>
          <p:cNvSpPr txBox="1"/>
          <p:nvPr/>
        </p:nvSpPr>
        <p:spPr>
          <a:xfrm>
            <a:off x="1000125" y="4733925"/>
            <a:ext cx="102393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Monthly Reconciliation: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Reconcile bank statements monthly against the ledger. Entries must be made by the Treasurer or an alternate as recorded in the Financial Plan.</a:t>
            </a:r>
            <a:endParaRPr/>
          </a:p>
        </p:txBody>
      </p:sp>
      <p:sp>
        <p:nvSpPr>
          <p:cNvPr id="252" name="Google Shape;252;p21"/>
          <p:cNvSpPr txBox="1"/>
          <p:nvPr/>
        </p:nvSpPr>
        <p:spPr>
          <a:xfrm>
            <a:off x="1009650" y="2781300"/>
            <a:ext cx="488061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Standard Method</a:t>
            </a:r>
            <a:endParaRPr/>
          </a:p>
        </p:txBody>
      </p:sp>
      <p:sp>
        <p:nvSpPr>
          <p:cNvPr id="253" name="Google Shape;253;p21"/>
          <p:cNvSpPr txBox="1"/>
          <p:nvPr/>
        </p:nvSpPr>
        <p:spPr>
          <a:xfrm>
            <a:off x="1009650" y="3200400"/>
            <a:ext cx="4648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Payments must be made by </a:t>
            </a: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cheque or bank transfer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. This provides an immutable audit trail.</a:t>
            </a:r>
            <a:endParaRPr/>
          </a:p>
        </p:txBody>
      </p:sp>
      <p:sp>
        <p:nvSpPr>
          <p:cNvPr id="254" name="Google Shape;254;p21"/>
          <p:cNvSpPr txBox="1"/>
          <p:nvPr/>
        </p:nvSpPr>
        <p:spPr>
          <a:xfrm>
            <a:off x="6534150" y="2781300"/>
            <a:ext cx="488061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5087"/>
                </a:solidFill>
                <a:latin typeface="Montserrat"/>
                <a:ea typeface="Montserrat"/>
                <a:cs typeface="Montserrat"/>
                <a:sym typeface="Montserrat"/>
              </a:rPr>
              <a:t>Exception Case</a:t>
            </a:r>
            <a:endParaRPr/>
          </a:p>
        </p:txBody>
      </p:sp>
      <p:sp>
        <p:nvSpPr>
          <p:cNvPr id="255" name="Google Shape;255;p21"/>
          <p:cNvSpPr txBox="1"/>
          <p:nvPr/>
        </p:nvSpPr>
        <p:spPr>
          <a:xfrm>
            <a:off x="6534150" y="3200400"/>
            <a:ext cx="46482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Cash payments are only allowed where no banking system exists, and require </a:t>
            </a:r>
            <a:r>
              <a:rPr lang="en-US" sz="1275" b="1" i="0" u="none" strike="noStrike" cap="none">
                <a:solidFill>
                  <a:srgbClr val="00243D"/>
                </a:solidFill>
                <a:latin typeface="Lato"/>
                <a:ea typeface="Lato"/>
                <a:cs typeface="Lato"/>
                <a:sym typeface="Lato"/>
              </a:rPr>
              <a:t>Prior TRF Approval</a:t>
            </a:r>
            <a:r>
              <a:rPr lang="en-US" sz="127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pic>
        <p:nvPicPr>
          <p:cNvPr id="256" name="Google Shape;256;p21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9650" y="2305050"/>
            <a:ext cx="3429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1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34150" y="2305050"/>
            <a:ext cx="3429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1275</Words>
  <Application>Microsoft Office PowerPoint</Application>
  <PresentationFormat>Custom</PresentationFormat>
  <Paragraphs>195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Montserrat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1</cp:revision>
  <dcterms:modified xsi:type="dcterms:W3CDTF">2026-05-28T02:48:30Z</dcterms:modified>
</cp:coreProperties>
</file>