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9.xml" ContentType="application/vnd.openxmlformats-officedocument.presentationml.notesSlide+xml"/>
  <Override PartName="/ppt/ink/ink5.xml" ContentType="application/inkml+xml"/>
  <Override PartName="/ppt/ink/ink6.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343" r:id="rId2"/>
    <p:sldId id="344" r:id="rId3"/>
    <p:sldId id="345" r:id="rId4"/>
    <p:sldId id="346" r:id="rId5"/>
    <p:sldId id="347" r:id="rId6"/>
    <p:sldId id="348" r:id="rId7"/>
    <p:sldId id="382" r:id="rId8"/>
    <p:sldId id="383" r:id="rId9"/>
    <p:sldId id="384" r:id="rId10"/>
    <p:sldId id="385" r:id="rId11"/>
    <p:sldId id="386" r:id="rId12"/>
    <p:sldId id="351" r:id="rId13"/>
    <p:sldId id="352" r:id="rId14"/>
    <p:sldId id="387" r:id="rId15"/>
    <p:sldId id="354" r:id="rId16"/>
    <p:sldId id="388" r:id="rId17"/>
    <p:sldId id="389" r:id="rId18"/>
  </p:sldIdLst>
  <p:sldSz cx="10160000" cy="7620000"/>
  <p:notesSz cx="6858000" cy="9144000"/>
  <p:embeddedFontLst>
    <p:embeddedFont>
      <p:font typeface="Arial Narrow Bold" panose="020B0706020202030204" pitchFamily="34" charset="0"/>
      <p:bold r:id="rId20"/>
    </p:embeddedFont>
    <p:embeddedFont>
      <p:font typeface="Georgia" panose="02040502050405020303" pitchFamily="18" charset="0"/>
      <p:regular r:id="rId21"/>
      <p:bold r:id="rId22"/>
      <p:italic r:id="rId23"/>
      <p:boldItalic r:id="rId24"/>
    </p:embeddedFont>
    <p:embeddedFont>
      <p:font typeface="Segoe UI Historic" panose="020B0502040204020203" pitchFamily="3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howGuides="1">
      <p:cViewPr varScale="1">
        <p:scale>
          <a:sx n="72" d="100"/>
          <a:sy n="72" d="100"/>
        </p:scale>
        <p:origin x="1541" y="67"/>
      </p:cViewPr>
      <p:guideLst>
        <p:guide orient="horz" pos="2400"/>
        <p:guide pos="3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svg"/></Relationships>
</file>

<file path=ppt/diagrams/_rels/drawing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FDE1E8-1D9E-498E-A560-69C724C8C5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FEF1E48-5308-4465-BCC0-84FCBB229E57}">
      <dgm:prSet/>
      <dgm:spPr/>
      <dgm:t>
        <a:bodyPr/>
        <a:lstStyle/>
        <a:p>
          <a:pPr>
            <a:lnSpc>
              <a:spcPct val="100000"/>
            </a:lnSpc>
          </a:pPr>
          <a:r>
            <a:rPr lang="en-US"/>
            <a:t>District grants</a:t>
          </a:r>
        </a:p>
      </dgm:t>
    </dgm:pt>
    <dgm:pt modelId="{0B45F06E-4E91-485C-A36C-015AD7A379AA}" type="parTrans" cxnId="{2C1532C0-5777-4AB6-B15D-80C3EB5DF056}">
      <dgm:prSet/>
      <dgm:spPr/>
      <dgm:t>
        <a:bodyPr/>
        <a:lstStyle/>
        <a:p>
          <a:endParaRPr lang="en-US"/>
        </a:p>
      </dgm:t>
    </dgm:pt>
    <dgm:pt modelId="{1B89887C-5F02-4174-BD38-E3A1F49B5E78}" type="sibTrans" cxnId="{2C1532C0-5777-4AB6-B15D-80C3EB5DF056}">
      <dgm:prSet/>
      <dgm:spPr/>
      <dgm:t>
        <a:bodyPr/>
        <a:lstStyle/>
        <a:p>
          <a:endParaRPr lang="en-US"/>
        </a:p>
      </dgm:t>
    </dgm:pt>
    <dgm:pt modelId="{6B0A11F2-8B23-42F1-B0BB-8C26F14B6440}">
      <dgm:prSet/>
      <dgm:spPr/>
      <dgm:t>
        <a:bodyPr/>
        <a:lstStyle/>
        <a:p>
          <a:pPr>
            <a:lnSpc>
              <a:spcPct val="100000"/>
            </a:lnSpc>
          </a:pPr>
          <a:r>
            <a:rPr lang="en-US"/>
            <a:t>Global grants</a:t>
          </a:r>
        </a:p>
      </dgm:t>
    </dgm:pt>
    <dgm:pt modelId="{5A727630-BEFE-44BE-B5E1-337FC904B66F}" type="parTrans" cxnId="{35708BDD-26BC-4904-96BD-927AF055304A}">
      <dgm:prSet/>
      <dgm:spPr/>
      <dgm:t>
        <a:bodyPr/>
        <a:lstStyle/>
        <a:p>
          <a:endParaRPr lang="en-US"/>
        </a:p>
      </dgm:t>
    </dgm:pt>
    <dgm:pt modelId="{4D84FA2C-42F6-48E4-B65C-F91DBF8AD542}" type="sibTrans" cxnId="{35708BDD-26BC-4904-96BD-927AF055304A}">
      <dgm:prSet/>
      <dgm:spPr/>
      <dgm:t>
        <a:bodyPr/>
        <a:lstStyle/>
        <a:p>
          <a:endParaRPr lang="en-US"/>
        </a:p>
      </dgm:t>
    </dgm:pt>
    <dgm:pt modelId="{EA86C7B4-ECAA-4B8A-8886-CA55691033BA}" type="pres">
      <dgm:prSet presAssocID="{58FDE1E8-1D9E-498E-A560-69C724C8C5C8}" presName="root" presStyleCnt="0">
        <dgm:presLayoutVars>
          <dgm:dir/>
          <dgm:resizeHandles val="exact"/>
        </dgm:presLayoutVars>
      </dgm:prSet>
      <dgm:spPr/>
    </dgm:pt>
    <dgm:pt modelId="{9E271D61-8AB7-4C1F-95F4-097D3ACF2345}" type="pres">
      <dgm:prSet presAssocID="{FFEF1E48-5308-4465-BCC0-84FCBB229E57}" presName="compNode" presStyleCnt="0"/>
      <dgm:spPr/>
    </dgm:pt>
    <dgm:pt modelId="{6DFDD4EC-B242-4464-A82F-BE46352DD4C2}" type="pres">
      <dgm:prSet presAssocID="{FFEF1E48-5308-4465-BCC0-84FCBB229E57}" presName="bgRect" presStyleLbl="bgShp" presStyleIdx="0" presStyleCnt="2"/>
      <dgm:spPr/>
    </dgm:pt>
    <dgm:pt modelId="{53A45BD9-09E6-4115-84F9-0977D0CEFFE9}" type="pres">
      <dgm:prSet presAssocID="{FFEF1E48-5308-4465-BCC0-84FCBB229E57}"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Money"/>
        </a:ext>
      </dgm:extLst>
    </dgm:pt>
    <dgm:pt modelId="{FF379C87-CAED-4355-8BF3-2C4DA78FFCFE}" type="pres">
      <dgm:prSet presAssocID="{FFEF1E48-5308-4465-BCC0-84FCBB229E57}" presName="spaceRect" presStyleCnt="0"/>
      <dgm:spPr/>
    </dgm:pt>
    <dgm:pt modelId="{94A68F6C-58C4-4142-BD60-4DC85B8CFC8E}" type="pres">
      <dgm:prSet presAssocID="{FFEF1E48-5308-4465-BCC0-84FCBB229E57}" presName="parTx" presStyleLbl="revTx" presStyleIdx="0" presStyleCnt="2">
        <dgm:presLayoutVars>
          <dgm:chMax val="0"/>
          <dgm:chPref val="0"/>
        </dgm:presLayoutVars>
      </dgm:prSet>
      <dgm:spPr/>
    </dgm:pt>
    <dgm:pt modelId="{EA876EF8-7173-4E2F-A26D-1EC4E7D555E0}" type="pres">
      <dgm:prSet presAssocID="{1B89887C-5F02-4174-BD38-E3A1F49B5E78}" presName="sibTrans" presStyleCnt="0"/>
      <dgm:spPr/>
    </dgm:pt>
    <dgm:pt modelId="{DEC371F4-CA6F-49F3-9A30-4E56431B4D58}" type="pres">
      <dgm:prSet presAssocID="{6B0A11F2-8B23-42F1-B0BB-8C26F14B6440}" presName="compNode" presStyleCnt="0"/>
      <dgm:spPr/>
    </dgm:pt>
    <dgm:pt modelId="{403A4F3E-FA36-4A8F-93D5-CE77C5D3F83B}" type="pres">
      <dgm:prSet presAssocID="{6B0A11F2-8B23-42F1-B0BB-8C26F14B6440}" presName="bgRect" presStyleLbl="bgShp" presStyleIdx="1" presStyleCnt="2"/>
      <dgm:spPr/>
    </dgm:pt>
    <dgm:pt modelId="{F6B71927-A8F2-4744-8712-8B3CB8D4ACDD}" type="pres">
      <dgm:prSet presAssocID="{6B0A11F2-8B23-42F1-B0BB-8C26F14B6440}"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arth Globe Americas"/>
        </a:ext>
      </dgm:extLst>
    </dgm:pt>
    <dgm:pt modelId="{CF59596F-47A7-4C52-AA44-A6864F6D3DE5}" type="pres">
      <dgm:prSet presAssocID="{6B0A11F2-8B23-42F1-B0BB-8C26F14B6440}" presName="spaceRect" presStyleCnt="0"/>
      <dgm:spPr/>
    </dgm:pt>
    <dgm:pt modelId="{47C47E2E-5439-4DA4-9CB1-85F2A84EA012}" type="pres">
      <dgm:prSet presAssocID="{6B0A11F2-8B23-42F1-B0BB-8C26F14B6440}" presName="parTx" presStyleLbl="revTx" presStyleIdx="1" presStyleCnt="2">
        <dgm:presLayoutVars>
          <dgm:chMax val="0"/>
          <dgm:chPref val="0"/>
        </dgm:presLayoutVars>
      </dgm:prSet>
      <dgm:spPr/>
    </dgm:pt>
  </dgm:ptLst>
  <dgm:cxnLst>
    <dgm:cxn modelId="{A87E3523-5773-4CD9-A0F5-428B9C8C0C91}" type="presOf" srcId="{58FDE1E8-1D9E-498E-A560-69C724C8C5C8}" destId="{EA86C7B4-ECAA-4B8A-8886-CA55691033BA}" srcOrd="0" destOrd="0" presId="urn:microsoft.com/office/officeart/2018/2/layout/IconVerticalSolidList"/>
    <dgm:cxn modelId="{4DA1923E-0455-46FA-9217-E575E96561C0}" type="presOf" srcId="{6B0A11F2-8B23-42F1-B0BB-8C26F14B6440}" destId="{47C47E2E-5439-4DA4-9CB1-85F2A84EA012}" srcOrd="0" destOrd="0" presId="urn:microsoft.com/office/officeart/2018/2/layout/IconVerticalSolidList"/>
    <dgm:cxn modelId="{2C1532C0-5777-4AB6-B15D-80C3EB5DF056}" srcId="{58FDE1E8-1D9E-498E-A560-69C724C8C5C8}" destId="{FFEF1E48-5308-4465-BCC0-84FCBB229E57}" srcOrd="0" destOrd="0" parTransId="{0B45F06E-4E91-485C-A36C-015AD7A379AA}" sibTransId="{1B89887C-5F02-4174-BD38-E3A1F49B5E78}"/>
    <dgm:cxn modelId="{5D7BE1D7-6091-45A8-968A-D9C06BD5742A}" type="presOf" srcId="{FFEF1E48-5308-4465-BCC0-84FCBB229E57}" destId="{94A68F6C-58C4-4142-BD60-4DC85B8CFC8E}" srcOrd="0" destOrd="0" presId="urn:microsoft.com/office/officeart/2018/2/layout/IconVerticalSolidList"/>
    <dgm:cxn modelId="{35708BDD-26BC-4904-96BD-927AF055304A}" srcId="{58FDE1E8-1D9E-498E-A560-69C724C8C5C8}" destId="{6B0A11F2-8B23-42F1-B0BB-8C26F14B6440}" srcOrd="1" destOrd="0" parTransId="{5A727630-BEFE-44BE-B5E1-337FC904B66F}" sibTransId="{4D84FA2C-42F6-48E4-B65C-F91DBF8AD542}"/>
    <dgm:cxn modelId="{A8EC3179-881A-463E-ACE2-C69EBB4D0AD1}" type="presParOf" srcId="{EA86C7B4-ECAA-4B8A-8886-CA55691033BA}" destId="{9E271D61-8AB7-4C1F-95F4-097D3ACF2345}" srcOrd="0" destOrd="0" presId="urn:microsoft.com/office/officeart/2018/2/layout/IconVerticalSolidList"/>
    <dgm:cxn modelId="{D9BF5FAB-ECFE-421E-8FF3-E5583DF1F37F}" type="presParOf" srcId="{9E271D61-8AB7-4C1F-95F4-097D3ACF2345}" destId="{6DFDD4EC-B242-4464-A82F-BE46352DD4C2}" srcOrd="0" destOrd="0" presId="urn:microsoft.com/office/officeart/2018/2/layout/IconVerticalSolidList"/>
    <dgm:cxn modelId="{25B86DBC-189C-45F6-AAAC-AE7003E13DD5}" type="presParOf" srcId="{9E271D61-8AB7-4C1F-95F4-097D3ACF2345}" destId="{53A45BD9-09E6-4115-84F9-0977D0CEFFE9}" srcOrd="1" destOrd="0" presId="urn:microsoft.com/office/officeart/2018/2/layout/IconVerticalSolidList"/>
    <dgm:cxn modelId="{CFE99375-3EE0-4E5E-9C93-1DCA75158C07}" type="presParOf" srcId="{9E271D61-8AB7-4C1F-95F4-097D3ACF2345}" destId="{FF379C87-CAED-4355-8BF3-2C4DA78FFCFE}" srcOrd="2" destOrd="0" presId="urn:microsoft.com/office/officeart/2018/2/layout/IconVerticalSolidList"/>
    <dgm:cxn modelId="{588A83BC-C606-4365-B8C5-8D77F54B788A}" type="presParOf" srcId="{9E271D61-8AB7-4C1F-95F4-097D3ACF2345}" destId="{94A68F6C-58C4-4142-BD60-4DC85B8CFC8E}" srcOrd="3" destOrd="0" presId="urn:microsoft.com/office/officeart/2018/2/layout/IconVerticalSolidList"/>
    <dgm:cxn modelId="{BE613F49-EB8D-407C-A419-3DCD4112010C}" type="presParOf" srcId="{EA86C7B4-ECAA-4B8A-8886-CA55691033BA}" destId="{EA876EF8-7173-4E2F-A26D-1EC4E7D555E0}" srcOrd="1" destOrd="0" presId="urn:microsoft.com/office/officeart/2018/2/layout/IconVerticalSolidList"/>
    <dgm:cxn modelId="{8F119C4D-0B13-437C-A010-98CDF04F9945}" type="presParOf" srcId="{EA86C7B4-ECAA-4B8A-8886-CA55691033BA}" destId="{DEC371F4-CA6F-49F3-9A30-4E56431B4D58}" srcOrd="2" destOrd="0" presId="urn:microsoft.com/office/officeart/2018/2/layout/IconVerticalSolidList"/>
    <dgm:cxn modelId="{18E027D5-9BCA-42CB-A38F-CD99C7EA0A4B}" type="presParOf" srcId="{DEC371F4-CA6F-49F3-9A30-4E56431B4D58}" destId="{403A4F3E-FA36-4A8F-93D5-CE77C5D3F83B}" srcOrd="0" destOrd="0" presId="urn:microsoft.com/office/officeart/2018/2/layout/IconVerticalSolidList"/>
    <dgm:cxn modelId="{48CEC2A7-750B-46C4-8D52-3DCC05C942AE}" type="presParOf" srcId="{DEC371F4-CA6F-49F3-9A30-4E56431B4D58}" destId="{F6B71927-A8F2-4744-8712-8B3CB8D4ACDD}" srcOrd="1" destOrd="0" presId="urn:microsoft.com/office/officeart/2018/2/layout/IconVerticalSolidList"/>
    <dgm:cxn modelId="{A76469F5-27E4-41BA-85E6-7F3CE186ACDF}" type="presParOf" srcId="{DEC371F4-CA6F-49F3-9A30-4E56431B4D58}" destId="{CF59596F-47A7-4C52-AA44-A6864F6D3DE5}" srcOrd="2" destOrd="0" presId="urn:microsoft.com/office/officeart/2018/2/layout/IconVerticalSolidList"/>
    <dgm:cxn modelId="{94AEFF8C-4594-4410-BAB2-F13B4198CE1D}" type="presParOf" srcId="{DEC371F4-CA6F-49F3-9A30-4E56431B4D58}" destId="{47C47E2E-5439-4DA4-9CB1-85F2A84EA012}"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DD4EC-B242-4464-A82F-BE46352DD4C2}">
      <dsp:nvSpPr>
        <dsp:cNvPr id="0" name=""/>
        <dsp:cNvSpPr/>
      </dsp:nvSpPr>
      <dsp:spPr>
        <a:xfrm>
          <a:off x="0" y="661618"/>
          <a:ext cx="4782820" cy="12214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A45BD9-09E6-4115-84F9-0977D0CEFFE9}">
      <dsp:nvSpPr>
        <dsp:cNvPr id="0" name=""/>
        <dsp:cNvSpPr/>
      </dsp:nvSpPr>
      <dsp:spPr>
        <a:xfrm>
          <a:off x="369488" y="936445"/>
          <a:ext cx="671797" cy="67179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68F6C-58C4-4142-BD60-4DC85B8CFC8E}">
      <dsp:nvSpPr>
        <dsp:cNvPr id="0" name=""/>
        <dsp:cNvSpPr/>
      </dsp:nvSpPr>
      <dsp:spPr>
        <a:xfrm>
          <a:off x="1410775" y="661618"/>
          <a:ext cx="3372044" cy="122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270" tIns="129270" rIns="129270" bIns="129270" numCol="1" spcCol="1270" anchor="ctr" anchorCtr="0">
          <a:noAutofit/>
        </a:bodyPr>
        <a:lstStyle/>
        <a:p>
          <a:pPr marL="0" lvl="0" indent="0" algn="l" defTabSz="1111250">
            <a:lnSpc>
              <a:spcPct val="100000"/>
            </a:lnSpc>
            <a:spcBef>
              <a:spcPct val="0"/>
            </a:spcBef>
            <a:spcAft>
              <a:spcPct val="35000"/>
            </a:spcAft>
            <a:buNone/>
          </a:pPr>
          <a:r>
            <a:rPr lang="en-US" sz="2500" kern="1200"/>
            <a:t>District grants</a:t>
          </a:r>
        </a:p>
      </dsp:txBody>
      <dsp:txXfrm>
        <a:off x="1410775" y="661618"/>
        <a:ext cx="3372044" cy="1221450"/>
      </dsp:txXfrm>
    </dsp:sp>
    <dsp:sp modelId="{403A4F3E-FA36-4A8F-93D5-CE77C5D3F83B}">
      <dsp:nvSpPr>
        <dsp:cNvPr id="0" name=""/>
        <dsp:cNvSpPr/>
      </dsp:nvSpPr>
      <dsp:spPr>
        <a:xfrm>
          <a:off x="0" y="2188431"/>
          <a:ext cx="4782820" cy="12214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B71927-A8F2-4744-8712-8B3CB8D4ACDD}">
      <dsp:nvSpPr>
        <dsp:cNvPr id="0" name=""/>
        <dsp:cNvSpPr/>
      </dsp:nvSpPr>
      <dsp:spPr>
        <a:xfrm>
          <a:off x="369488" y="2463258"/>
          <a:ext cx="671797" cy="67179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47E2E-5439-4DA4-9CB1-85F2A84EA012}">
      <dsp:nvSpPr>
        <dsp:cNvPr id="0" name=""/>
        <dsp:cNvSpPr/>
      </dsp:nvSpPr>
      <dsp:spPr>
        <a:xfrm>
          <a:off x="1410775" y="2188431"/>
          <a:ext cx="3372044" cy="122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270" tIns="129270" rIns="129270" bIns="129270" numCol="1" spcCol="1270" anchor="ctr" anchorCtr="0">
          <a:noAutofit/>
        </a:bodyPr>
        <a:lstStyle/>
        <a:p>
          <a:pPr marL="0" lvl="0" indent="0" algn="l" defTabSz="1111250">
            <a:lnSpc>
              <a:spcPct val="100000"/>
            </a:lnSpc>
            <a:spcBef>
              <a:spcPct val="0"/>
            </a:spcBef>
            <a:spcAft>
              <a:spcPct val="35000"/>
            </a:spcAft>
            <a:buNone/>
          </a:pPr>
          <a:r>
            <a:rPr lang="en-US" sz="2500" kern="1200"/>
            <a:t>Global grants</a:t>
          </a:r>
        </a:p>
      </dsp:txBody>
      <dsp:txXfrm>
        <a:off x="1410775" y="2188431"/>
        <a:ext cx="3372044" cy="122145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9T02:34:07.935"/>
    </inkml:context>
    <inkml:brush xml:id="br0">
      <inkml:brushProperty name="width" value="0.1" units="cm"/>
      <inkml:brushProperty name="height" value="0.1" units="cm"/>
      <inkml:brushProperty name="color" value="#E71224"/>
    </inkml:brush>
  </inkml:definitions>
  <inkml:trace contextRef="#ctx0" brushRef="#br0">6346 1969 24527,'-3'78'0,"-3"-2"0,-7 2 0,-4-1 0,-4-2 0,-6 1 0,-5-2 0,-4 1 0,-5-2 0,-5-2 0,-4 0 0,-4-1 0,-5-2 0,-3-1 0,-6-2 0,-3-1 0,-5-3 0,-2-1 0,-5-3 0,-3-1 0,-4-3 0,-4 0 0,-1-5 0,-5-1 0,-2-4 0,-3 0 0,-3-4 0,-2-3 0,-2-2 0,-1-3 0,-4-2 0,-1-5 0,-1-2 0,-2-2 0,0-3 0,-1-4 0,-2-2 0,0-3 0,0-3 0,-1-4 0,1-2 0,-1-4 0,1-3 0,1-3 0,0-2 0,1-4 0,2-3 0,0-2 0,2-2 0,3-5 0,0-2 0,3-3 0,2-2 0,4-3 0,0-4 0,4 0 0,3-4 0,2-1 0,4-5 0,4 0 0,2-3 0,4-1 0,4-3 0,5-1 0,1-3 0,7-1 0,2-2 0,6-1 0,4-2 0,4-1 0,5 0 0,4-2 0,4-2 0,6 1 0,4-2 0,5 1 0,5-2 0,5-1 0,4 2 0,6-2 0,4 1 0,6-1 0,4 2 0,5-1 0,5 1 0,5 1 0,4 0 0,6 1 0,4 1 0,4 0 0,5 3 0,4 0 0,4 3 0,6 0 0,2 1 0,7 3 0,1 2 0,5 1 0,4 2 0,4 3 0,2 0 0,4 4 0,4 2 0,2 3 0,3 1 0,4 4 0,0 2 0,4 2 0,2 4 0,3 2 0,0 2 0,3 5 0,2 0 0,0 5 0,2 3 0,1 2 0,0 3 0,1 4 0,1 2 0,-1 4 0,1 2 0,-1 4 0,0 2 0,0 4 0,-2 3 0,-1 2 0,0 3 0,-2 5 0,-1 0 0,-1 5 0,-4 2 0,-1 2 0,-2 4 0,-2 2 0,-3 2 0,-3 4 0,-2 1 0,-5 3 0,-1 2 0,-4 4 0,-4 0 0,-3 3 0,-5 2 0,-2 1 0,-5 2 0,-3 3 0,-6 1 0,-3 0 0,-5 3 0,-4 0 0,-4 3 0,-5 0 0,-5 1 0,-4 1 0,-5 0 0,-6 1 0,-4 1 0,-4-1 0,-7 2 0,-3-1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9T02:34:10.544"/>
    </inkml:context>
    <inkml:brush xml:id="br0">
      <inkml:brushProperty name="width" value="0.1" units="cm"/>
      <inkml:brushProperty name="height" value="0.1" units="cm"/>
      <inkml:brushProperty name="color" value="#E71224"/>
    </inkml:brush>
  </inkml:definitions>
  <inkml:trace contextRef="#ctx0" brushRef="#br0">1 1 24575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9T02:35:02.605"/>
    </inkml:context>
    <inkml:brush xml:id="br0">
      <inkml:brushProperty name="width" value="0.1" units="cm"/>
      <inkml:brushProperty name="height" value="0.1" units="cm"/>
      <inkml:brushProperty name="color" value="#E71224"/>
    </inkml:brush>
  </inkml:definitions>
  <inkml:trace contextRef="#ctx0" brushRef="#br0">6463 1376 24525,'-2'53'0,"-6"1"0,-4 0 0,-6-1 0,-4 0 0,-5 1 0,-5-2 0,-4-1 0,-7 0 0,-2-1 0,-6 0 0,-5-2 0,-4 0 0,-3-2 0,-6 0 0,-3-2 0,-5 0 0,-4-3 0,-4 0 0,-2-2 0,-4-3 0,-4 1 0,-4-2 0,-2-3 0,-3-1 0,-3-2 0,-2-3 0,-3 0 0,-3-2 0,0-2 0,-4-2 0,-1-3 0,-1-1 0,-1-3 0,-3-2 0,1-1 0,-2-2 0,0-3 0,-1-2 0,0-2 0,-1-2 0,2-2 0,0-2 0,1-3 0,-1-2 0,3-1 0,-1-2 0,3-3 0,1-1 0,3-3 0,0-2 0,2-2 0,4-2 0,1 0 0,4-3 0,1-2 0,4-1 0,3-3 0,3-2 0,4 1 0,3-3 0,3-2 0,5 0 0,4-3 0,2 0 0,7-2 0,2 0 0,5-2 0,5 0 0,5-2 0,3 0 0,6-1 0,3 0 0,7-1 0,3-2 0,6 1 0,4 0 0,6-1 0,4 0 0,6 1 0,4-2 0,6 2 0,4-2 0,6 2 0,4 0 0,6 0 0,3 1 0,7 0 0,3 1 0,6 1 0,3 0 0,5 2 0,5 0 0,5 2 0,2 0 0,7 2 0,2 0 0,4 3 0,5 1 0,3 0 0,3 4 0,4 0 0,3 2 0,3 0 0,4 4 0,1 0 0,4 4 0,1 0 0,4 3 0,2 0 0,0 3 0,3 4 0,1-1 0,3 4 0,-1 2 0,3 1 0,-1 3 0,1 1 0,0 3 0,2 2 0,-1 2 0,0 2 0,-1 3 0,0 1 0,-2 3 0,1 1 0,-3 2 0,-1 4 0,-1-1 0,-1 4 0,-4 3 0,0 0 0,-3 3 0,-3 0 0,-2 4 0,-3 0 0,-3 4 0,-2 0 0,-4 2 0,-4 0 0,-4 4 0,-2 0 0,-4 1 0,-4 3 0,-5 0 0,-3 2 0,-6 0 0,-3 2 0,-4 0 0,-5 2 0,-6 0 0,-2 1 0,-7 1 0,-4 0 0,-5 1 0,-5 0 0,-4 0 0,-6 2 0,-4-2 0,-6 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9T02:35:06.231"/>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9T02:35:57.426"/>
    </inkml:context>
    <inkml:brush xml:id="br0">
      <inkml:brushProperty name="width" value="0.1" units="cm"/>
      <inkml:brushProperty name="height" value="0.1" units="cm"/>
      <inkml:brushProperty name="color" value="#E71224"/>
    </inkml:brush>
  </inkml:definitions>
  <inkml:trace contextRef="#ctx0" brushRef="#br0">6946 2200 24537,'-4'87'0,"-4"-2"0,-5 1 0,-6-1 0,-4 1 0,-7-2 0,-5 0 0,-3-2 0,-7 0 0,-5-2 0,-4-1 0,-6-1 0,-5-2 0,-4-1 0,-4-3 0,-5-1 0,-4-2 0,-5-2 0,-3-3 0,-5-2 0,-3-2 0,-4-2 0,-4-3 0,-2-3 0,-4-3 0,-2-3 0,-4-1 0,-3-5 0,-1-2 0,-3-4 0,-3-2 0,0-4 0,-2-2 0,-3-5 0,0-2 0,-1-4 0,-1-4 0,0-2 0,-2-4 0,1-3 0,0-4 0,-1-3 0,1-4 0,2-2 0,0-4 0,0-4 0,2-2 0,2-5 0,1-2 0,2-4 0,2-2 0,3-4 0,2-2 0,2-5 0,2-1 0,5-3 0,2-3 0,4-3 0,3-3 0,4-2 0,3-2 0,4-2 0,5-3 0,3-2 0,6-2 0,3-1 0,5-3 0,5-1 0,4-2 0,5-1 0,7-1 0,2-2 0,7 0 0,5-2 0,4 0 0,6-2 0,5 1 0,6-1 0,5 1 0,5-2 0,6 0 0,5 2 0,5-2 0,6 1 0,5 2 0,6 0 0,4 0 0,5 1 0,7 2 0,2 0 0,7 2 0,5 1 0,4 2 0,5 2 0,5 1 0,3 2 0,6 2 0,3 2 0,5 3 0,4 1 0,3 3 0,4 4 0,3 1 0,4 3 0,2 2 0,5 3 0,2 4 0,2 2 0,2 3 0,3 4 0,2 3 0,2 2 0,1 4 0,2 3 0,2 4 0,0 3 0,0 2 0,2 6 0,1 1 0,-1 5 0,0 2 0,1 5 0,-2 1 0,0 6 0,-1 2 0,-1 3 0,0 4 0,-3 3 0,-2 4 0,0 2 0,-3 3 0,-3 4 0,-1 3 0,-3 2 0,-4 4 0,-2 3 0,-4 2 0,-2 3 0,-4 1 0,-4 4 0,-3 3 0,-5 1 0,-3 3 0,-5 2 0,-4 2 0,-5 2 0,-4 1 0,-4 2 0,-5 2 0,-6 1 0,-4 2 0,-5 0 0,-7 2 0,-3 1 0,-5 0 0,-7 0 0,-4 2 0,-6 1 0,-5-2 0,-4 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9T02:35:59.578"/>
    </inkml:context>
    <inkml:brush xml:id="br0">
      <inkml:brushProperty name="width" value="0.1" units="cm"/>
      <inkml:brushProperty name="height" value="0.1" units="cm"/>
      <inkml:brushProperty name="color" value="#E71224"/>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B78645-CFD1-4EE5-A1DC-9F2D51C3D34B}" type="datetimeFigureOut">
              <a:rPr lang="en-US" smtClean="0"/>
              <a:t>5/29/2026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B20E3A-DAFA-45DE-AF9B-4C9462E637C2}" type="slidenum">
              <a:rPr lang="en-US" smtClean="0"/>
              <a:t>‹#›</a:t>
            </a:fld>
            <a:endParaRPr lang="en-US"/>
          </a:p>
        </p:txBody>
      </p:sp>
    </p:spTree>
    <p:extLst>
      <p:ext uri="{BB962C8B-B14F-4D97-AF65-F5344CB8AC3E}">
        <p14:creationId xmlns:p14="http://schemas.microsoft.com/office/powerpoint/2010/main" val="2583719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29501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Georgia" pitchFamily="18" charset="0"/>
                <a:ea typeface="+mn-ea"/>
                <a:cs typeface="+mn-cs"/>
              </a:rPr>
              <a:t>Speaking points:</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The minimum total budget for a global grant project is US$30,000.</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Clubs and districts can contribute to the financing of a global grant using:</a:t>
            </a:r>
          </a:p>
          <a:p>
            <a:pPr marL="628650" lvl="1" indent="-171450">
              <a:buFont typeface="Courier New" pitchFamily="49" charset="0"/>
              <a:buChar char="o"/>
            </a:pPr>
            <a:r>
              <a:rPr lang="en-US" sz="1200" b="0" i="0" kern="1200" dirty="0">
                <a:solidFill>
                  <a:schemeClr val="tx1"/>
                </a:solidFill>
                <a:effectLst/>
                <a:latin typeface="Georgia" pitchFamily="18" charset="0"/>
                <a:ea typeface="+mn-ea"/>
                <a:cs typeface="+mn-cs"/>
              </a:rPr>
              <a:t>District Designated Fund (matched dollar for dollar by the Foundation’s World Fund)</a:t>
            </a:r>
          </a:p>
          <a:p>
            <a:pPr marL="628650" lvl="1" indent="-171450">
              <a:buFont typeface="Courier New" pitchFamily="49" charset="0"/>
              <a:buChar char="o"/>
            </a:pPr>
            <a:r>
              <a:rPr lang="en-US" sz="1200" b="0" i="0" kern="1200" dirty="0">
                <a:solidFill>
                  <a:schemeClr val="tx1"/>
                </a:solidFill>
                <a:effectLst/>
                <a:latin typeface="Georgia" pitchFamily="18" charset="0"/>
                <a:ea typeface="+mn-ea"/>
                <a:cs typeface="+mn-cs"/>
              </a:rPr>
              <a:t>Rotarian cash contributions (outright gifts from Rotarians or funds from Rotarian-led fundraisers; matched 50 cents to the dollar by the Foundation)</a:t>
            </a:r>
          </a:p>
          <a:p>
            <a:pPr marL="628650" lvl="1" indent="-171450">
              <a:buFont typeface="Courier New" pitchFamily="49" charset="0"/>
              <a:buChar char="o"/>
            </a:pPr>
            <a:r>
              <a:rPr lang="en-US" sz="1200" b="0" i="0" kern="1200" dirty="0">
                <a:solidFill>
                  <a:schemeClr val="tx1"/>
                </a:solidFill>
                <a:effectLst/>
                <a:latin typeface="Georgia" pitchFamily="18" charset="0"/>
                <a:ea typeface="+mn-ea"/>
                <a:cs typeface="+mn-cs"/>
              </a:rPr>
              <a:t>Non-Rotarian cash contributions (donations from other organizations,</a:t>
            </a:r>
            <a:r>
              <a:rPr lang="en-US" sz="1200" b="0" i="0" kern="1200" baseline="0" dirty="0">
                <a:solidFill>
                  <a:schemeClr val="tx1"/>
                </a:solidFill>
                <a:effectLst/>
                <a:latin typeface="Georgia" pitchFamily="18" charset="0"/>
                <a:ea typeface="+mn-ea"/>
                <a:cs typeface="+mn-cs"/>
              </a:rPr>
              <a:t> businesses, or people</a:t>
            </a:r>
            <a:r>
              <a:rPr lang="en-US" sz="1200" b="0" i="0" kern="1200" dirty="0">
                <a:solidFill>
                  <a:schemeClr val="tx1"/>
                </a:solidFill>
                <a:effectLst/>
                <a:latin typeface="Georgia" pitchFamily="18" charset="0"/>
                <a:ea typeface="+mn-ea"/>
                <a:cs typeface="+mn-cs"/>
              </a:rPr>
              <a:t>; matched 50 cents to the dollar by the Foundation)</a:t>
            </a:r>
          </a:p>
          <a:p>
            <a:endParaRPr lang="en-US" sz="1200" b="0" i="0" kern="1200" dirty="0">
              <a:solidFill>
                <a:schemeClr val="tx1"/>
              </a:solidFill>
              <a:effectLst/>
              <a:latin typeface="Georgia" pitchFamily="18" charset="0"/>
              <a:ea typeface="+mn-ea"/>
              <a:cs typeface="+mn-cs"/>
            </a:endParaRP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300"/>
              </a:spcBef>
              <a:spcAft>
                <a:spcPts val="300"/>
              </a:spcAft>
              <a:buSzPts val="1400"/>
              <a:buFont typeface="Symbol"/>
              <a:buNone/>
              <a:tabLst>
                <a:tab pos="640080" algn="l"/>
              </a:tabLst>
            </a:pPr>
            <a:r>
              <a:rPr lang="en-US" sz="1200" b="0" i="0" kern="1200" baseline="0" dirty="0">
                <a:solidFill>
                  <a:schemeClr val="tx1"/>
                </a:solidFill>
                <a:effectLst/>
                <a:latin typeface="Georgia" pitchFamily="18" charset="0"/>
                <a:ea typeface="+mn-ea"/>
                <a:cs typeface="+mn-cs"/>
              </a:rPr>
              <a:t>Speaking points:</a:t>
            </a:r>
          </a:p>
          <a:p>
            <a:pPr marL="171450" marR="0" lvl="0" indent="-171450" algn="l" defTabSz="914400" rtl="0" eaLnBrk="1" fontAlgn="auto" latinLnBrk="0" hangingPunct="1">
              <a:lnSpc>
                <a:spcPct val="100000"/>
              </a:lnSpc>
              <a:spcBef>
                <a:spcPts val="300"/>
              </a:spcBef>
              <a:spcAft>
                <a:spcPts val="300"/>
              </a:spcAft>
              <a:buClrTx/>
              <a:buSzPts val="1400"/>
              <a:buFont typeface="Arial" pitchFamily="34" charset="0"/>
              <a:buChar char="•"/>
              <a:tabLst>
                <a:tab pos="640080" algn="l"/>
              </a:tabLst>
              <a:defRPr/>
            </a:pPr>
            <a:r>
              <a:rPr lang="en-US" sz="1200" b="0" i="0" kern="1200" baseline="0" dirty="0">
                <a:solidFill>
                  <a:schemeClr val="tx1"/>
                </a:solidFill>
                <a:effectLst/>
                <a:latin typeface="Georgia" pitchFamily="18" charset="0"/>
                <a:ea typeface="+mn-ea"/>
                <a:cs typeface="+mn-cs"/>
              </a:rPr>
              <a:t>International sponsors of humanitarian projects are required to provide at least 30 percent of the total sponsor funding.</a:t>
            </a:r>
          </a:p>
          <a:p>
            <a:pPr marL="171450" marR="0" lvl="0" indent="-171450">
              <a:spcBef>
                <a:spcPts val="300"/>
              </a:spcBef>
              <a:spcAft>
                <a:spcPts val="300"/>
              </a:spcAft>
              <a:buSzPts val="1400"/>
              <a:buFont typeface="Arial" pitchFamily="34" charset="0"/>
              <a:buChar char="•"/>
              <a:tabLst>
                <a:tab pos="640080" algn="l"/>
              </a:tabLst>
            </a:pPr>
            <a:r>
              <a:rPr lang="en-US" sz="1200" b="0" i="0" kern="1200" baseline="0" dirty="0">
                <a:solidFill>
                  <a:schemeClr val="tx1"/>
                </a:solidFill>
                <a:effectLst/>
                <a:latin typeface="Georgia" pitchFamily="18" charset="0"/>
                <a:ea typeface="+mn-ea"/>
                <a:cs typeface="+mn-cs"/>
              </a:rPr>
              <a:t>Rotarians cannot collect funds from beneficiaries or cooperating organizations in exchange for receiving the grant.</a:t>
            </a:r>
          </a:p>
          <a:p>
            <a:pPr marL="171450" marR="0" lvl="0" indent="-171450">
              <a:spcBef>
                <a:spcPts val="300"/>
              </a:spcBef>
              <a:spcAft>
                <a:spcPts val="300"/>
              </a:spcAft>
              <a:buSzPts val="1400"/>
              <a:buFont typeface="Arial" pitchFamily="34" charset="0"/>
              <a:buChar char="•"/>
              <a:tabLst>
                <a:tab pos="640080" algn="l"/>
              </a:tabLst>
            </a:pPr>
            <a:r>
              <a:rPr lang="en-US" sz="1200" b="0" i="0" kern="1200" baseline="0" dirty="0">
                <a:solidFill>
                  <a:schemeClr val="tx1"/>
                </a:solidFill>
                <a:effectLst/>
                <a:latin typeface="Georgia" pitchFamily="18" charset="0"/>
                <a:ea typeface="+mn-ea"/>
                <a:cs typeface="+mn-cs"/>
              </a:rPr>
              <a:t>Contributions cannot come from other Rotary grant projects.</a:t>
            </a:r>
          </a:p>
          <a:p>
            <a:pPr marL="171450" marR="0" lvl="0" indent="-171450">
              <a:spcBef>
                <a:spcPts val="300"/>
              </a:spcBef>
              <a:spcAft>
                <a:spcPts val="300"/>
              </a:spcAft>
              <a:buSzPts val="1400"/>
              <a:buFont typeface="Arial" pitchFamily="34" charset="0"/>
              <a:buChar char="•"/>
              <a:tabLst>
                <a:tab pos="640080" algn="l"/>
              </a:tabLst>
            </a:pPr>
            <a:r>
              <a:rPr lang="en-US" sz="1200" b="0" i="0" kern="1200" baseline="0" dirty="0">
                <a:solidFill>
                  <a:schemeClr val="tx1"/>
                </a:solidFill>
                <a:effectLst/>
                <a:latin typeface="Georgia" pitchFamily="18" charset="0"/>
                <a:ea typeface="+mn-ea"/>
                <a:cs typeface="+mn-cs"/>
              </a:rPr>
              <a:t>Cash contributions should always be credited to the individuals who gave the funds. Rotarians cannot collect funds from individuals and claim the donation as their own, unless they have received explicit permission from the donors to do so. </a:t>
            </a:r>
          </a:p>
          <a:p>
            <a:pPr marL="171450" marR="0" lvl="0" indent="-171450">
              <a:spcBef>
                <a:spcPts val="300"/>
              </a:spcBef>
              <a:spcAft>
                <a:spcPts val="300"/>
              </a:spcAft>
              <a:buSzPts val="1400"/>
              <a:buFont typeface="Arial" pitchFamily="34" charset="0"/>
              <a:buChar char="•"/>
              <a:tabLst>
                <a:tab pos="640080" algn="l"/>
              </a:tabLst>
            </a:pPr>
            <a:r>
              <a:rPr lang="en-US" sz="1200" b="0" i="0" kern="1200" baseline="0" dirty="0">
                <a:solidFill>
                  <a:schemeClr val="tx1"/>
                </a:solidFill>
                <a:effectLst/>
                <a:latin typeface="Georgia" pitchFamily="18" charset="0"/>
                <a:ea typeface="+mn-ea"/>
                <a:cs typeface="+mn-cs"/>
              </a:rPr>
              <a:t>International sponsors of humanitarian projects are required to provide at least 30 percent of the total sponsor funding.</a:t>
            </a:r>
          </a:p>
          <a:p>
            <a:pPr marL="0" marR="0" lvl="0" indent="0">
              <a:spcBef>
                <a:spcPts val="300"/>
              </a:spcBef>
              <a:spcAft>
                <a:spcPts val="300"/>
              </a:spcAft>
              <a:buSzPts val="1400"/>
              <a:buFont typeface="Symbol"/>
              <a:buNone/>
              <a:tabLst>
                <a:tab pos="640080" algn="l"/>
              </a:tabLst>
            </a:pPr>
            <a:endParaRPr lang="en-US" sz="1200" b="0" i="0" kern="1200" baseline="0" dirty="0">
              <a:solidFill>
                <a:schemeClr val="tx1"/>
              </a:solidFill>
              <a:effectLst/>
              <a:latin typeface="Georgia" pitchFamily="18" charset="0"/>
              <a:ea typeface="+mn-ea"/>
              <a:cs typeface="+mn-cs"/>
            </a:endParaRPr>
          </a:p>
          <a:p>
            <a:pPr marL="0" marR="0" lvl="0" indent="0">
              <a:spcBef>
                <a:spcPts val="300"/>
              </a:spcBef>
              <a:spcAft>
                <a:spcPts val="300"/>
              </a:spcAft>
              <a:buSzPts val="1400"/>
              <a:buFont typeface="Symbol"/>
              <a:buNone/>
              <a:tabLst>
                <a:tab pos="640080" algn="l"/>
              </a:tabLst>
            </a:pPr>
            <a:r>
              <a:rPr lang="en-US" sz="1200" b="0" i="0" kern="1200" baseline="0" dirty="0">
                <a:solidFill>
                  <a:schemeClr val="tx1"/>
                </a:solidFill>
                <a:effectLst/>
                <a:latin typeface="Georgia" pitchFamily="18" charset="0"/>
                <a:ea typeface="+mn-ea"/>
                <a:cs typeface="+mn-cs"/>
              </a:rPr>
              <a:t>Discussion questions:</a:t>
            </a:r>
          </a:p>
          <a:p>
            <a:pPr marL="171450" marR="0" lvl="0" indent="-171450">
              <a:spcBef>
                <a:spcPts val="300"/>
              </a:spcBef>
              <a:spcAft>
                <a:spcPts val="300"/>
              </a:spcAft>
              <a:buSzPts val="1400"/>
              <a:buFont typeface="Arial" pitchFamily="34" charset="0"/>
              <a:buChar char="•"/>
              <a:tabLst>
                <a:tab pos="640080" algn="l"/>
              </a:tabLst>
            </a:pPr>
            <a:r>
              <a:rPr lang="en-US" sz="1200" b="0" i="0" kern="1200" baseline="0" dirty="0">
                <a:solidFill>
                  <a:schemeClr val="tx1"/>
                </a:solidFill>
                <a:effectLst/>
                <a:latin typeface="Georgia" pitchFamily="18" charset="0"/>
                <a:ea typeface="+mn-ea"/>
                <a:cs typeface="+mn-cs"/>
              </a:rPr>
              <a:t>How do you raise cash contributions for projects?</a:t>
            </a:r>
          </a:p>
          <a:p>
            <a:pPr marL="171450" marR="0" lvl="0" indent="-171450">
              <a:spcBef>
                <a:spcPts val="300"/>
              </a:spcBef>
              <a:spcAft>
                <a:spcPts val="300"/>
              </a:spcAft>
              <a:buSzPts val="1400"/>
              <a:buFont typeface="Arial" pitchFamily="34" charset="0"/>
              <a:buChar char="•"/>
              <a:tabLst>
                <a:tab pos="640080" algn="l"/>
              </a:tabLst>
            </a:pPr>
            <a:r>
              <a:rPr lang="en-US" sz="1200" b="0" i="0" kern="1200" baseline="0" dirty="0">
                <a:solidFill>
                  <a:schemeClr val="tx1"/>
                </a:solidFill>
                <a:effectLst/>
                <a:latin typeface="Georgia" pitchFamily="18" charset="0"/>
                <a:ea typeface="+mn-ea"/>
                <a:cs typeface="+mn-cs"/>
              </a:rPr>
              <a:t>How do you motivate donors to give more?</a:t>
            </a: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Georgia" pitchFamily="18" charset="0"/>
                <a:ea typeface="+mn-ea"/>
                <a:cs typeface="+mn-cs"/>
              </a:rPr>
              <a:t>Speaking points:</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A conflict of interest exists when a Rotarian may benefit financially or personally from grant activities.</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The benefit can be either direct (the Rotarian benefits) or indirect (an associate of the Rotarian benefits). </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Financial benefits could include receiving grant funds for being a project manager or receiving grant funds as a vendor for the project.</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Personal benefits could include receiving a promotion, getting business referrals, or gaining publicity or improved social standing.</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Associates can include family members, friends, other Rotarians, personal acquaintances, colleagues, and business partners.</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Rotarians have a reputation for professional integrity. Addressing and preventing conflict of interest helps preserve this reputation for the club, district, and The Rotary Foundation. </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When Rotarians freely disclose any direct or indirect association with the grant project, they help ensure fair process and transparency in the use of Foundation funds.</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Rotarians must disclose any conflicts of interest on the grant application. If Rotarians aren’t sure whether a particular situation is a conflict of interest, they should talk with their grant officers.</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An actual or perceived conflict of interest does not necessarily disqualify a Rotarian from participation in a Rotary grant. Eligibility for participation will be determined case</a:t>
            </a:r>
            <a:r>
              <a:rPr lang="en-US" sz="1200" b="0" i="0" kern="1200" baseline="0" dirty="0">
                <a:solidFill>
                  <a:schemeClr val="tx1"/>
                </a:solidFill>
                <a:effectLst/>
                <a:latin typeface="Georgia" pitchFamily="18" charset="0"/>
                <a:ea typeface="+mn-ea"/>
                <a:cs typeface="+mn-cs"/>
              </a:rPr>
              <a:t> </a:t>
            </a:r>
            <a:r>
              <a:rPr lang="en-US" sz="1200" b="0" i="0" kern="1200" dirty="0">
                <a:solidFill>
                  <a:schemeClr val="tx1"/>
                </a:solidFill>
                <a:effectLst/>
                <a:latin typeface="Georgia" pitchFamily="18" charset="0"/>
                <a:ea typeface="+mn-ea"/>
                <a:cs typeface="+mn-cs"/>
              </a:rPr>
              <a:t>by case upon disclosure of the conflict of interest.</a:t>
            </a:r>
          </a:p>
          <a:p>
            <a:endParaRPr lang="en-US" sz="1200" b="0" i="0" kern="1200" dirty="0">
              <a:solidFill>
                <a:schemeClr val="tx1"/>
              </a:solidFill>
              <a:effectLst/>
              <a:latin typeface="Georgia" pitchFamily="18" charset="0"/>
              <a:ea typeface="+mn-ea"/>
              <a:cs typeface="+mn-cs"/>
            </a:endParaRPr>
          </a:p>
          <a:p>
            <a:r>
              <a:rPr lang="en-US" sz="1200" b="0" i="0" kern="1200" dirty="0">
                <a:solidFill>
                  <a:schemeClr val="tx1"/>
                </a:solidFill>
                <a:effectLst/>
                <a:latin typeface="Georgia" pitchFamily="18" charset="0"/>
                <a:ea typeface="+mn-ea"/>
                <a:cs typeface="+mn-cs"/>
              </a:rPr>
              <a:t>Discussion questions:</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What are some examples of conflict of interest?</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Why should clubs be concerned about conflicts of interest?</a:t>
            </a: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300"/>
              </a:spcBef>
              <a:spcAft>
                <a:spcPts val="300"/>
              </a:spcAft>
              <a:buSzPts val="1400"/>
              <a:buFont typeface="Symbol"/>
              <a:buNone/>
              <a:tabLst>
                <a:tab pos="457200" algn="l"/>
              </a:tabLst>
            </a:pPr>
            <a:r>
              <a:rPr lang="en-US" sz="1200" dirty="0">
                <a:effectLst/>
                <a:latin typeface="Georgia" pitchFamily="18" charset="0"/>
                <a:ea typeface="Times New Roman"/>
              </a:rPr>
              <a:t>Speaking points:</a:t>
            </a:r>
          </a:p>
          <a:p>
            <a:pPr marL="171450" marR="0" lvl="0" indent="-171450">
              <a:spcBef>
                <a:spcPts val="300"/>
              </a:spcBef>
              <a:spcAft>
                <a:spcPts val="300"/>
              </a:spcAft>
              <a:buSzPts val="1400"/>
              <a:buFont typeface="Arial" pitchFamily="34" charset="0"/>
              <a:buChar char="•"/>
              <a:tabLst>
                <a:tab pos="457200" algn="l"/>
              </a:tabLst>
            </a:pPr>
            <a:r>
              <a:rPr lang="en-US" sz="1200" dirty="0">
                <a:effectLst/>
                <a:latin typeface="Georgia" pitchFamily="18" charset="0"/>
                <a:ea typeface="Times New Roman"/>
              </a:rPr>
              <a:t>Communication is crucial to a successful implementation. You should communicate regularly with:</a:t>
            </a:r>
          </a:p>
          <a:p>
            <a:pPr marL="628650" marR="0" lvl="1" indent="-171450">
              <a:spcBef>
                <a:spcPts val="300"/>
              </a:spcBef>
              <a:spcAft>
                <a:spcPts val="300"/>
              </a:spcAft>
              <a:buSzPts val="1400"/>
              <a:buFont typeface="Courier New" pitchFamily="49" charset="0"/>
              <a:buChar char="o"/>
              <a:tabLst>
                <a:tab pos="457200" algn="l"/>
              </a:tabLst>
            </a:pPr>
            <a:r>
              <a:rPr lang="en-US" sz="1200" dirty="0">
                <a:effectLst/>
                <a:latin typeface="Georgia" pitchFamily="18" charset="0"/>
                <a:ea typeface="Times New Roman"/>
              </a:rPr>
              <a:t>Partners and community members about the progress of the grant</a:t>
            </a:r>
          </a:p>
          <a:p>
            <a:pPr marL="628650" marR="0" lvl="1" indent="-171450">
              <a:spcBef>
                <a:spcPts val="300"/>
              </a:spcBef>
              <a:spcAft>
                <a:spcPts val="300"/>
              </a:spcAft>
              <a:buSzPts val="1400"/>
              <a:buFont typeface="Courier New" pitchFamily="49" charset="0"/>
              <a:buChar char="o"/>
              <a:tabLst>
                <a:tab pos="457200" algn="l"/>
              </a:tabLst>
            </a:pPr>
            <a:r>
              <a:rPr lang="en-US" sz="1200" dirty="0">
                <a:effectLst/>
                <a:latin typeface="Georgia" pitchFamily="18" charset="0"/>
                <a:ea typeface="Times New Roman"/>
              </a:rPr>
              <a:t>Scholars about the progress of their studies</a:t>
            </a:r>
          </a:p>
          <a:p>
            <a:pPr marL="628650" marR="0" lvl="1" indent="-171450">
              <a:spcBef>
                <a:spcPts val="300"/>
              </a:spcBef>
              <a:spcAft>
                <a:spcPts val="300"/>
              </a:spcAft>
              <a:buSzPts val="1400"/>
              <a:buFont typeface="Courier New" pitchFamily="49" charset="0"/>
              <a:buChar char="o"/>
              <a:tabLst>
                <a:tab pos="457200" algn="l"/>
              </a:tabLst>
            </a:pPr>
            <a:r>
              <a:rPr lang="en-US" sz="1200" dirty="0">
                <a:effectLst/>
                <a:latin typeface="Georgia" pitchFamily="18" charset="0"/>
                <a:ea typeface="Times New Roman"/>
              </a:rPr>
              <a:t>Both</a:t>
            </a:r>
            <a:r>
              <a:rPr lang="en-US" sz="1200" baseline="0" dirty="0">
                <a:effectLst/>
                <a:latin typeface="Georgia" pitchFamily="18" charset="0"/>
                <a:ea typeface="Times New Roman"/>
              </a:rPr>
              <a:t> partner</a:t>
            </a:r>
            <a:r>
              <a:rPr lang="en-US" sz="1200" dirty="0">
                <a:effectLst/>
                <a:latin typeface="Georgia" pitchFamily="18" charset="0"/>
                <a:ea typeface="Times New Roman"/>
              </a:rPr>
              <a:t> clubs and districts to report on how funds are being spent</a:t>
            </a:r>
          </a:p>
          <a:p>
            <a:pPr marL="628650" marR="0" lvl="1" indent="-171450">
              <a:spcBef>
                <a:spcPts val="300"/>
              </a:spcBef>
              <a:spcAft>
                <a:spcPts val="300"/>
              </a:spcAft>
              <a:buSzPts val="1400"/>
              <a:buFont typeface="Courier New" pitchFamily="49" charset="0"/>
              <a:buChar char="o"/>
              <a:tabLst>
                <a:tab pos="457200" algn="l"/>
              </a:tabLst>
            </a:pPr>
            <a:r>
              <a:rPr lang="en-US" sz="1200" dirty="0">
                <a:effectLst/>
                <a:latin typeface="Georgia" pitchFamily="18" charset="0"/>
                <a:ea typeface="Times New Roman"/>
              </a:rPr>
              <a:t>The Rotary Foundation, according to the reporting requirements of the grant terms and conditions</a:t>
            </a:r>
          </a:p>
          <a:p>
            <a:pPr marL="171450" marR="0" lvl="0" indent="-171450">
              <a:spcBef>
                <a:spcPts val="300"/>
              </a:spcBef>
              <a:spcAft>
                <a:spcPts val="300"/>
              </a:spcAft>
              <a:buSzPts val="1400"/>
              <a:buFont typeface="Arial" pitchFamily="34" charset="0"/>
              <a:buChar char="•"/>
              <a:tabLst>
                <a:tab pos="457200" algn="l"/>
              </a:tabLst>
            </a:pPr>
            <a:r>
              <a:rPr lang="en-US" sz="1200" dirty="0">
                <a:effectLst/>
                <a:latin typeface="Georgia" pitchFamily="18" charset="0"/>
                <a:ea typeface="Times New Roman"/>
              </a:rPr>
              <a:t>The club must implement a financial management plan for grant funds, including a separate bank account, a plan to transfer the custody of the account if necessary, a plan to disburse funds, and any requirements related to local laws.</a:t>
            </a:r>
          </a:p>
          <a:p>
            <a:pPr marL="171450" marR="0" lvl="0" indent="-171450">
              <a:spcBef>
                <a:spcPts val="300"/>
              </a:spcBef>
              <a:spcAft>
                <a:spcPts val="300"/>
              </a:spcAft>
              <a:buSzPts val="1400"/>
              <a:buFont typeface="Arial" pitchFamily="34" charset="0"/>
              <a:buChar char="•"/>
              <a:tabLst>
                <a:tab pos="457200" algn="l"/>
              </a:tabLst>
            </a:pPr>
            <a:r>
              <a:rPr lang="en-US" sz="1200" dirty="0">
                <a:effectLst/>
                <a:latin typeface="Georgia" pitchFamily="18" charset="0"/>
                <a:ea typeface="Times New Roman"/>
              </a:rPr>
              <a:t>Detailed grant records simplify reporting on the use of grant funds, responding to inquiries, and increasing the transparency of how grant funds are managed.</a:t>
            </a:r>
          </a:p>
          <a:p>
            <a:pPr marL="171450" marR="0" lvl="0" indent="-171450">
              <a:spcBef>
                <a:spcPts val="300"/>
              </a:spcBef>
              <a:spcAft>
                <a:spcPts val="300"/>
              </a:spcAft>
              <a:buSzPts val="1400"/>
              <a:buFont typeface="Arial" pitchFamily="34" charset="0"/>
              <a:buChar char="•"/>
              <a:tabLst>
                <a:tab pos="457200" algn="l"/>
              </a:tabLst>
            </a:pPr>
            <a:r>
              <a:rPr lang="en-US" sz="1200" dirty="0">
                <a:effectLst/>
                <a:latin typeface="Georgia" pitchFamily="18" charset="0"/>
                <a:ea typeface="Times New Roman"/>
              </a:rPr>
              <a:t>For global grants, follow the Rotary-approved grant plan. Any changes to the scope or budget of your project requires Rotary’s approval.</a:t>
            </a:r>
          </a:p>
          <a:p>
            <a:pPr marL="0" marR="0" lvl="0" indent="0">
              <a:spcBef>
                <a:spcPts val="300"/>
              </a:spcBef>
              <a:spcAft>
                <a:spcPts val="300"/>
              </a:spcAft>
              <a:buSzPts val="1400"/>
              <a:buFont typeface="Symbol"/>
              <a:buNone/>
              <a:tabLst>
                <a:tab pos="457200" algn="l"/>
              </a:tabLst>
            </a:pPr>
            <a:endParaRPr lang="en-US" sz="1200" dirty="0">
              <a:effectLst/>
              <a:latin typeface="Georgia" pitchFamily="18" charset="0"/>
              <a:ea typeface="Times New Roman"/>
            </a:endParaRPr>
          </a:p>
          <a:p>
            <a:pPr marL="0" marR="0" lvl="0" indent="0">
              <a:spcBef>
                <a:spcPts val="300"/>
              </a:spcBef>
              <a:spcAft>
                <a:spcPts val="300"/>
              </a:spcAft>
              <a:buSzPts val="1400"/>
              <a:buFont typeface="Symbol"/>
              <a:buNone/>
              <a:tabLst>
                <a:tab pos="457200" algn="l"/>
              </a:tabLst>
            </a:pPr>
            <a:r>
              <a:rPr lang="en-US" sz="1200" dirty="0">
                <a:effectLst/>
                <a:latin typeface="Georgia" pitchFamily="18" charset="0"/>
                <a:ea typeface="Times New Roman"/>
              </a:rPr>
              <a:t>Discussion question:</a:t>
            </a:r>
          </a:p>
          <a:p>
            <a:pPr marL="171450" marR="0" lvl="0" indent="-171450">
              <a:spcBef>
                <a:spcPts val="300"/>
              </a:spcBef>
              <a:spcAft>
                <a:spcPts val="300"/>
              </a:spcAft>
              <a:buSzPts val="1400"/>
              <a:buFont typeface="Arial" pitchFamily="34" charset="0"/>
              <a:buChar char="•"/>
              <a:tabLst>
                <a:tab pos="457200" algn="l"/>
              </a:tabLst>
            </a:pPr>
            <a:r>
              <a:rPr lang="en-US" sz="1200" dirty="0">
                <a:effectLst/>
                <a:latin typeface="Georgia" pitchFamily="18" charset="0"/>
                <a:ea typeface="Times New Roman"/>
              </a:rPr>
              <a:t>How can a club</a:t>
            </a:r>
            <a:r>
              <a:rPr lang="en-US" sz="1200" baseline="0" dirty="0">
                <a:effectLst/>
                <a:latin typeface="Georgia" pitchFamily="18" charset="0"/>
                <a:ea typeface="Times New Roman"/>
              </a:rPr>
              <a:t> best keep track of its project’s implementation? </a:t>
            </a:r>
            <a:endParaRPr lang="en-US" sz="1200" dirty="0">
              <a:effectLst/>
              <a:latin typeface="Georgia" pitchFamily="18" charset="0"/>
              <a:ea typeface="Times New Roman"/>
            </a:endParaRP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Georgia" pitchFamily="18" charset="0"/>
                <a:ea typeface="+mn-ea"/>
                <a:cs typeface="+mn-cs"/>
              </a:rPr>
              <a:t>Speaking points: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baseline="0" dirty="0">
                <a:solidFill>
                  <a:schemeClr val="tx1"/>
                </a:solidFill>
                <a:effectLst/>
                <a:latin typeface="Georgia" pitchFamily="18" charset="0"/>
                <a:ea typeface="+mn-ea"/>
                <a:cs typeface="+mn-cs"/>
              </a:rPr>
              <a:t>Conducting an evaluation helps a club determine the success of a project and identify any areas of improvement for the future.</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Conducting an evaluation will assist clubs with their reporting requirements. </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Use lessons learned to replicate successes and adjust for challenges in the next project. </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Use the goals set during the planning stage to evaluate the success of a project or activity.</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The data and evaluation method and frequency should be set during the planning stage.</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Project evaluation happens during implementation through completion and beyond.</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Promoting project and activity successes, both within your club and with the public, gets others involved and interested in participating in Rotary, and it’s a great way to let donors know how funds were spent.</a:t>
            </a:r>
          </a:p>
          <a:p>
            <a:endParaRPr lang="en-US" sz="1200" b="0" i="0" kern="1200" dirty="0">
              <a:solidFill>
                <a:schemeClr val="tx1"/>
              </a:solidFill>
              <a:effectLst/>
              <a:latin typeface="Georgia" pitchFamily="18" charset="0"/>
              <a:ea typeface="+mn-ea"/>
              <a:cs typeface="+mn-cs"/>
            </a:endParaRPr>
          </a:p>
          <a:p>
            <a:r>
              <a:rPr lang="en-US" sz="1200" b="0" i="0" kern="1200" dirty="0">
                <a:solidFill>
                  <a:schemeClr val="tx1"/>
                </a:solidFill>
                <a:effectLst/>
                <a:latin typeface="Georgia" pitchFamily="18" charset="0"/>
                <a:ea typeface="+mn-ea"/>
                <a:cs typeface="+mn-cs"/>
              </a:rPr>
              <a:t>Discussion questions:</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What are some ways your club can evaluate a project’s success?</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Has anyone conducted a grant evaluation? If yes, what did your club learn from it?</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What did your club do with the information from the evaluation? </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How did your club share the success with Rotarians in your club and district as well as to your community?</a:t>
            </a: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192766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Georgia" pitchFamily="18" charset="0"/>
              <a:ea typeface="+mn-ea"/>
              <a:cs typeface="+mn-cs"/>
            </a:endParaRP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Georgia" pitchFamily="18" charset="0"/>
                <a:ea typeface="+mn-ea"/>
                <a:cs typeface="+mn-cs"/>
              </a:rPr>
              <a:t>Speaking points:</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Although this session will focus on applying for global grants, the grant management practices discussed can be used for all grant types.</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There are three types of Rotary grants available: district, global, and packaged. </a:t>
            </a:r>
          </a:p>
          <a:p>
            <a:pPr marL="628650" lvl="1" indent="-171450">
              <a:buFont typeface="Courier New" pitchFamily="49" charset="0"/>
              <a:buChar char="o"/>
            </a:pPr>
            <a:r>
              <a:rPr lang="en-US" sz="1200" b="0" i="0" kern="1200" dirty="0">
                <a:solidFill>
                  <a:schemeClr val="tx1"/>
                </a:solidFill>
                <a:effectLst/>
                <a:latin typeface="Georgia" pitchFamily="18" charset="0"/>
                <a:ea typeface="+mn-ea"/>
                <a:cs typeface="+mn-cs"/>
              </a:rPr>
              <a:t>For a district grant, clubs apply to the district, following guidelines developed by the district and the Trustees of the Foundation. </a:t>
            </a:r>
          </a:p>
          <a:p>
            <a:pPr marL="628650" lvl="1" indent="-171450">
              <a:buFont typeface="Courier New" pitchFamily="49" charset="0"/>
              <a:buChar char="o"/>
            </a:pPr>
            <a:r>
              <a:rPr lang="en-US" sz="1200" b="0" i="0" kern="1200" dirty="0">
                <a:solidFill>
                  <a:schemeClr val="tx1"/>
                </a:solidFill>
                <a:effectLst/>
                <a:latin typeface="Georgia" pitchFamily="18" charset="0"/>
                <a:ea typeface="+mn-ea"/>
                <a:cs typeface="+mn-cs"/>
              </a:rPr>
              <a:t>For global grants, clubs apply to The Rotary Foundation, following guidelines developed by the Trustees of the Foundation.</a:t>
            </a:r>
          </a:p>
          <a:p>
            <a:pPr marL="628650" lvl="1" indent="-171450">
              <a:buFont typeface="Courier New" pitchFamily="49" charset="0"/>
              <a:buChar char="o"/>
            </a:pPr>
            <a:r>
              <a:rPr lang="en-US" sz="1200" b="0" i="0" kern="1200" dirty="0">
                <a:solidFill>
                  <a:schemeClr val="tx1"/>
                </a:solidFill>
                <a:effectLst/>
                <a:latin typeface="Georgia" pitchFamily="18" charset="0"/>
                <a:ea typeface="+mn-ea"/>
                <a:cs typeface="+mn-cs"/>
              </a:rPr>
              <a:t>For packaged grants, clubs apply to The Rotary Foundation, following guidelines developed by its Trustees and the strategic partner.</a:t>
            </a:r>
          </a:p>
          <a:p>
            <a:endParaRPr lang="en-US" sz="1200" b="0" i="0" kern="1200" dirty="0">
              <a:solidFill>
                <a:schemeClr val="tx1"/>
              </a:solidFill>
              <a:effectLst/>
              <a:latin typeface="Georgia" pitchFamily="18" charset="0"/>
              <a:ea typeface="+mn-ea"/>
              <a:cs typeface="+mn-cs"/>
            </a:endParaRP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Georgia" pitchFamily="18" charset="0"/>
                <a:ea typeface="+mn-ea"/>
                <a:cs typeface="+mn-cs"/>
              </a:rPr>
              <a:t>Speaking points:</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Rotary clubs (as well as districts) can apply to Rotary for a global grant.</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Global grant requests can be submitted online at any time on www.rotary.org. </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To be eligible to receive a global grant, a project or activity must</a:t>
            </a:r>
          </a:p>
          <a:p>
            <a:pPr marL="628650" lvl="1" indent="-171450">
              <a:buFont typeface="Courier New" pitchFamily="49" charset="0"/>
              <a:buChar char="o"/>
            </a:pPr>
            <a:r>
              <a:rPr lang="en-US" sz="1200" b="0" i="0" kern="1200" dirty="0">
                <a:solidFill>
                  <a:schemeClr val="tx1"/>
                </a:solidFill>
                <a:effectLst/>
                <a:latin typeface="Georgia" pitchFamily="18" charset="0"/>
                <a:ea typeface="+mn-ea"/>
                <a:cs typeface="+mn-cs"/>
              </a:rPr>
              <a:t>Support at least one area of focus and meet at least one of that area’s goals </a:t>
            </a:r>
          </a:p>
          <a:p>
            <a:pPr marL="628650" lvl="1" indent="-171450">
              <a:buFont typeface="Courier New" pitchFamily="49" charset="0"/>
              <a:buChar char="o"/>
            </a:pPr>
            <a:r>
              <a:rPr lang="en-US" sz="1200" b="0" i="0" kern="1200" dirty="0">
                <a:solidFill>
                  <a:schemeClr val="tx1"/>
                </a:solidFill>
                <a:effectLst/>
                <a:latin typeface="Georgia" pitchFamily="18" charset="0"/>
                <a:ea typeface="+mn-ea"/>
                <a:cs typeface="+mn-cs"/>
              </a:rPr>
              <a:t>Be sustainable</a:t>
            </a:r>
          </a:p>
          <a:p>
            <a:pPr marL="628650" lvl="1" indent="-171450">
              <a:buFont typeface="Courier New" pitchFamily="49" charset="0"/>
              <a:buChar char="o"/>
            </a:pPr>
            <a:r>
              <a:rPr lang="en-US" sz="1200" b="0" i="0" kern="1200" dirty="0">
                <a:solidFill>
                  <a:schemeClr val="tx1"/>
                </a:solidFill>
                <a:effectLst/>
                <a:latin typeface="Georgia" pitchFamily="18" charset="0"/>
                <a:ea typeface="+mn-ea"/>
                <a:cs typeface="+mn-cs"/>
              </a:rPr>
              <a:t>Involve Rotary clubs in two districts in two countries (one in the project country and one in another country)</a:t>
            </a:r>
          </a:p>
          <a:p>
            <a:pPr marL="628650" lvl="1" indent="-171450">
              <a:buFont typeface="Courier New" pitchFamily="49" charset="0"/>
              <a:buChar char="o"/>
            </a:pPr>
            <a:r>
              <a:rPr lang="en-US" sz="1200" b="0" i="0" kern="1200" dirty="0">
                <a:solidFill>
                  <a:schemeClr val="tx1"/>
                </a:solidFill>
                <a:effectLst/>
                <a:latin typeface="Georgia" pitchFamily="18" charset="0"/>
                <a:ea typeface="+mn-ea"/>
                <a:cs typeface="+mn-cs"/>
              </a:rPr>
              <a:t>Have a minimum total budget of US$30,000 </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The district must confirm that a club is qualified to receive a global grant. </a:t>
            </a: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Georgia" pitchFamily="18" charset="0"/>
                <a:ea typeface="+mn-ea"/>
                <a:cs typeface="+mn-cs"/>
              </a:rPr>
              <a:t>Speaking point:</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Each area of focus has specific goals that should be used to refine projects that are developed to meet real community needs. </a:t>
            </a:r>
          </a:p>
          <a:p>
            <a:endParaRPr lang="en-US" sz="1200" b="0" i="0" kern="1200" dirty="0">
              <a:solidFill>
                <a:schemeClr val="tx1"/>
              </a:solidFill>
              <a:effectLst/>
              <a:latin typeface="Georgia" pitchFamily="18" charset="0"/>
              <a:ea typeface="+mn-ea"/>
              <a:cs typeface="+mn-cs"/>
            </a:endParaRPr>
          </a:p>
          <a:p>
            <a:endParaRPr lang="en-US" sz="1200" b="0" i="0" kern="1200" dirty="0">
              <a:solidFill>
                <a:schemeClr val="tx1"/>
              </a:solidFill>
              <a:effectLst/>
              <a:latin typeface="Georgia" pitchFamily="18" charset="0"/>
              <a:ea typeface="+mn-ea"/>
              <a:cs typeface="+mn-cs"/>
            </a:endParaRP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Georgia" pitchFamily="18" charset="0"/>
                <a:ea typeface="+mn-ea"/>
                <a:cs typeface="+mn-cs"/>
              </a:rPr>
              <a:t>Speaking points:</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To be sustainable, a project or activity will continue to have an impact after the funds are expended. </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A project must meet a community need that is consistent with the values and culture of the project’s beneficiaries.</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Equipment and technology for a project should be purchased from local sources whenever possible. Spare parts for equipment should be available within the community. Community members should be involved in selecting the equipment and should be trained to maintain and repair it, and a local funding source should cover long-term operation, maintenance, and repair.</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A project should strengthen beneficiaries’ knowledge and skills through education and training. </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Project partners should collaborate with local organizations to supply expertise.</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Project partners should identify individuals willing to assume leadership roles for sustaining project outcomes.</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Clear and measurable project objectives should be developed and a method for collecting data established. Figures will, ideally, demonstrate change for at least three years.</a:t>
            </a: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300"/>
              </a:spcBef>
              <a:spcAft>
                <a:spcPts val="300"/>
              </a:spcAft>
              <a:buSzPts val="1400"/>
              <a:buFont typeface="Symbol"/>
              <a:buNone/>
              <a:tabLst>
                <a:tab pos="640080" algn="l"/>
              </a:tabLst>
            </a:pPr>
            <a:r>
              <a:rPr lang="en-US" sz="1200" dirty="0">
                <a:effectLst/>
                <a:latin typeface="Georgia" pitchFamily="18" charset="0"/>
                <a:ea typeface="Times New Roman"/>
              </a:rPr>
              <a:t>Speaking points:</a:t>
            </a:r>
          </a:p>
          <a:p>
            <a:pPr marL="171450" marR="0" lvl="0" indent="-171450">
              <a:spcBef>
                <a:spcPts val="300"/>
              </a:spcBef>
              <a:spcAft>
                <a:spcPts val="300"/>
              </a:spcAft>
              <a:buSzPts val="1400"/>
              <a:buFont typeface="Arial" pitchFamily="34" charset="0"/>
              <a:buChar char="•"/>
              <a:tabLst>
                <a:tab pos="640080" algn="l"/>
              </a:tabLst>
            </a:pPr>
            <a:r>
              <a:rPr lang="en-US" sz="1200" dirty="0">
                <a:effectLst/>
                <a:latin typeface="Georgia" pitchFamily="18" charset="0"/>
                <a:ea typeface="Times New Roman"/>
              </a:rPr>
              <a:t>Apply</a:t>
            </a:r>
            <a:r>
              <a:rPr lang="en-US" sz="1200" baseline="0" dirty="0">
                <a:effectLst/>
                <a:latin typeface="Georgia" pitchFamily="18" charset="0"/>
                <a:ea typeface="Times New Roman"/>
              </a:rPr>
              <a:t> for a grant through Rotary’s online application system at www.rotary.org/grants. </a:t>
            </a:r>
          </a:p>
          <a:p>
            <a:pPr marL="171450" marR="0" lvl="0" indent="-171450">
              <a:spcBef>
                <a:spcPts val="300"/>
              </a:spcBef>
              <a:spcAft>
                <a:spcPts val="300"/>
              </a:spcAft>
              <a:buSzPts val="1400"/>
              <a:buFont typeface="Arial" pitchFamily="34" charset="0"/>
              <a:buChar char="•"/>
              <a:tabLst>
                <a:tab pos="640080" algn="l"/>
              </a:tabLst>
            </a:pPr>
            <a:r>
              <a:rPr lang="en-US" sz="1200" baseline="0" dirty="0">
                <a:effectLst/>
                <a:latin typeface="Georgia" pitchFamily="18" charset="0"/>
                <a:ea typeface="Times New Roman"/>
              </a:rPr>
              <a:t>To start a grant application, complete the First Steps by hitting the start button. It will give you general information about grant activity and best practices. After navigating through the first steps, you will be able to start your grant application. </a:t>
            </a:r>
          </a:p>
          <a:p>
            <a:pPr marL="171450" marR="0" lvl="0" indent="-171450">
              <a:spcBef>
                <a:spcPts val="300"/>
              </a:spcBef>
              <a:spcAft>
                <a:spcPts val="300"/>
              </a:spcAft>
              <a:buSzPts val="1400"/>
              <a:buFont typeface="Arial" pitchFamily="34" charset="0"/>
              <a:buChar char="•"/>
              <a:tabLst>
                <a:tab pos="640080" algn="l"/>
              </a:tabLst>
            </a:pPr>
            <a:r>
              <a:rPr lang="en-US" sz="1200" baseline="0" dirty="0">
                <a:effectLst/>
                <a:latin typeface="Georgia" pitchFamily="18" charset="0"/>
                <a:ea typeface="Times New Roman"/>
              </a:rPr>
              <a:t>Any open global grant applications that have not yet been approved will show up in the Application(s) section. If a grant has been approved and is still open, it will be in Open Grant(s) section. Any grants that have been completed will be in the Closed Grant(s) section.</a:t>
            </a:r>
          </a:p>
          <a:p>
            <a:pPr marL="171450" marR="0" lvl="0" indent="-171450">
              <a:spcBef>
                <a:spcPts val="300"/>
              </a:spcBef>
              <a:spcAft>
                <a:spcPts val="300"/>
              </a:spcAft>
              <a:buSzPts val="1400"/>
              <a:buFont typeface="Arial" pitchFamily="34" charset="0"/>
              <a:buChar char="•"/>
              <a:tabLst>
                <a:tab pos="640080" algn="l"/>
              </a:tabLst>
            </a:pPr>
            <a:r>
              <a:rPr lang="en-US" sz="1200" baseline="0" dirty="0">
                <a:effectLst/>
                <a:latin typeface="Georgia" pitchFamily="18" charset="0"/>
                <a:ea typeface="Times New Roman"/>
              </a:rPr>
              <a:t>The Attention Needed section provides alerts if any action is needed on an existing grant.</a:t>
            </a:r>
            <a:endParaRPr lang="en-US" sz="1200" dirty="0">
              <a:effectLst/>
              <a:latin typeface="Georgia" pitchFamily="18" charset="0"/>
              <a:ea typeface="Times New Roman"/>
            </a:endParaRPr>
          </a:p>
          <a:p>
            <a:endParaRPr lang="en-US" dirty="0"/>
          </a:p>
        </p:txBody>
      </p:sp>
      <p:sp>
        <p:nvSpPr>
          <p:cNvPr id="4" name="Slide Number Placeholder 3"/>
          <p:cNvSpPr>
            <a:spLocks noGrp="1"/>
          </p:cNvSpPr>
          <p:nvPr>
            <p:ph type="sldNum" sz="quarter" idx="5"/>
          </p:nvPr>
        </p:nvSpPr>
        <p:spPr/>
        <p:txBody>
          <a:bodyPr/>
          <a:lstStyle/>
          <a:p>
            <a:fld id="{2B7D148C-4E1D-4E94-B839-C988F3D91C15}" type="slidenum">
              <a:rPr lang="en-US" smtClean="0"/>
              <a:t>7</a:t>
            </a:fld>
            <a:endParaRPr lang="en-US" dirty="0"/>
          </a:p>
        </p:txBody>
      </p:sp>
    </p:spTree>
    <p:extLst>
      <p:ext uri="{BB962C8B-B14F-4D97-AF65-F5344CB8AC3E}">
        <p14:creationId xmlns:p14="http://schemas.microsoft.com/office/powerpoint/2010/main" val="977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300"/>
              </a:spcBef>
              <a:spcAft>
                <a:spcPts val="300"/>
              </a:spcAft>
              <a:buSzPts val="1400"/>
              <a:buFont typeface="Symbol"/>
              <a:buNone/>
              <a:tabLst>
                <a:tab pos="640080" algn="l"/>
              </a:tabLst>
            </a:pPr>
            <a:r>
              <a:rPr lang="en-US" sz="1200" dirty="0">
                <a:effectLst/>
                <a:latin typeface="Georgia" pitchFamily="18" charset="0"/>
                <a:ea typeface="Times New Roman"/>
              </a:rPr>
              <a:t>Speaking points:</a:t>
            </a:r>
          </a:p>
          <a:p>
            <a:pPr marL="171450" marR="0" lvl="0" indent="-171450">
              <a:spcBef>
                <a:spcPts val="300"/>
              </a:spcBef>
              <a:spcAft>
                <a:spcPts val="300"/>
              </a:spcAft>
              <a:buSzPts val="1400"/>
              <a:buFont typeface="Arial" pitchFamily="34" charset="0"/>
              <a:buChar char="•"/>
              <a:tabLst>
                <a:tab pos="640080" algn="l"/>
              </a:tabLst>
            </a:pPr>
            <a:r>
              <a:rPr lang="en-US" sz="1200" dirty="0">
                <a:effectLst/>
                <a:latin typeface="Georgia" pitchFamily="18" charset="0"/>
                <a:ea typeface="Times New Roman"/>
              </a:rPr>
              <a:t>Apply</a:t>
            </a:r>
            <a:r>
              <a:rPr lang="en-US" sz="1200" baseline="0" dirty="0">
                <a:effectLst/>
                <a:latin typeface="Georgia" pitchFamily="18" charset="0"/>
                <a:ea typeface="Times New Roman"/>
              </a:rPr>
              <a:t> for a grant through Rotary’s online application system at www.rotary.org/grants. </a:t>
            </a:r>
          </a:p>
          <a:p>
            <a:pPr marL="171450" marR="0" lvl="0" indent="-171450">
              <a:spcBef>
                <a:spcPts val="300"/>
              </a:spcBef>
              <a:spcAft>
                <a:spcPts val="300"/>
              </a:spcAft>
              <a:buSzPts val="1400"/>
              <a:buFont typeface="Arial" pitchFamily="34" charset="0"/>
              <a:buChar char="•"/>
              <a:tabLst>
                <a:tab pos="640080" algn="l"/>
              </a:tabLst>
            </a:pPr>
            <a:r>
              <a:rPr lang="en-US" sz="1200" baseline="0" dirty="0">
                <a:effectLst/>
                <a:latin typeface="Georgia" pitchFamily="18" charset="0"/>
                <a:ea typeface="Times New Roman"/>
              </a:rPr>
              <a:t>To start a grant application, complete the First Steps by hitting the start button. It will give you general information about grant activity and best practices. After navigating through the first steps, you will be able to start your grant application. </a:t>
            </a:r>
          </a:p>
          <a:p>
            <a:pPr marL="171450" marR="0" lvl="0" indent="-171450">
              <a:spcBef>
                <a:spcPts val="300"/>
              </a:spcBef>
              <a:spcAft>
                <a:spcPts val="300"/>
              </a:spcAft>
              <a:buSzPts val="1400"/>
              <a:buFont typeface="Arial" pitchFamily="34" charset="0"/>
              <a:buChar char="•"/>
              <a:tabLst>
                <a:tab pos="640080" algn="l"/>
              </a:tabLst>
            </a:pPr>
            <a:r>
              <a:rPr lang="en-US" sz="1200" baseline="0" dirty="0">
                <a:effectLst/>
                <a:latin typeface="Georgia" pitchFamily="18" charset="0"/>
                <a:ea typeface="Times New Roman"/>
              </a:rPr>
              <a:t>Any open global grant applications that have not yet been approved will show up in the Application(s) section. If a grant has been approved and is still open, it will be in Open Grant(s) section. Any grants that have been completed will be in the Closed Grant(s) section.</a:t>
            </a:r>
          </a:p>
          <a:p>
            <a:pPr marL="171450" marR="0" lvl="0" indent="-171450">
              <a:spcBef>
                <a:spcPts val="300"/>
              </a:spcBef>
              <a:spcAft>
                <a:spcPts val="300"/>
              </a:spcAft>
              <a:buSzPts val="1400"/>
              <a:buFont typeface="Arial" pitchFamily="34" charset="0"/>
              <a:buChar char="•"/>
              <a:tabLst>
                <a:tab pos="640080" algn="l"/>
              </a:tabLst>
            </a:pPr>
            <a:r>
              <a:rPr lang="en-US" sz="1200" baseline="0" dirty="0">
                <a:effectLst/>
                <a:latin typeface="Georgia" pitchFamily="18" charset="0"/>
                <a:ea typeface="Times New Roman"/>
              </a:rPr>
              <a:t>The Attention Needed section provides alerts if any action is needed on an existing grant.</a:t>
            </a:r>
            <a:endParaRPr lang="en-US" sz="1200" dirty="0">
              <a:effectLst/>
              <a:latin typeface="Georgia" pitchFamily="18" charset="0"/>
              <a:ea typeface="Times New Roman"/>
            </a:endParaRPr>
          </a:p>
          <a:p>
            <a:endParaRPr lang="en-US" dirty="0"/>
          </a:p>
        </p:txBody>
      </p:sp>
      <p:sp>
        <p:nvSpPr>
          <p:cNvPr id="4" name="Slide Number Placeholder 3"/>
          <p:cNvSpPr>
            <a:spLocks noGrp="1"/>
          </p:cNvSpPr>
          <p:nvPr>
            <p:ph type="sldNum" sz="quarter" idx="5"/>
          </p:nvPr>
        </p:nvSpPr>
        <p:spPr/>
        <p:txBody>
          <a:bodyPr/>
          <a:lstStyle/>
          <a:p>
            <a:fld id="{2B7D148C-4E1D-4E94-B839-C988F3D91C15}" type="slidenum">
              <a:rPr lang="en-US" smtClean="0"/>
              <a:t>8</a:t>
            </a:fld>
            <a:endParaRPr lang="en-US" dirty="0"/>
          </a:p>
        </p:txBody>
      </p:sp>
    </p:spTree>
    <p:extLst>
      <p:ext uri="{BB962C8B-B14F-4D97-AF65-F5344CB8AC3E}">
        <p14:creationId xmlns:p14="http://schemas.microsoft.com/office/powerpoint/2010/main" val="3027655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Georgia" pitchFamily="18" charset="0"/>
                <a:ea typeface="+mn-ea"/>
                <a:cs typeface="+mn-cs"/>
              </a:rPr>
              <a:t>Speaking points: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effectLst/>
                <a:latin typeface="Georgia" pitchFamily="18" charset="0"/>
                <a:ea typeface="Times New Roman"/>
              </a:rPr>
              <a:t>Before starting your application, the primary project contacts from each of the partner clubs must already be designated. And a grant title must be decided upon. This information is required in order to proceed with the application.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effectLst/>
                <a:latin typeface="Georgia" pitchFamily="18" charset="0"/>
                <a:ea typeface="Times New Roman"/>
              </a:rPr>
              <a:t>Applications must include a detailed project implementation plan and budget.</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baseline="0" dirty="0">
                <a:solidFill>
                  <a:schemeClr val="tx1"/>
                </a:solidFill>
                <a:effectLst/>
                <a:latin typeface="Georgia" pitchFamily="18" charset="0"/>
                <a:ea typeface="+mn-ea"/>
                <a:cs typeface="+mn-cs"/>
              </a:rPr>
              <a:t>If you have questions about the application, contact Rotary staff through a messaging function within the grant application system. This will help you ensure that your application is complete before submitting it.</a:t>
            </a:r>
            <a:endParaRPr lang="en-US" sz="1200" b="0" i="0" kern="1200" dirty="0">
              <a:solidFill>
                <a:schemeClr val="tx1"/>
              </a:solidFill>
              <a:effectLst/>
              <a:latin typeface="Georgia" pitchFamily="18" charset="0"/>
              <a:ea typeface="+mn-ea"/>
              <a:cs typeface="+mn-cs"/>
            </a:endParaRP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Depending on the project’s budget and complexity, there may be multiple steps to the grant</a:t>
            </a:r>
            <a:r>
              <a:rPr lang="en-US" sz="1200" b="0" i="0" kern="1200" baseline="0" dirty="0">
                <a:solidFill>
                  <a:schemeClr val="tx1"/>
                </a:solidFill>
                <a:effectLst/>
                <a:latin typeface="Georgia" pitchFamily="18" charset="0"/>
                <a:ea typeface="+mn-ea"/>
                <a:cs typeface="+mn-cs"/>
              </a:rPr>
              <a:t> review process. </a:t>
            </a:r>
            <a:endParaRPr lang="en-US" sz="1200" b="0" i="0" kern="1200" dirty="0">
              <a:solidFill>
                <a:schemeClr val="tx1"/>
              </a:solidFill>
              <a:effectLst/>
              <a:latin typeface="Georgia" pitchFamily="18"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effectLst/>
                <a:latin typeface="Georgia" pitchFamily="18" charset="0"/>
                <a:ea typeface="Times New Roman"/>
              </a:rPr>
              <a:t>Once the grant is approved, the primary</a:t>
            </a:r>
            <a:r>
              <a:rPr lang="en-US" sz="1200" baseline="0" dirty="0">
                <a:effectLst/>
                <a:latin typeface="Georgia" pitchFamily="18" charset="0"/>
                <a:ea typeface="Times New Roman"/>
              </a:rPr>
              <a:t> contacts from the partner clubs</a:t>
            </a:r>
            <a:r>
              <a:rPr lang="en-US" sz="1200" dirty="0">
                <a:effectLst/>
                <a:latin typeface="Georgia" pitchFamily="18" charset="0"/>
                <a:ea typeface="Times New Roman"/>
              </a:rPr>
              <a:t> will receive formal notification. The club president or district Rotary Foundation chair must authorize the legal agreement to implement the grant.</a:t>
            </a:r>
          </a:p>
          <a:p>
            <a:pPr marL="171450" indent="-171450">
              <a:buFont typeface="Arial" pitchFamily="34" charset="0"/>
              <a:buChar char="•"/>
            </a:pPr>
            <a:endParaRPr lang="en-US" sz="1200" b="0" i="0" kern="1200" dirty="0">
              <a:solidFill>
                <a:schemeClr val="tx1"/>
              </a:solidFill>
              <a:effectLst/>
              <a:latin typeface="Georgia" pitchFamily="18" charset="0"/>
              <a:ea typeface="+mn-ea"/>
              <a:cs typeface="+mn-cs"/>
            </a:endParaRPr>
          </a:p>
          <a:p>
            <a:pPr marL="0" indent="0">
              <a:buFont typeface="Arial" pitchFamily="34" charset="0"/>
              <a:buNone/>
            </a:pPr>
            <a:r>
              <a:rPr lang="en-US" sz="1200" b="0" i="0" kern="1200" dirty="0">
                <a:solidFill>
                  <a:schemeClr val="tx1"/>
                </a:solidFill>
                <a:effectLst/>
                <a:latin typeface="Georgia" pitchFamily="18" charset="0"/>
                <a:ea typeface="+mn-ea"/>
                <a:cs typeface="+mn-cs"/>
              </a:rPr>
              <a:t>Discussion question:</a:t>
            </a:r>
          </a:p>
          <a:p>
            <a:pPr marL="171450" indent="-171450">
              <a:buFont typeface="Arial" pitchFamily="34" charset="0"/>
              <a:buChar char="•"/>
            </a:pPr>
            <a:r>
              <a:rPr lang="en-US" sz="1200" b="0" i="0" kern="1200" dirty="0">
                <a:solidFill>
                  <a:schemeClr val="tx1"/>
                </a:solidFill>
                <a:effectLst/>
                <a:latin typeface="Georgia" pitchFamily="18" charset="0"/>
                <a:ea typeface="+mn-ea"/>
                <a:cs typeface="+mn-cs"/>
              </a:rPr>
              <a:t>What steps</a:t>
            </a:r>
            <a:r>
              <a:rPr lang="en-US" sz="1200" b="0" i="0" kern="1200" baseline="0" dirty="0">
                <a:solidFill>
                  <a:schemeClr val="tx1"/>
                </a:solidFill>
                <a:effectLst/>
                <a:latin typeface="Georgia" pitchFamily="18" charset="0"/>
                <a:ea typeface="+mn-ea"/>
                <a:cs typeface="+mn-cs"/>
              </a:rPr>
              <a:t> should you take before starting the application process</a:t>
            </a:r>
            <a:r>
              <a:rPr lang="en-US" sz="1200" b="0" i="0" kern="1200" dirty="0">
                <a:solidFill>
                  <a:schemeClr val="tx1"/>
                </a:solidFill>
                <a:effectLst/>
                <a:latin typeface="Georgia" pitchFamily="18" charset="0"/>
                <a:ea typeface="+mn-ea"/>
                <a:cs typeface="+mn-cs"/>
              </a:rPr>
              <a:t>? What elements of your project should already be decided or completed?</a:t>
            </a:r>
          </a:p>
          <a:p>
            <a:endParaRPr lang="en-US" dirty="0"/>
          </a:p>
        </p:txBody>
      </p:sp>
      <p:sp>
        <p:nvSpPr>
          <p:cNvPr id="4" name="Slide Number Placeholder 3"/>
          <p:cNvSpPr>
            <a:spLocks noGrp="1"/>
          </p:cNvSpPr>
          <p:nvPr>
            <p:ph type="sldNum" sz="quarter" idx="5"/>
          </p:nvPr>
        </p:nvSpPr>
        <p:spPr/>
        <p:txBody>
          <a:bodyPr/>
          <a:lstStyle/>
          <a:p>
            <a:fld id="{2B7D148C-4E1D-4E94-B839-C988F3D91C15}" type="slidenum">
              <a:rPr lang="en-US" smtClean="0"/>
              <a:t>10</a:t>
            </a:fld>
            <a:endParaRPr lang="en-US" dirty="0"/>
          </a:p>
        </p:txBody>
      </p:sp>
    </p:spTree>
    <p:extLst>
      <p:ext uri="{BB962C8B-B14F-4D97-AF65-F5344CB8AC3E}">
        <p14:creationId xmlns:p14="http://schemas.microsoft.com/office/powerpoint/2010/main" val="2951849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1"/>
            <a:ext cx="8636000" cy="1633361"/>
          </a:xfrm>
        </p:spPr>
        <p:txBody>
          <a:bodyPr/>
          <a:lstStyle/>
          <a:p>
            <a:r>
              <a:rPr lang="en-US"/>
              <a:t>Click to edit Master title style</a:t>
            </a:r>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95D586-5063-4C0A-A528-43BC3AC07428}" type="datetimeFigureOut">
              <a:rPr lang="en-US" smtClean="0"/>
              <a:pPr/>
              <a:t>5/29/2026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F3D84-EC8B-431E-8B9D-7DE218E094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95D586-5063-4C0A-A528-43BC3AC07428}" type="datetimeFigureOut">
              <a:rPr lang="en-US" smtClean="0"/>
              <a:pPr/>
              <a:t>5/29/2026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F3D84-EC8B-431E-8B9D-7DE218E094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5"/>
            <a:ext cx="2286000" cy="650169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1" y="305155"/>
            <a:ext cx="6688667" cy="65016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95D586-5063-4C0A-A528-43BC3AC07428}" type="datetimeFigureOut">
              <a:rPr lang="en-US" smtClean="0"/>
              <a:pPr/>
              <a:t>5/29/2026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F3D84-EC8B-431E-8B9D-7DE218E0945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045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95D586-5063-4C0A-A528-43BC3AC07428}" type="datetimeFigureOut">
              <a:rPr lang="en-US" smtClean="0"/>
              <a:pPr/>
              <a:t>5/29/2026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F3D84-EC8B-431E-8B9D-7DE218E094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7"/>
            <a:ext cx="8636000" cy="151341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2570" y="3229682"/>
            <a:ext cx="8636000" cy="16668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95D586-5063-4C0A-A528-43BC3AC07428}" type="datetimeFigureOut">
              <a:rPr lang="en-US" smtClean="0"/>
              <a:pPr/>
              <a:t>5/29/2026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F3D84-EC8B-431E-8B9D-7DE218E094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95D586-5063-4C0A-A528-43BC3AC07428}" type="datetimeFigureOut">
              <a:rPr lang="en-US" smtClean="0"/>
              <a:pPr/>
              <a:t>5/29/2026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F3D84-EC8B-431E-8B9D-7DE218E094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1" y="1705681"/>
            <a:ext cx="4490861"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61141" y="2416528"/>
            <a:ext cx="4490861"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95D586-5063-4C0A-A528-43BC3AC07428}" type="datetimeFigureOut">
              <a:rPr lang="en-US" smtClean="0"/>
              <a:pPr/>
              <a:t>5/29/2026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3F3D84-EC8B-431E-8B9D-7DE218E094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95D586-5063-4C0A-A528-43BC3AC07428}" type="datetimeFigureOut">
              <a:rPr lang="en-US" smtClean="0"/>
              <a:pPr/>
              <a:t>5/29/2026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3F3D84-EC8B-431E-8B9D-7DE218E094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5D586-5063-4C0A-A528-43BC3AC07428}" type="datetimeFigureOut">
              <a:rPr lang="en-US" smtClean="0"/>
              <a:pPr/>
              <a:t>5/29/2026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3F3D84-EC8B-431E-8B9D-7DE218E094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03389"/>
            <a:ext cx="3342570" cy="129116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72278" y="303391"/>
            <a:ext cx="5679722" cy="6503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1" y="1594557"/>
            <a:ext cx="3342570" cy="52122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95D586-5063-4C0A-A528-43BC3AC07428}" type="datetimeFigureOut">
              <a:rPr lang="en-US" smtClean="0"/>
              <a:pPr/>
              <a:t>5/29/2026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F3D84-EC8B-431E-8B9D-7DE218E094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0"/>
            <a:ext cx="6096000" cy="62970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91431" y="680861"/>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5963709"/>
            <a:ext cx="6096000" cy="8942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95D586-5063-4C0A-A528-43BC3AC07428}" type="datetimeFigureOut">
              <a:rPr lang="en-US" smtClean="0"/>
              <a:pPr/>
              <a:t>5/29/2026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F3D84-EC8B-431E-8B9D-7DE218E094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5153"/>
            <a:ext cx="9144000" cy="1270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8000" y="1778002"/>
            <a:ext cx="9144000" cy="50288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8001" y="7062613"/>
            <a:ext cx="2370667" cy="405694"/>
          </a:xfrm>
          <a:prstGeom prst="rect">
            <a:avLst/>
          </a:prstGeom>
        </p:spPr>
        <p:txBody>
          <a:bodyPr vert="horz" lIns="91440" tIns="45720" rIns="91440" bIns="45720" rtlCol="0" anchor="ctr"/>
          <a:lstStyle>
            <a:lvl1pPr algn="l">
              <a:defRPr sz="1200">
                <a:solidFill>
                  <a:schemeClr val="tx1">
                    <a:tint val="75000"/>
                  </a:schemeClr>
                </a:solidFill>
              </a:defRPr>
            </a:lvl1pPr>
          </a:lstStyle>
          <a:p>
            <a:fld id="{3695D586-5063-4C0A-A528-43BC3AC07428}" type="datetimeFigureOut">
              <a:rPr lang="en-US" smtClean="0"/>
              <a:pPr/>
              <a:t>5/29/2026</a:t>
            </a:fld>
            <a:endParaRPr lang="en-US"/>
          </a:p>
        </p:txBody>
      </p:sp>
      <p:sp>
        <p:nvSpPr>
          <p:cNvPr id="5" name="Footer Placeholder 4"/>
          <p:cNvSpPr>
            <a:spLocks noGrp="1"/>
          </p:cNvSpPr>
          <p:nvPr>
            <p:ph type="ftr" sz="quarter" idx="3"/>
          </p:nvPr>
        </p:nvSpPr>
        <p:spPr>
          <a:xfrm>
            <a:off x="3471335" y="7062613"/>
            <a:ext cx="3217333" cy="40569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4" y="7062613"/>
            <a:ext cx="2370667" cy="405694"/>
          </a:xfrm>
          <a:prstGeom prst="rect">
            <a:avLst/>
          </a:prstGeom>
        </p:spPr>
        <p:txBody>
          <a:bodyPr vert="horz" lIns="91440" tIns="45720" rIns="91440" bIns="45720" rtlCol="0" anchor="ctr"/>
          <a:lstStyle>
            <a:lvl1pPr algn="r">
              <a:defRPr sz="1200">
                <a:solidFill>
                  <a:schemeClr val="tx1">
                    <a:tint val="75000"/>
                  </a:schemeClr>
                </a:solidFill>
              </a:defRPr>
            </a:lvl1pPr>
          </a:lstStyle>
          <a:p>
            <a:fld id="{063F3D84-EC8B-431E-8B9D-7DE218E094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customXml" Target="../ink/ink6.xml"/><Relationship Id="rId5" Type="http://schemas.openxmlformats.org/officeDocument/2006/relationships/image" Target="../media/image13.png"/><Relationship Id="rId4" Type="http://schemas.openxmlformats.org/officeDocument/2006/relationships/customXml" Target="../ink/ink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jpg"/><Relationship Id="rId7" Type="http://schemas.openxmlformats.org/officeDocument/2006/relationships/customXml" Target="../ink/ink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png"/><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3.jp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customXml" Target="../ink/ink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0120" y="2259263"/>
            <a:ext cx="5525237" cy="1471271"/>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sz="6000" b="1" spc="-167" dirty="0">
              <a:solidFill>
                <a:srgbClr val="FFFFFF"/>
              </a:solidFill>
              <a:latin typeface="Arial Narrow Bold"/>
              <a:cs typeface="Arial Narrow Bold"/>
            </a:endParaRPr>
          </a:p>
        </p:txBody>
      </p:sp>
      <p:sp>
        <p:nvSpPr>
          <p:cNvPr id="6" name="Title 1"/>
          <p:cNvSpPr txBox="1">
            <a:spLocks/>
          </p:cNvSpPr>
          <p:nvPr/>
        </p:nvSpPr>
        <p:spPr>
          <a:xfrm>
            <a:off x="1035620" y="2466780"/>
            <a:ext cx="9124380" cy="1845308"/>
          </a:xfrm>
          <a:prstGeom prst="rect">
            <a:avLst/>
          </a:prstGeom>
        </p:spPr>
        <p:txBody>
          <a:bodyPr vert="horz" lIns="101600" tIns="50800" rIns="101600" bIns="50800" rtlCol="0" anchor="t">
            <a:normAutofit fontScale="92500"/>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000" b="0" spc="0" dirty="0">
                <a:solidFill>
                  <a:srgbClr val="FFFFFF"/>
                </a:solidFill>
                <a:latin typeface="Arial"/>
                <a:cs typeface="Arial"/>
              </a:rPr>
              <a:t>Applying for and I</a:t>
            </a:r>
            <a:endParaRPr lang="en-US" b="0" dirty="0"/>
          </a:p>
          <a:p>
            <a:r>
              <a:rPr lang="en-US" b="0" dirty="0"/>
              <a:t> </a:t>
            </a:r>
            <a:r>
              <a:rPr lang="en-US" dirty="0"/>
              <a:t>Applying for and implementing a grant </a:t>
            </a:r>
            <a:r>
              <a:rPr lang="en-US" b="0" dirty="0"/>
              <a:t>	</a:t>
            </a:r>
          </a:p>
          <a:p>
            <a:pPr>
              <a:lnSpc>
                <a:spcPct val="90000"/>
              </a:lnSpc>
            </a:pPr>
            <a:r>
              <a:rPr lang="en-US" sz="4000" b="0" spc="0" dirty="0">
                <a:solidFill>
                  <a:srgbClr val="FFFFFF"/>
                </a:solidFill>
                <a:latin typeface="Arial"/>
                <a:cs typeface="Arial"/>
              </a:rPr>
              <a:t>Implementing a Grant</a:t>
            </a:r>
          </a:p>
        </p:txBody>
      </p:sp>
      <p:sp>
        <p:nvSpPr>
          <p:cNvPr id="7" name="TextBox 6"/>
          <p:cNvSpPr txBox="1"/>
          <p:nvPr/>
        </p:nvSpPr>
        <p:spPr>
          <a:xfrm>
            <a:off x="314364" y="6755470"/>
            <a:ext cx="9570570" cy="383054"/>
          </a:xfrm>
          <a:prstGeom prst="rect">
            <a:avLst/>
          </a:prstGeom>
          <a:noFill/>
        </p:spPr>
        <p:txBody>
          <a:bodyPr wrap="square" rtlCol="0" anchor="t">
            <a:spAutoFit/>
          </a:bodyPr>
          <a:lstStyle/>
          <a:p>
            <a:pPr algn="r"/>
            <a:endParaRPr lang="en-US" sz="1889" spc="111" dirty="0">
              <a:solidFill>
                <a:srgbClr val="01B4E7"/>
              </a:solidFill>
              <a:latin typeface="Arial"/>
              <a:cs typeface="Arial"/>
            </a:endParaRPr>
          </a:p>
        </p:txBody>
      </p:sp>
      <p:sp>
        <p:nvSpPr>
          <p:cNvPr id="8" name="TextBox 7">
            <a:extLst>
              <a:ext uri="{FF2B5EF4-FFF2-40B4-BE49-F238E27FC236}">
                <a16:creationId xmlns:a16="http://schemas.microsoft.com/office/drawing/2014/main" id="{872A733C-2EA4-B3EB-C02D-EA93DD44F219}"/>
              </a:ext>
            </a:extLst>
          </p:cNvPr>
          <p:cNvSpPr txBox="1"/>
          <p:nvPr/>
        </p:nvSpPr>
        <p:spPr>
          <a:xfrm>
            <a:off x="1986968" y="1157119"/>
            <a:ext cx="6225362" cy="1600438"/>
          </a:xfrm>
          <a:prstGeom prst="rect">
            <a:avLst/>
          </a:prstGeom>
          <a:noFill/>
        </p:spPr>
        <p:txBody>
          <a:bodyPr wrap="square">
            <a:spAutoFit/>
          </a:bodyPr>
          <a:lstStyle/>
          <a:p>
            <a:pPr algn="ctr"/>
            <a:endParaRPr lang="en-US" sz="2800" b="0" i="0" u="none" strike="noStrike" baseline="0" dirty="0">
              <a:solidFill>
                <a:srgbClr val="000000"/>
              </a:solidFill>
              <a:latin typeface="Times New Roman" panose="02020603050405020304" pitchFamily="18" charset="0"/>
            </a:endParaRPr>
          </a:p>
          <a:p>
            <a:pPr algn="ctr"/>
            <a:r>
              <a:rPr lang="en-US" sz="2800" b="0" i="0" u="none" strike="noStrike" baseline="0" dirty="0">
                <a:solidFill>
                  <a:srgbClr val="000000"/>
                </a:solidFill>
                <a:latin typeface="Times New Roman" panose="02020603050405020304" pitchFamily="18" charset="0"/>
              </a:rPr>
              <a:t> </a:t>
            </a:r>
            <a:r>
              <a:rPr lang="en-US" sz="1800" b="1" i="0" u="none" strike="noStrike" baseline="0" dirty="0">
                <a:solidFill>
                  <a:srgbClr val="000000"/>
                </a:solidFill>
                <a:latin typeface="Times New Roman" panose="02020603050405020304" pitchFamily="18" charset="0"/>
              </a:rPr>
              <a:t>Rotary International District 3292 </a:t>
            </a:r>
            <a:endParaRPr lang="en-US" sz="1800" b="0" i="0" u="none" strike="noStrike" baseline="0" dirty="0">
              <a:solidFill>
                <a:srgbClr val="000000"/>
              </a:solidFill>
              <a:latin typeface="Times New Roman" panose="02020603050405020304" pitchFamily="18" charset="0"/>
            </a:endParaRPr>
          </a:p>
          <a:p>
            <a:pPr algn="ctr"/>
            <a:r>
              <a:rPr lang="en-US" sz="2400" b="1" i="0" u="none" strike="noStrike" baseline="0" dirty="0">
                <a:solidFill>
                  <a:srgbClr val="000000"/>
                </a:solidFill>
                <a:latin typeface="Times New Roman" panose="02020603050405020304" pitchFamily="18" charset="0"/>
              </a:rPr>
              <a:t>Grant Management Seminar </a:t>
            </a:r>
            <a:endParaRPr lang="en-US" sz="2400" b="0" i="0" u="none" strike="noStrike" baseline="0" dirty="0">
              <a:solidFill>
                <a:srgbClr val="000000"/>
              </a:solidFill>
              <a:latin typeface="Times New Roman" panose="02020603050405020304" pitchFamily="18" charset="0"/>
            </a:endParaRPr>
          </a:p>
          <a:p>
            <a:pPr algn="ctr"/>
            <a:r>
              <a:rPr lang="en-US" sz="1800" b="1" i="0" u="none" strike="noStrike" baseline="0" dirty="0">
                <a:solidFill>
                  <a:srgbClr val="000000"/>
                </a:solidFill>
                <a:latin typeface="Times New Roman" panose="02020603050405020304" pitchFamily="18" charset="0"/>
              </a:rPr>
              <a:t>29 May 2026</a:t>
            </a:r>
            <a:endParaRPr lang="en-US" dirty="0"/>
          </a:p>
        </p:txBody>
      </p:sp>
      <p:sp>
        <p:nvSpPr>
          <p:cNvPr id="9" name="TextBox 8">
            <a:extLst>
              <a:ext uri="{FF2B5EF4-FFF2-40B4-BE49-F238E27FC236}">
                <a16:creationId xmlns:a16="http://schemas.microsoft.com/office/drawing/2014/main" id="{323D9D79-0285-9C26-0D1C-7D3240A4BAAF}"/>
              </a:ext>
            </a:extLst>
          </p:cNvPr>
          <p:cNvSpPr txBox="1"/>
          <p:nvPr/>
        </p:nvSpPr>
        <p:spPr>
          <a:xfrm>
            <a:off x="1803400" y="4721833"/>
            <a:ext cx="6156301" cy="1200329"/>
          </a:xfrm>
          <a:prstGeom prst="rect">
            <a:avLst/>
          </a:prstGeom>
          <a:noFill/>
        </p:spPr>
        <p:txBody>
          <a:bodyPr wrap="none" rtlCol="0">
            <a:spAutoFit/>
          </a:bodyPr>
          <a:lstStyle/>
          <a:p>
            <a:pPr algn="ctr"/>
            <a:r>
              <a:rPr lang="en-US" sz="2400" dirty="0" err="1"/>
              <a:t>Rtn</a:t>
            </a:r>
            <a:r>
              <a:rPr lang="en-US" sz="2400" dirty="0"/>
              <a:t>. Rajendra Lamsal</a:t>
            </a:r>
          </a:p>
          <a:p>
            <a:pPr algn="ctr"/>
            <a:r>
              <a:rPr lang="en-US" sz="2400" dirty="0"/>
              <a:t>Member of the Global Grant Review Committee</a:t>
            </a:r>
          </a:p>
          <a:p>
            <a:pPr algn="ctr"/>
            <a:r>
              <a:rPr lang="en-US" sz="2400" dirty="0"/>
              <a:t>Cadre, The Rotary Foundation</a:t>
            </a:r>
          </a:p>
        </p:txBody>
      </p:sp>
      <p:pic>
        <p:nvPicPr>
          <p:cNvPr id="11" name="Picture 10">
            <a:extLst>
              <a:ext uri="{FF2B5EF4-FFF2-40B4-BE49-F238E27FC236}">
                <a16:creationId xmlns:a16="http://schemas.microsoft.com/office/drawing/2014/main" id="{81AD306A-B261-E981-AB7F-A195DAC479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2089"/>
            <a:ext cx="4165600" cy="1143000"/>
          </a:xfrm>
          <a:prstGeom prst="rect">
            <a:avLst/>
          </a:prstGeom>
        </p:spPr>
      </p:pic>
    </p:spTree>
    <p:extLst>
      <p:ext uri="{BB962C8B-B14F-4D97-AF65-F5344CB8AC3E}">
        <p14:creationId xmlns:p14="http://schemas.microsoft.com/office/powerpoint/2010/main" val="60022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56C49A-6EE0-BB38-0695-05447D72639F}"/>
              </a:ext>
            </a:extLst>
          </p:cNvPr>
          <p:cNvPicPr>
            <a:picLocks noChangeAspect="1"/>
          </p:cNvPicPr>
          <p:nvPr/>
        </p:nvPicPr>
        <p:blipFill>
          <a:blip r:embed="rId3"/>
          <a:stretch>
            <a:fillRect/>
          </a:stretch>
        </p:blipFill>
        <p:spPr>
          <a:xfrm>
            <a:off x="0" y="1219414"/>
            <a:ext cx="10160000" cy="6534270"/>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2A31098-A6C5-4B2B-1B07-C38AABE92133}"/>
                  </a:ext>
                </a:extLst>
              </p14:cNvPr>
              <p14:cNvContentPartPr/>
              <p14:nvPr/>
            </p14:nvContentPartPr>
            <p14:xfrm>
              <a:off x="3603500" y="6170083"/>
              <a:ext cx="2500400" cy="1583600"/>
            </p14:xfrm>
          </p:contentPart>
        </mc:Choice>
        <mc:Fallback xmlns="">
          <p:pic>
            <p:nvPicPr>
              <p:cNvPr id="4" name="Ink 3">
                <a:extLst>
                  <a:ext uri="{FF2B5EF4-FFF2-40B4-BE49-F238E27FC236}">
                    <a16:creationId xmlns:a16="http://schemas.microsoft.com/office/drawing/2014/main" id="{F2A31098-A6C5-4B2B-1B07-C38AABE92133}"/>
                  </a:ext>
                </a:extLst>
              </p:cNvPr>
              <p:cNvPicPr/>
              <p:nvPr/>
            </p:nvPicPr>
            <p:blipFill>
              <a:blip r:embed="rId5"/>
              <a:stretch>
                <a:fillRect/>
              </a:stretch>
            </p:blipFill>
            <p:spPr>
              <a:xfrm>
                <a:off x="3585504" y="6152083"/>
                <a:ext cx="2536033" cy="161923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07516E2-AB94-D83E-3D68-AC1AD248D230}"/>
                  </a:ext>
                </a:extLst>
              </p14:cNvPr>
              <p14:cNvContentPartPr/>
              <p14:nvPr/>
            </p14:nvContentPartPr>
            <p14:xfrm>
              <a:off x="12864700" y="5117600"/>
              <a:ext cx="400" cy="400"/>
            </p14:xfrm>
          </p:contentPart>
        </mc:Choice>
        <mc:Fallback xmlns="">
          <p:pic>
            <p:nvPicPr>
              <p:cNvPr id="5" name="Ink 4">
                <a:extLst>
                  <a:ext uri="{FF2B5EF4-FFF2-40B4-BE49-F238E27FC236}">
                    <a16:creationId xmlns:a16="http://schemas.microsoft.com/office/drawing/2014/main" id="{607516E2-AB94-D83E-3D68-AC1AD248D230}"/>
                  </a:ext>
                </a:extLst>
              </p:cNvPr>
              <p:cNvPicPr/>
              <p:nvPr/>
            </p:nvPicPr>
            <p:blipFill>
              <a:blip r:embed="rId7"/>
              <a:stretch>
                <a:fillRect/>
              </a:stretch>
            </p:blipFill>
            <p:spPr>
              <a:xfrm>
                <a:off x="12844700" y="5097600"/>
                <a:ext cx="40000" cy="40000"/>
              </a:xfrm>
              <a:prstGeom prst="rect">
                <a:avLst/>
              </a:prstGeom>
            </p:spPr>
          </p:pic>
        </mc:Fallback>
      </mc:AlternateContent>
    </p:spTree>
    <p:extLst>
      <p:ext uri="{BB962C8B-B14F-4D97-AF65-F5344CB8AC3E}">
        <p14:creationId xmlns:p14="http://schemas.microsoft.com/office/powerpoint/2010/main" val="3930220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E860B4-B243-9442-7B4D-5869D8F27AA2}"/>
              </a:ext>
            </a:extLst>
          </p:cNvPr>
          <p:cNvPicPr>
            <a:picLocks noChangeAspect="1"/>
          </p:cNvPicPr>
          <p:nvPr/>
        </p:nvPicPr>
        <p:blipFill>
          <a:blip r:embed="rId2"/>
          <a:stretch>
            <a:fillRect/>
          </a:stretch>
        </p:blipFill>
        <p:spPr>
          <a:xfrm>
            <a:off x="0" y="701000"/>
            <a:ext cx="10160000" cy="6919000"/>
          </a:xfrm>
          <a:prstGeom prst="rect">
            <a:avLst/>
          </a:prstGeom>
        </p:spPr>
      </p:pic>
    </p:spTree>
    <p:extLst>
      <p:ext uri="{BB962C8B-B14F-4D97-AF65-F5344CB8AC3E}">
        <p14:creationId xmlns:p14="http://schemas.microsoft.com/office/powerpoint/2010/main" val="3725793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55600" y="1687188"/>
            <a:ext cx="9592206" cy="478885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1015990" fontAlgn="base">
              <a:spcAft>
                <a:spcPct val="0"/>
              </a:spcAft>
              <a:buFontTx/>
              <a:buChar char="•"/>
            </a:pPr>
            <a:r>
              <a:rPr lang="en-US" sz="3556" kern="0" dirty="0">
                <a:solidFill>
                  <a:srgbClr val="585858"/>
                </a:solidFill>
                <a:latin typeface="Georgia" pitchFamily="18" charset="0"/>
                <a:cs typeface="Arial"/>
              </a:rPr>
              <a:t>Minimum budget for a global grant is US$30,000</a:t>
            </a:r>
          </a:p>
          <a:p>
            <a:pPr defTabSz="1015990" fontAlgn="base">
              <a:spcAft>
                <a:spcPct val="0"/>
              </a:spcAft>
              <a:buFontTx/>
              <a:buChar char="•"/>
            </a:pPr>
            <a:r>
              <a:rPr lang="en-US" sz="3556" kern="0" dirty="0">
                <a:solidFill>
                  <a:srgbClr val="585858"/>
                </a:solidFill>
                <a:latin typeface="Georgia" pitchFamily="18" charset="0"/>
                <a:cs typeface="Arial"/>
              </a:rPr>
              <a:t>DDF matched 80% with World Fund</a:t>
            </a:r>
          </a:p>
          <a:p>
            <a:pPr defTabSz="1015990" fontAlgn="base">
              <a:spcAft>
                <a:spcPct val="0"/>
              </a:spcAft>
              <a:buFontTx/>
              <a:buChar char="•"/>
            </a:pPr>
            <a:r>
              <a:rPr lang="en-US" sz="3556" kern="0" dirty="0">
                <a:solidFill>
                  <a:srgbClr val="585858"/>
                </a:solidFill>
                <a:latin typeface="Georgia" pitchFamily="18" charset="0"/>
                <a:cs typeface="Arial"/>
              </a:rPr>
              <a:t>Rotarian and non-Rotarian cash contributions matched </a:t>
            </a:r>
            <a:br>
              <a:rPr lang="en-US" sz="3556" kern="0" dirty="0">
                <a:solidFill>
                  <a:srgbClr val="585858"/>
                </a:solidFill>
                <a:latin typeface="Georgia" pitchFamily="18" charset="0"/>
                <a:cs typeface="Arial"/>
              </a:rPr>
            </a:br>
            <a:r>
              <a:rPr lang="en-US" sz="3556" kern="0" dirty="0">
                <a:solidFill>
                  <a:srgbClr val="585858"/>
                </a:solidFill>
                <a:latin typeface="Georgia" pitchFamily="18" charset="0"/>
                <a:cs typeface="Arial"/>
              </a:rPr>
              <a:t>0% with World Fund</a:t>
            </a:r>
          </a:p>
        </p:txBody>
      </p:sp>
      <p:sp>
        <p:nvSpPr>
          <p:cNvPr id="4" name="Title 1"/>
          <p:cNvSpPr txBox="1">
            <a:spLocks/>
          </p:cNvSpPr>
          <p:nvPr/>
        </p:nvSpPr>
        <p:spPr>
          <a:xfrm>
            <a:off x="210120" y="473475"/>
            <a:ext cx="9737686" cy="749078"/>
          </a:xfrm>
          <a:prstGeom prst="rect">
            <a:avLst/>
          </a:prstGeom>
        </p:spPr>
        <p:txBody>
          <a:bodyPr vert="horz" lIns="101600" tIns="50800" rIns="101600" bIns="5080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000" spc="0" dirty="0">
                <a:solidFill>
                  <a:schemeClr val="tx1"/>
                </a:solidFill>
              </a:rPr>
              <a:t>GLOBAL GRANT FINANCING</a:t>
            </a:r>
          </a:p>
        </p:txBody>
      </p:sp>
    </p:spTree>
    <p:extLst>
      <p:ext uri="{BB962C8B-B14F-4D97-AF65-F5344CB8AC3E}">
        <p14:creationId xmlns:p14="http://schemas.microsoft.com/office/powerpoint/2010/main" val="2451656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749670" y="1687188"/>
            <a:ext cx="9198136" cy="478885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1015990" fontAlgn="base">
              <a:spcAft>
                <a:spcPct val="0"/>
              </a:spcAft>
              <a:buFontTx/>
              <a:buChar char="•"/>
            </a:pPr>
            <a:r>
              <a:rPr lang="en-US" sz="3556" kern="0" dirty="0">
                <a:latin typeface="Georgia" pitchFamily="18" charset="0"/>
                <a:cs typeface="Arial"/>
              </a:rPr>
              <a:t>International sponsors provide at least 15% of total sponsor funding</a:t>
            </a:r>
          </a:p>
          <a:p>
            <a:pPr defTabSz="1015990" fontAlgn="base">
              <a:spcAft>
                <a:spcPct val="0"/>
              </a:spcAft>
              <a:buFontTx/>
              <a:buChar char="•"/>
            </a:pPr>
            <a:r>
              <a:rPr lang="en-US" sz="3556" kern="0" dirty="0">
                <a:latin typeface="Georgia" pitchFamily="18" charset="0"/>
                <a:cs typeface="Arial"/>
              </a:rPr>
              <a:t>Funds cannot be raised from beneficiaries or cooperating organizations in exchange for a grant</a:t>
            </a:r>
          </a:p>
          <a:p>
            <a:pPr defTabSz="1015990" fontAlgn="base">
              <a:spcAft>
                <a:spcPct val="0"/>
              </a:spcAft>
              <a:buFontTx/>
              <a:buChar char="•"/>
            </a:pPr>
            <a:r>
              <a:rPr lang="en-US" sz="3556" kern="0" dirty="0">
                <a:latin typeface="Georgia" pitchFamily="18" charset="0"/>
                <a:cs typeface="Arial"/>
              </a:rPr>
              <a:t>Funds cannot come from other grants</a:t>
            </a:r>
          </a:p>
          <a:p>
            <a:pPr defTabSz="1015990" fontAlgn="base">
              <a:spcAft>
                <a:spcPct val="0"/>
              </a:spcAft>
              <a:buFontTx/>
              <a:buChar char="•"/>
            </a:pPr>
            <a:r>
              <a:rPr lang="en-US" sz="3556" kern="0" dirty="0">
                <a:latin typeface="Georgia" pitchFamily="18" charset="0"/>
                <a:cs typeface="Arial"/>
              </a:rPr>
              <a:t>Contributions credited to donor</a:t>
            </a:r>
          </a:p>
        </p:txBody>
      </p:sp>
      <p:sp>
        <p:nvSpPr>
          <p:cNvPr id="4" name="Title 1"/>
          <p:cNvSpPr txBox="1">
            <a:spLocks/>
          </p:cNvSpPr>
          <p:nvPr/>
        </p:nvSpPr>
        <p:spPr>
          <a:xfrm>
            <a:off x="210120" y="473475"/>
            <a:ext cx="9737686" cy="749078"/>
          </a:xfrm>
          <a:prstGeom prst="rect">
            <a:avLst/>
          </a:prstGeom>
        </p:spPr>
        <p:txBody>
          <a:bodyPr vert="horz" lIns="101600" tIns="50800" rIns="101600" bIns="5080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000" spc="0" dirty="0">
                <a:solidFill>
                  <a:schemeClr val="tx1"/>
                </a:solidFill>
              </a:rPr>
              <a:t>FINANCING GUIDELINES</a:t>
            </a:r>
          </a:p>
        </p:txBody>
      </p:sp>
    </p:spTree>
    <p:extLst>
      <p:ext uri="{BB962C8B-B14F-4D97-AF65-F5344CB8AC3E}">
        <p14:creationId xmlns:p14="http://schemas.microsoft.com/office/powerpoint/2010/main" val="701151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0120" y="1687188"/>
            <a:ext cx="9737686" cy="478885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1015990" eaLnBrk="0" fontAlgn="base" hangingPunct="0">
              <a:spcAft>
                <a:spcPct val="0"/>
              </a:spcAft>
              <a:buFontTx/>
              <a:buChar char="•"/>
            </a:pPr>
            <a:r>
              <a:rPr lang="en-US" sz="3556" kern="0" dirty="0">
                <a:solidFill>
                  <a:srgbClr val="585858"/>
                </a:solidFill>
                <a:latin typeface="Georgia" pitchFamily="18" charset="0"/>
                <a:cs typeface="Arial"/>
              </a:rPr>
              <a:t>Exists when a Rotarian benefits financially or </a:t>
            </a:r>
            <a:br>
              <a:rPr lang="en-US" sz="3556" kern="0" dirty="0">
                <a:solidFill>
                  <a:srgbClr val="585858"/>
                </a:solidFill>
                <a:latin typeface="Georgia" pitchFamily="18" charset="0"/>
                <a:cs typeface="Arial"/>
              </a:rPr>
            </a:br>
            <a:r>
              <a:rPr lang="en-US" sz="3556" kern="0" dirty="0">
                <a:solidFill>
                  <a:srgbClr val="585858"/>
                </a:solidFill>
                <a:latin typeface="Georgia" pitchFamily="18" charset="0"/>
                <a:cs typeface="Arial"/>
              </a:rPr>
              <a:t>personally, from a grant</a:t>
            </a:r>
          </a:p>
          <a:p>
            <a:pPr defTabSz="1015990" eaLnBrk="0" fontAlgn="base" hangingPunct="0">
              <a:spcAft>
                <a:spcPct val="0"/>
              </a:spcAft>
              <a:buFontTx/>
              <a:buChar char="•"/>
            </a:pPr>
            <a:r>
              <a:rPr lang="en-US" sz="3556" kern="0" dirty="0">
                <a:solidFill>
                  <a:srgbClr val="585858"/>
                </a:solidFill>
                <a:latin typeface="Georgia" pitchFamily="18" charset="0"/>
                <a:cs typeface="Arial"/>
              </a:rPr>
              <a:t>Benefit can be direct to a Rotarian or indirect to an associate of the Rotarian</a:t>
            </a:r>
          </a:p>
        </p:txBody>
      </p:sp>
      <p:sp>
        <p:nvSpPr>
          <p:cNvPr id="4" name="Title 1"/>
          <p:cNvSpPr txBox="1">
            <a:spLocks/>
          </p:cNvSpPr>
          <p:nvPr/>
        </p:nvSpPr>
        <p:spPr>
          <a:xfrm>
            <a:off x="210120" y="473475"/>
            <a:ext cx="9737686" cy="749078"/>
          </a:xfrm>
          <a:prstGeom prst="rect">
            <a:avLst/>
          </a:prstGeom>
        </p:spPr>
        <p:txBody>
          <a:bodyPr vert="horz" lIns="101600" tIns="50800" rIns="101600" bIns="5080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000" spc="0" dirty="0">
                <a:solidFill>
                  <a:schemeClr val="tx1"/>
                </a:solidFill>
              </a:rPr>
              <a:t>CONFLICT OF INTEREST</a:t>
            </a:r>
          </a:p>
        </p:txBody>
      </p:sp>
      <p:pic>
        <p:nvPicPr>
          <p:cNvPr id="4098" name="Picture 2" descr="C:\Users\nicholsk\Desktop\Slide show images\ECD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8940" y="4739293"/>
            <a:ext cx="4321060" cy="28807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23464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 y="1687188"/>
            <a:ext cx="4541398" cy="478885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1015990" fontAlgn="base">
              <a:spcAft>
                <a:spcPct val="0"/>
              </a:spcAft>
              <a:buFontTx/>
              <a:buChar char="•"/>
            </a:pPr>
            <a:r>
              <a:rPr lang="en-US" sz="3556" kern="0" dirty="0">
                <a:solidFill>
                  <a:srgbClr val="585858"/>
                </a:solidFill>
                <a:latin typeface="Georgia" pitchFamily="18" charset="0"/>
                <a:cs typeface="Arial"/>
              </a:rPr>
              <a:t>Communication</a:t>
            </a:r>
          </a:p>
          <a:p>
            <a:pPr defTabSz="1015990" fontAlgn="base">
              <a:spcAft>
                <a:spcPct val="0"/>
              </a:spcAft>
              <a:buFontTx/>
              <a:buChar char="•"/>
            </a:pPr>
            <a:r>
              <a:rPr lang="en-US" sz="3556" kern="0" dirty="0">
                <a:solidFill>
                  <a:srgbClr val="585858"/>
                </a:solidFill>
                <a:latin typeface="Georgia" pitchFamily="18" charset="0"/>
                <a:cs typeface="Arial"/>
              </a:rPr>
              <a:t>Financial management plan</a:t>
            </a:r>
          </a:p>
          <a:p>
            <a:pPr defTabSz="1015990" fontAlgn="base">
              <a:spcAft>
                <a:spcPct val="0"/>
              </a:spcAft>
              <a:buFontTx/>
              <a:buChar char="•"/>
            </a:pPr>
            <a:r>
              <a:rPr lang="en-US" sz="3556" kern="0" dirty="0">
                <a:solidFill>
                  <a:srgbClr val="585858"/>
                </a:solidFill>
                <a:latin typeface="Georgia" pitchFamily="18" charset="0"/>
                <a:cs typeface="Arial"/>
              </a:rPr>
              <a:t>Record keeping</a:t>
            </a:r>
          </a:p>
          <a:p>
            <a:pPr defTabSz="1015990" fontAlgn="base">
              <a:spcAft>
                <a:spcPct val="0"/>
              </a:spcAft>
              <a:buFontTx/>
              <a:buChar char="•"/>
            </a:pPr>
            <a:r>
              <a:rPr lang="en-US" sz="3556" kern="0" dirty="0">
                <a:solidFill>
                  <a:srgbClr val="585858"/>
                </a:solidFill>
                <a:latin typeface="Georgia" pitchFamily="18" charset="0"/>
                <a:cs typeface="Arial"/>
              </a:rPr>
              <a:t>Following original plan</a:t>
            </a:r>
          </a:p>
        </p:txBody>
      </p:sp>
      <p:sp>
        <p:nvSpPr>
          <p:cNvPr id="4" name="Title 1"/>
          <p:cNvSpPr txBox="1">
            <a:spLocks/>
          </p:cNvSpPr>
          <p:nvPr/>
        </p:nvSpPr>
        <p:spPr>
          <a:xfrm>
            <a:off x="210120" y="473475"/>
            <a:ext cx="9737686" cy="749078"/>
          </a:xfrm>
          <a:prstGeom prst="rect">
            <a:avLst/>
          </a:prstGeom>
        </p:spPr>
        <p:txBody>
          <a:bodyPr vert="horz" lIns="101600" tIns="50800" rIns="101600" bIns="5080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000" spc="0" dirty="0">
                <a:solidFill>
                  <a:schemeClr val="tx1"/>
                </a:solidFill>
              </a:rPr>
              <a:t>IMPLEMENTATION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389" y="1444433"/>
            <a:ext cx="5720610" cy="4290458"/>
          </a:xfrm>
          <a:prstGeom prst="rect">
            <a:avLst/>
          </a:prstGeom>
        </p:spPr>
      </p:pic>
    </p:spTree>
    <p:extLst>
      <p:ext uri="{BB962C8B-B14F-4D97-AF65-F5344CB8AC3E}">
        <p14:creationId xmlns:p14="http://schemas.microsoft.com/office/powerpoint/2010/main" val="3058481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0120" y="1687188"/>
            <a:ext cx="9737686" cy="478885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Char char="•"/>
            </a:pPr>
            <a:r>
              <a:rPr lang="en-US" sz="3556" dirty="0">
                <a:solidFill>
                  <a:srgbClr val="585858"/>
                </a:solidFill>
                <a:latin typeface="Georgia" pitchFamily="18" charset="0"/>
              </a:rPr>
              <a:t>Assists with </a:t>
            </a:r>
            <a:br>
              <a:rPr lang="en-US" sz="3556" dirty="0">
                <a:solidFill>
                  <a:srgbClr val="585858"/>
                </a:solidFill>
                <a:latin typeface="Georgia" pitchFamily="18" charset="0"/>
              </a:rPr>
            </a:br>
            <a:r>
              <a:rPr lang="en-US" sz="3556" dirty="0">
                <a:solidFill>
                  <a:srgbClr val="585858"/>
                </a:solidFill>
                <a:latin typeface="Georgia" pitchFamily="18" charset="0"/>
              </a:rPr>
              <a:t>reporting</a:t>
            </a:r>
          </a:p>
          <a:p>
            <a:pPr>
              <a:buFontTx/>
              <a:buChar char="•"/>
            </a:pPr>
            <a:r>
              <a:rPr lang="en-US" sz="3556" dirty="0">
                <a:solidFill>
                  <a:srgbClr val="585858"/>
                </a:solidFill>
                <a:latin typeface="Georgia" pitchFamily="18" charset="0"/>
              </a:rPr>
              <a:t>Improves future </a:t>
            </a:r>
            <a:br>
              <a:rPr lang="en-US" sz="3556" dirty="0">
                <a:solidFill>
                  <a:srgbClr val="585858"/>
                </a:solidFill>
                <a:latin typeface="Georgia" pitchFamily="18" charset="0"/>
              </a:rPr>
            </a:br>
            <a:r>
              <a:rPr lang="en-US" sz="3556" dirty="0">
                <a:solidFill>
                  <a:srgbClr val="585858"/>
                </a:solidFill>
                <a:latin typeface="Georgia" pitchFamily="18" charset="0"/>
              </a:rPr>
              <a:t>projects</a:t>
            </a:r>
          </a:p>
          <a:p>
            <a:pPr>
              <a:buFontTx/>
              <a:buChar char="•"/>
            </a:pPr>
            <a:r>
              <a:rPr lang="en-US" sz="3556" dirty="0">
                <a:solidFill>
                  <a:srgbClr val="585858"/>
                </a:solidFill>
                <a:latin typeface="Georgia" pitchFamily="18" charset="0"/>
              </a:rPr>
              <a:t>Is based on goals </a:t>
            </a:r>
          </a:p>
          <a:p>
            <a:pPr>
              <a:buFontTx/>
              <a:buChar char="•"/>
            </a:pPr>
            <a:r>
              <a:rPr lang="en-US" sz="3556" dirty="0">
                <a:solidFill>
                  <a:srgbClr val="585858"/>
                </a:solidFill>
                <a:latin typeface="Georgia" pitchFamily="18" charset="0"/>
              </a:rPr>
              <a:t>Is ongoing</a:t>
            </a:r>
          </a:p>
          <a:p>
            <a:pPr>
              <a:buFontTx/>
              <a:buChar char="•"/>
            </a:pPr>
            <a:r>
              <a:rPr lang="en-US" sz="3556" dirty="0">
                <a:solidFill>
                  <a:srgbClr val="585858"/>
                </a:solidFill>
                <a:latin typeface="Georgia" pitchFamily="18" charset="0"/>
              </a:rPr>
              <a:t>Identifies successes</a:t>
            </a:r>
          </a:p>
        </p:txBody>
      </p:sp>
      <p:sp>
        <p:nvSpPr>
          <p:cNvPr id="4" name="Title 1"/>
          <p:cNvSpPr txBox="1">
            <a:spLocks/>
          </p:cNvSpPr>
          <p:nvPr/>
        </p:nvSpPr>
        <p:spPr>
          <a:xfrm>
            <a:off x="210120" y="473475"/>
            <a:ext cx="9737686" cy="749078"/>
          </a:xfrm>
          <a:prstGeom prst="rect">
            <a:avLst/>
          </a:prstGeom>
        </p:spPr>
        <p:txBody>
          <a:bodyPr vert="horz" lIns="101600" tIns="50800" rIns="101600" bIns="5080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000" spc="0" dirty="0">
                <a:solidFill>
                  <a:schemeClr val="tx1"/>
                </a:solidFill>
              </a:rPr>
              <a:t>EVALUATION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4482" y="1524666"/>
            <a:ext cx="5055518" cy="4570669"/>
          </a:xfrm>
          <a:prstGeom prst="rect">
            <a:avLst/>
          </a:prstGeom>
        </p:spPr>
      </p:pic>
    </p:spTree>
    <p:extLst>
      <p:ext uri="{BB962C8B-B14F-4D97-AF65-F5344CB8AC3E}">
        <p14:creationId xmlns:p14="http://schemas.microsoft.com/office/powerpoint/2010/main" val="3521339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9999" cy="76192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0160000" cy="49028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053" y="613291"/>
            <a:ext cx="9165893" cy="513172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70000" y="1437042"/>
            <a:ext cx="7620000" cy="363843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7000" kern="1200" dirty="0">
                <a:solidFill>
                  <a:schemeClr val="tx1"/>
                </a:solidFill>
                <a:latin typeface="+mj-lt"/>
                <a:ea typeface="+mj-ea"/>
                <a:cs typeface="+mj-cs"/>
              </a:rPr>
              <a:t>Any questions?</a:t>
            </a:r>
          </a:p>
          <a:p>
            <a:pPr algn="ctr">
              <a:lnSpc>
                <a:spcPct val="90000"/>
              </a:lnSpc>
              <a:spcBef>
                <a:spcPct val="0"/>
              </a:spcBef>
              <a:spcAft>
                <a:spcPts val="600"/>
              </a:spcAft>
            </a:pPr>
            <a:endParaRPr lang="en-US" sz="7000" kern="1200" dirty="0">
              <a:solidFill>
                <a:schemeClr val="tx1"/>
              </a:solidFill>
              <a:latin typeface="+mj-lt"/>
              <a:ea typeface="+mj-ea"/>
              <a:cs typeface="+mj-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97053" y="7060786"/>
            <a:ext cx="9166860"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558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749670" y="1687188"/>
            <a:ext cx="9198136" cy="478885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9816" indent="-389816" defTabSz="1015990" fontAlgn="base">
              <a:spcAft>
                <a:spcPct val="0"/>
              </a:spcAft>
              <a:buFontTx/>
              <a:buChar char="•"/>
            </a:pPr>
            <a:r>
              <a:rPr lang="en-US" sz="3556" kern="0" dirty="0">
                <a:latin typeface="Georgia" pitchFamily="18" charset="0"/>
                <a:cs typeface="Arial"/>
              </a:rPr>
              <a:t>Ability to write a successful grant application</a:t>
            </a:r>
            <a:endParaRPr lang="en-US" sz="1111" kern="0" dirty="0">
              <a:latin typeface="Georgia" pitchFamily="18" charset="0"/>
              <a:cs typeface="Arial"/>
            </a:endParaRPr>
          </a:p>
          <a:p>
            <a:pPr marL="389816" indent="-389816" defTabSz="1015990" fontAlgn="base">
              <a:spcAft>
                <a:spcPct val="0"/>
              </a:spcAft>
              <a:buFontTx/>
              <a:buChar char="•"/>
            </a:pPr>
            <a:r>
              <a:rPr lang="en-US" sz="3556" kern="0" dirty="0">
                <a:latin typeface="Georgia" pitchFamily="18" charset="0"/>
                <a:cs typeface="Arial"/>
              </a:rPr>
              <a:t>Understand grant financing</a:t>
            </a:r>
          </a:p>
          <a:p>
            <a:pPr marL="389816" indent="-389816" defTabSz="1015990" fontAlgn="base">
              <a:spcAft>
                <a:spcPct val="0"/>
              </a:spcAft>
              <a:buFontTx/>
              <a:buChar char="•"/>
            </a:pPr>
            <a:r>
              <a:rPr lang="en-US" sz="3556" kern="0" dirty="0">
                <a:latin typeface="Georgia" pitchFamily="18" charset="0"/>
                <a:cs typeface="Arial"/>
              </a:rPr>
              <a:t>Discuss the importance of evaluation</a:t>
            </a:r>
          </a:p>
        </p:txBody>
      </p:sp>
      <p:sp>
        <p:nvSpPr>
          <p:cNvPr id="4" name="Title 1"/>
          <p:cNvSpPr txBox="1">
            <a:spLocks/>
          </p:cNvSpPr>
          <p:nvPr/>
        </p:nvSpPr>
        <p:spPr>
          <a:xfrm>
            <a:off x="210120" y="473475"/>
            <a:ext cx="9737686" cy="749078"/>
          </a:xfrm>
          <a:prstGeom prst="rect">
            <a:avLst/>
          </a:prstGeom>
        </p:spPr>
        <p:txBody>
          <a:bodyPr vert="horz" lIns="101600" tIns="50800" rIns="101600" bIns="5080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000" spc="0" dirty="0">
                <a:solidFill>
                  <a:schemeClr val="tx1"/>
                </a:solidFill>
              </a:rPr>
              <a:t>LEARNING OBJECTIVES</a:t>
            </a:r>
          </a:p>
        </p:txBody>
      </p:sp>
      <p:pic>
        <p:nvPicPr>
          <p:cNvPr id="6" name="Picture 5">
            <a:extLst>
              <a:ext uri="{FF2B5EF4-FFF2-40B4-BE49-F238E27FC236}">
                <a16:creationId xmlns:a16="http://schemas.microsoft.com/office/drawing/2014/main" id="{363E3A3D-4218-BF71-8FB8-5A1064CAC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5200" y="6120517"/>
            <a:ext cx="1574800" cy="1499483"/>
          </a:xfrm>
          <a:prstGeom prst="rect">
            <a:avLst/>
          </a:prstGeom>
        </p:spPr>
      </p:pic>
    </p:spTree>
    <p:extLst>
      <p:ext uri="{BB962C8B-B14F-4D97-AF65-F5344CB8AC3E}">
        <p14:creationId xmlns:p14="http://schemas.microsoft.com/office/powerpoint/2010/main" val="2876081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98A16E-436F-7E95-0489-CDD6C18CC5E5}"/>
              </a:ext>
            </a:extLst>
          </p:cNvPr>
          <p:cNvPicPr>
            <a:picLocks noChangeAspect="1"/>
          </p:cNvPicPr>
          <p:nvPr/>
        </p:nvPicPr>
        <p:blipFill>
          <a:blip r:embed="rId3" cstate="print">
            <a:extLst>
              <a:ext uri="{28A0092B-C50C-407E-A947-70E740481C1C}">
                <a14:useLocalDpi xmlns:a14="http://schemas.microsoft.com/office/drawing/2010/main" val="0"/>
              </a:ext>
            </a:extLst>
          </a:blip>
          <a:srcRect t="24553" b="14062"/>
          <a:stretch>
            <a:fillRect/>
          </a:stretch>
        </p:blipFill>
        <p:spPr>
          <a:xfrm>
            <a:off x="5072777" y="10"/>
            <a:ext cx="5087223" cy="3738870"/>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8" name="Picture 7">
            <a:extLst>
              <a:ext uri="{FF2B5EF4-FFF2-40B4-BE49-F238E27FC236}">
                <a16:creationId xmlns:a16="http://schemas.microsoft.com/office/drawing/2014/main" id="{EA3ECEA7-C4A3-A684-16AC-8661EE70A1EA}"/>
              </a:ext>
            </a:extLst>
          </p:cNvPr>
          <p:cNvPicPr>
            <a:picLocks noChangeAspect="1"/>
          </p:cNvPicPr>
          <p:nvPr/>
        </p:nvPicPr>
        <p:blipFill>
          <a:blip r:embed="rId4">
            <a:extLst>
              <a:ext uri="{28A0092B-C50C-407E-A947-70E740481C1C}">
                <a14:useLocalDpi xmlns:a14="http://schemas.microsoft.com/office/drawing/2010/main" val="0"/>
              </a:ext>
            </a:extLst>
          </a:blip>
          <a:srcRect l="14883" r="-2" b="-2"/>
          <a:stretch>
            <a:fillRect/>
          </a:stretch>
        </p:blipFill>
        <p:spPr>
          <a:xfrm>
            <a:off x="5087223" y="3881120"/>
            <a:ext cx="5072777" cy="3738880"/>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80000" cy="7620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72777" cy="7620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itle 1"/>
          <p:cNvSpPr txBox="1">
            <a:spLocks/>
          </p:cNvSpPr>
          <p:nvPr/>
        </p:nvSpPr>
        <p:spPr>
          <a:xfrm>
            <a:off x="373380" y="955040"/>
            <a:ext cx="5240020" cy="138176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defTabSz="914400">
              <a:lnSpc>
                <a:spcPct val="90000"/>
              </a:lnSpc>
              <a:spcAft>
                <a:spcPts val="600"/>
              </a:spcAft>
            </a:pPr>
            <a:r>
              <a:rPr lang="en-US" sz="3100" kern="1200" spc="0" dirty="0">
                <a:solidFill>
                  <a:schemeClr val="tx1"/>
                </a:solidFill>
                <a:latin typeface="+mj-lt"/>
                <a:ea typeface="+mj-ea"/>
                <a:cs typeface="+mj-cs"/>
              </a:rPr>
              <a:t>ROTARY FOUNDATION GRANTS</a:t>
            </a: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80160"/>
            <a:ext cx="106680" cy="726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20" y="2438400"/>
            <a:ext cx="4076700" cy="20320"/>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20" y="2438400"/>
            <a:ext cx="4076700" cy="20320"/>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7" name="Content Placeholder 2">
            <a:extLst>
              <a:ext uri="{FF2B5EF4-FFF2-40B4-BE49-F238E27FC236}">
                <a16:creationId xmlns:a16="http://schemas.microsoft.com/office/drawing/2014/main" id="{7BBEC6B8-5708-9C33-86A8-E75D11D8F1B6}"/>
              </a:ext>
            </a:extLst>
          </p:cNvPr>
          <p:cNvGraphicFramePr/>
          <p:nvPr/>
        </p:nvGraphicFramePr>
        <p:xfrm>
          <a:off x="373380" y="2791790"/>
          <a:ext cx="4782820" cy="40715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3297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749670" y="1687188"/>
            <a:ext cx="9198136" cy="478885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1015990" fontAlgn="base">
              <a:spcAft>
                <a:spcPct val="0"/>
              </a:spcAft>
              <a:buFontTx/>
              <a:buChar char="•"/>
            </a:pPr>
            <a:r>
              <a:rPr lang="en-US" sz="3556" kern="0" dirty="0">
                <a:latin typeface="Georgia" pitchFamily="18" charset="0"/>
                <a:cs typeface="Arial"/>
              </a:rPr>
              <a:t>Online application process</a:t>
            </a:r>
          </a:p>
          <a:p>
            <a:pPr defTabSz="1015990" fontAlgn="base">
              <a:spcAft>
                <a:spcPct val="0"/>
              </a:spcAft>
              <a:buFontTx/>
              <a:buChar char="•"/>
            </a:pPr>
            <a:r>
              <a:rPr lang="en-US" sz="3556" kern="0" dirty="0">
                <a:latin typeface="Georgia" pitchFamily="18" charset="0"/>
                <a:cs typeface="Arial"/>
              </a:rPr>
              <a:t>Meet goals of area of focus </a:t>
            </a:r>
          </a:p>
          <a:p>
            <a:pPr defTabSz="1015990" fontAlgn="base">
              <a:spcAft>
                <a:spcPct val="0"/>
              </a:spcAft>
              <a:buFontTx/>
              <a:buChar char="•"/>
            </a:pPr>
            <a:r>
              <a:rPr lang="en-US" sz="3556" kern="0" dirty="0">
                <a:latin typeface="Georgia" pitchFamily="18" charset="0"/>
                <a:cs typeface="Arial"/>
              </a:rPr>
              <a:t>Be sustainable</a:t>
            </a:r>
          </a:p>
          <a:p>
            <a:pPr defTabSz="1015990" fontAlgn="base">
              <a:spcAft>
                <a:spcPct val="0"/>
              </a:spcAft>
              <a:buFontTx/>
              <a:buChar char="•"/>
            </a:pPr>
            <a:r>
              <a:rPr lang="en-US" sz="3556" kern="0" dirty="0">
                <a:latin typeface="Georgia" pitchFamily="18" charset="0"/>
                <a:cs typeface="Arial"/>
              </a:rPr>
              <a:t>Involve Rotary clubs in two districts</a:t>
            </a:r>
          </a:p>
          <a:p>
            <a:pPr defTabSz="1015990" fontAlgn="base">
              <a:spcAft>
                <a:spcPct val="0"/>
              </a:spcAft>
              <a:buFontTx/>
              <a:buChar char="•"/>
            </a:pPr>
            <a:r>
              <a:rPr lang="en-US" sz="3556" kern="0" dirty="0">
                <a:latin typeface="Georgia" pitchFamily="18" charset="0"/>
                <a:cs typeface="Arial"/>
              </a:rPr>
              <a:t>Minimum total budget of US$30,000</a:t>
            </a:r>
          </a:p>
          <a:p>
            <a:pPr defTabSz="1015990" fontAlgn="base">
              <a:spcAft>
                <a:spcPct val="0"/>
              </a:spcAft>
              <a:buFontTx/>
              <a:buChar char="•"/>
            </a:pPr>
            <a:r>
              <a:rPr lang="en-US" sz="3556" kern="0" dirty="0">
                <a:latin typeface="Georgia" pitchFamily="18" charset="0"/>
                <a:cs typeface="Arial"/>
              </a:rPr>
              <a:t>District confirms club is qualified</a:t>
            </a:r>
            <a:endParaRPr lang="en-US" sz="1111" kern="0" dirty="0">
              <a:latin typeface="Georgia" pitchFamily="18" charset="0"/>
              <a:cs typeface="Arial"/>
            </a:endParaRPr>
          </a:p>
        </p:txBody>
      </p:sp>
      <p:sp>
        <p:nvSpPr>
          <p:cNvPr id="4" name="Title 1"/>
          <p:cNvSpPr txBox="1">
            <a:spLocks/>
          </p:cNvSpPr>
          <p:nvPr/>
        </p:nvSpPr>
        <p:spPr>
          <a:xfrm>
            <a:off x="210120" y="473475"/>
            <a:ext cx="9737686" cy="749078"/>
          </a:xfrm>
          <a:prstGeom prst="rect">
            <a:avLst/>
          </a:prstGeom>
        </p:spPr>
        <p:txBody>
          <a:bodyPr vert="horz" lIns="101600" tIns="50800" rIns="101600" bIns="5080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000" spc="0" dirty="0">
                <a:solidFill>
                  <a:schemeClr val="tx1"/>
                </a:solidFill>
              </a:rPr>
              <a:t>APPLYING FOR GLOBAL GRANTS</a:t>
            </a:r>
          </a:p>
        </p:txBody>
      </p:sp>
      <p:pic>
        <p:nvPicPr>
          <p:cNvPr id="6" name="Picture 5">
            <a:extLst>
              <a:ext uri="{FF2B5EF4-FFF2-40B4-BE49-F238E27FC236}">
                <a16:creationId xmlns:a16="http://schemas.microsoft.com/office/drawing/2014/main" id="{50E60B1D-6172-3F35-0626-D498180B1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5199" y="6117705"/>
            <a:ext cx="1577753" cy="1502295"/>
          </a:xfrm>
          <a:prstGeom prst="rect">
            <a:avLst/>
          </a:prstGeom>
        </p:spPr>
      </p:pic>
    </p:spTree>
    <p:extLst>
      <p:ext uri="{BB962C8B-B14F-4D97-AF65-F5344CB8AC3E}">
        <p14:creationId xmlns:p14="http://schemas.microsoft.com/office/powerpoint/2010/main" val="1276839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0120" y="1687188"/>
            <a:ext cx="10745187" cy="51999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73941" indent="-373941" defTabSz="1015990" eaLnBrk="0" fontAlgn="base" hangingPunct="0">
              <a:lnSpc>
                <a:spcPct val="130000"/>
              </a:lnSpc>
              <a:spcAft>
                <a:spcPct val="0"/>
              </a:spcAft>
              <a:buNone/>
            </a:pPr>
            <a:r>
              <a:rPr lang="en-US" sz="3556" dirty="0">
                <a:solidFill>
                  <a:srgbClr val="585858"/>
                </a:solidFill>
                <a:latin typeface="Georgia" pitchFamily="18" charset="0"/>
                <a:cs typeface="Arial" charset="0"/>
              </a:rPr>
              <a:t>Peace and conflict prevention/resolution</a:t>
            </a:r>
          </a:p>
          <a:p>
            <a:pPr marL="373941" indent="-373941" defTabSz="1015990" eaLnBrk="0" fontAlgn="base" hangingPunct="0">
              <a:lnSpc>
                <a:spcPct val="130000"/>
              </a:lnSpc>
              <a:spcAft>
                <a:spcPct val="0"/>
              </a:spcAft>
              <a:buNone/>
            </a:pPr>
            <a:r>
              <a:rPr lang="en-US" sz="3556" dirty="0">
                <a:solidFill>
                  <a:srgbClr val="585858"/>
                </a:solidFill>
                <a:latin typeface="Georgia" pitchFamily="18" charset="0"/>
                <a:cs typeface="Arial" charset="0"/>
              </a:rPr>
              <a:t>Disease prevention and treatment</a:t>
            </a:r>
          </a:p>
          <a:p>
            <a:pPr marL="373941" indent="-373941" defTabSz="1015990" eaLnBrk="0" fontAlgn="base" hangingPunct="0">
              <a:lnSpc>
                <a:spcPct val="130000"/>
              </a:lnSpc>
              <a:spcAft>
                <a:spcPct val="0"/>
              </a:spcAft>
              <a:buNone/>
            </a:pPr>
            <a:r>
              <a:rPr lang="en-US" sz="3556" dirty="0">
                <a:solidFill>
                  <a:srgbClr val="585858"/>
                </a:solidFill>
                <a:latin typeface="Georgia" pitchFamily="18" charset="0"/>
                <a:cs typeface="Arial" charset="0"/>
              </a:rPr>
              <a:t>Water and sanitation</a:t>
            </a:r>
          </a:p>
          <a:p>
            <a:pPr marL="373941" indent="-373941" defTabSz="1015990" eaLnBrk="0" fontAlgn="base" hangingPunct="0">
              <a:lnSpc>
                <a:spcPct val="130000"/>
              </a:lnSpc>
              <a:spcAft>
                <a:spcPct val="0"/>
              </a:spcAft>
              <a:buNone/>
            </a:pPr>
            <a:r>
              <a:rPr lang="en-US" sz="3556" dirty="0">
                <a:solidFill>
                  <a:srgbClr val="585858"/>
                </a:solidFill>
                <a:latin typeface="Georgia" pitchFamily="18" charset="0"/>
                <a:cs typeface="Arial" charset="0"/>
              </a:rPr>
              <a:t>Maternal and child health</a:t>
            </a:r>
          </a:p>
          <a:p>
            <a:pPr marL="373941" indent="-373941" defTabSz="1015990" eaLnBrk="0" fontAlgn="base" hangingPunct="0">
              <a:lnSpc>
                <a:spcPct val="130000"/>
              </a:lnSpc>
              <a:spcAft>
                <a:spcPct val="0"/>
              </a:spcAft>
              <a:buNone/>
            </a:pPr>
            <a:r>
              <a:rPr lang="en-US" sz="3556" dirty="0">
                <a:solidFill>
                  <a:srgbClr val="585858"/>
                </a:solidFill>
                <a:latin typeface="Georgia" pitchFamily="18" charset="0"/>
                <a:cs typeface="Arial" charset="0"/>
              </a:rPr>
              <a:t>Basic education and literacy</a:t>
            </a:r>
          </a:p>
          <a:p>
            <a:pPr marL="373941" indent="-373941" defTabSz="1015990" eaLnBrk="0" fontAlgn="base" hangingPunct="0">
              <a:lnSpc>
                <a:spcPct val="130000"/>
              </a:lnSpc>
              <a:spcAft>
                <a:spcPct val="0"/>
              </a:spcAft>
              <a:buNone/>
            </a:pPr>
            <a:r>
              <a:rPr lang="en-US" sz="3556" dirty="0">
                <a:solidFill>
                  <a:srgbClr val="585858"/>
                </a:solidFill>
                <a:latin typeface="Georgia" pitchFamily="18" charset="0"/>
                <a:cs typeface="Arial" charset="0"/>
              </a:rPr>
              <a:t>Economic and community development</a:t>
            </a:r>
          </a:p>
        </p:txBody>
      </p:sp>
      <p:sp>
        <p:nvSpPr>
          <p:cNvPr id="4" name="Title 1"/>
          <p:cNvSpPr txBox="1">
            <a:spLocks/>
          </p:cNvSpPr>
          <p:nvPr/>
        </p:nvSpPr>
        <p:spPr>
          <a:xfrm>
            <a:off x="210120" y="473475"/>
            <a:ext cx="9737686" cy="749078"/>
          </a:xfrm>
          <a:prstGeom prst="rect">
            <a:avLst/>
          </a:prstGeom>
        </p:spPr>
        <p:txBody>
          <a:bodyPr vert="horz" lIns="101600" tIns="50800" rIns="101600" bIns="5080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000" spc="0" dirty="0">
                <a:solidFill>
                  <a:prstClr val="white"/>
                </a:solidFill>
              </a:rPr>
              <a:t>AREAS OF FOCUS</a:t>
            </a:r>
          </a:p>
        </p:txBody>
      </p:sp>
      <p:pic>
        <p:nvPicPr>
          <p:cNvPr id="1026" name="Picture 2" descr="S:\LE\Captivate\icons and backgrounds\AOF logos 2013\AoF-V_Smoke-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20" y="1520075"/>
            <a:ext cx="718537" cy="5123076"/>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descr="Areas of Focus - Rotary Club of the City of Santa Ana California">
            <a:extLst>
              <a:ext uri="{FF2B5EF4-FFF2-40B4-BE49-F238E27FC236}">
                <a16:creationId xmlns:a16="http://schemas.microsoft.com/office/drawing/2014/main" id="{563A2540-64A8-17F6-01E8-BF4906FB15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62" y="-109240"/>
            <a:ext cx="10361762" cy="805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203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42900" y="1349545"/>
            <a:ext cx="9604906" cy="512649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015990" fontAlgn="base">
              <a:spcAft>
                <a:spcPct val="0"/>
              </a:spcAft>
              <a:buNone/>
            </a:pPr>
            <a:r>
              <a:rPr lang="en-US" sz="3556" kern="0" dirty="0">
                <a:latin typeface="Georgia" pitchFamily="18" charset="0"/>
                <a:cs typeface="Arial"/>
              </a:rPr>
              <a:t>Giving a community the skills and knowledge to maintain project outcomes for the long term, after grant funds have been expended.</a:t>
            </a:r>
            <a:r>
              <a:rPr lang="en-US" sz="3556" kern="0" dirty="0">
                <a:latin typeface="Arial"/>
                <a:cs typeface="Arial"/>
              </a:rPr>
              <a:t>	</a:t>
            </a:r>
          </a:p>
        </p:txBody>
      </p:sp>
      <p:sp>
        <p:nvSpPr>
          <p:cNvPr id="4" name="Title 1"/>
          <p:cNvSpPr txBox="1">
            <a:spLocks/>
          </p:cNvSpPr>
          <p:nvPr/>
        </p:nvSpPr>
        <p:spPr>
          <a:xfrm>
            <a:off x="210120" y="473475"/>
            <a:ext cx="9737686" cy="749078"/>
          </a:xfrm>
          <a:prstGeom prst="rect">
            <a:avLst/>
          </a:prstGeom>
        </p:spPr>
        <p:txBody>
          <a:bodyPr vert="horz" lIns="101600" tIns="50800" rIns="101600" bIns="5080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000" spc="0" dirty="0">
                <a:solidFill>
                  <a:schemeClr val="tx1"/>
                </a:solidFill>
              </a:rPr>
              <a:t>SUSTAINABLE PROJECTS</a:t>
            </a:r>
          </a:p>
        </p:txBody>
      </p:sp>
      <p:pic>
        <p:nvPicPr>
          <p:cNvPr id="6" name="Picture 5">
            <a:extLst>
              <a:ext uri="{FF2B5EF4-FFF2-40B4-BE49-F238E27FC236}">
                <a16:creationId xmlns:a16="http://schemas.microsoft.com/office/drawing/2014/main" id="{638712E9-E546-2FD5-1274-25AAB0F3A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600" y="6612095"/>
            <a:ext cx="1058530" cy="1007905"/>
          </a:xfrm>
          <a:prstGeom prst="rect">
            <a:avLst/>
          </a:prstGeom>
        </p:spPr>
      </p:pic>
      <p:pic>
        <p:nvPicPr>
          <p:cNvPr id="8" name="Picture 7">
            <a:extLst>
              <a:ext uri="{FF2B5EF4-FFF2-40B4-BE49-F238E27FC236}">
                <a16:creationId xmlns:a16="http://schemas.microsoft.com/office/drawing/2014/main" id="{E91F90AB-FA9D-0B54-6D7A-7EA307C5F4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39" y="3505200"/>
            <a:ext cx="5222936" cy="2805288"/>
          </a:xfrm>
          <a:prstGeom prst="rect">
            <a:avLst/>
          </a:prstGeom>
        </p:spPr>
      </p:pic>
      <p:sp>
        <p:nvSpPr>
          <p:cNvPr id="13" name="TextBox 12">
            <a:extLst>
              <a:ext uri="{FF2B5EF4-FFF2-40B4-BE49-F238E27FC236}">
                <a16:creationId xmlns:a16="http://schemas.microsoft.com/office/drawing/2014/main" id="{1DB311A4-4CB0-E3AA-AEC7-C857CB9A9745}"/>
              </a:ext>
            </a:extLst>
          </p:cNvPr>
          <p:cNvSpPr txBox="1"/>
          <p:nvPr/>
        </p:nvSpPr>
        <p:spPr>
          <a:xfrm>
            <a:off x="0" y="6448631"/>
            <a:ext cx="8813800" cy="400110"/>
          </a:xfrm>
          <a:prstGeom prst="rect">
            <a:avLst/>
          </a:prstGeom>
          <a:noFill/>
        </p:spPr>
        <p:txBody>
          <a:bodyPr wrap="square">
            <a:spAutoFit/>
          </a:bodyPr>
          <a:lstStyle/>
          <a:p>
            <a:r>
              <a:rPr lang="en-US" sz="2000" b="1" i="0" dirty="0">
                <a:solidFill>
                  <a:srgbClr val="080809"/>
                </a:solidFill>
                <a:effectLst/>
                <a:latin typeface="Segoe UI Historic" panose="020B0502040204020203" pitchFamily="34" charset="0"/>
              </a:rPr>
              <a:t>Reconstruction of 12 Classrooms at </a:t>
            </a:r>
            <a:r>
              <a:rPr lang="en-US" sz="2000" b="1" i="0" dirty="0" err="1">
                <a:solidFill>
                  <a:srgbClr val="080809"/>
                </a:solidFill>
                <a:effectLst/>
                <a:latin typeface="Segoe UI Historic" panose="020B0502040204020203" pitchFamily="34" charset="0"/>
              </a:rPr>
              <a:t>Taksindu</a:t>
            </a:r>
            <a:r>
              <a:rPr lang="en-US" sz="2000" b="1" i="0" dirty="0">
                <a:solidFill>
                  <a:srgbClr val="080809"/>
                </a:solidFill>
                <a:effectLst/>
                <a:latin typeface="Segoe UI Historic" panose="020B0502040204020203" pitchFamily="34" charset="0"/>
              </a:rPr>
              <a:t> Ma. Bi. , </a:t>
            </a:r>
            <a:r>
              <a:rPr lang="en-US" sz="2000" b="1" i="0" dirty="0" err="1">
                <a:solidFill>
                  <a:srgbClr val="080809"/>
                </a:solidFill>
                <a:effectLst/>
                <a:latin typeface="Segoe UI Historic" panose="020B0502040204020203" pitchFamily="34" charset="0"/>
              </a:rPr>
              <a:t>Nunthala</a:t>
            </a:r>
            <a:r>
              <a:rPr lang="en-US" sz="2000" b="1" i="0" dirty="0">
                <a:solidFill>
                  <a:srgbClr val="080809"/>
                </a:solidFill>
                <a:effectLst/>
                <a:latin typeface="Segoe UI Historic" panose="020B0502040204020203" pitchFamily="34" charset="0"/>
              </a:rPr>
              <a:t>, </a:t>
            </a:r>
            <a:r>
              <a:rPr lang="en-US" sz="2000" b="1" i="0" dirty="0" err="1">
                <a:solidFill>
                  <a:srgbClr val="080809"/>
                </a:solidFill>
                <a:effectLst/>
                <a:latin typeface="Segoe UI Historic" panose="020B0502040204020203" pitchFamily="34" charset="0"/>
              </a:rPr>
              <a:t>Solukhumbu</a:t>
            </a:r>
            <a:endParaRPr lang="en-US" sz="2000" b="1" dirty="0"/>
          </a:p>
        </p:txBody>
      </p:sp>
      <p:pic>
        <p:nvPicPr>
          <p:cNvPr id="5" name="Picture 4">
            <a:extLst>
              <a:ext uri="{FF2B5EF4-FFF2-40B4-BE49-F238E27FC236}">
                <a16:creationId xmlns:a16="http://schemas.microsoft.com/office/drawing/2014/main" id="{4EA3CC61-11FF-4380-C103-BE204315B5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6295" y="3516351"/>
            <a:ext cx="4812373" cy="2805288"/>
          </a:xfrm>
          <a:prstGeom prst="rect">
            <a:avLst/>
          </a:prstGeom>
        </p:spPr>
      </p:pic>
    </p:spTree>
    <p:extLst>
      <p:ext uri="{BB962C8B-B14F-4D97-AF65-F5344CB8AC3E}">
        <p14:creationId xmlns:p14="http://schemas.microsoft.com/office/powerpoint/2010/main" val="731351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5BB2EE-F451-24F9-E803-790D4130B3F2}"/>
              </a:ext>
            </a:extLst>
          </p:cNvPr>
          <p:cNvPicPr>
            <a:picLocks noChangeAspect="1"/>
          </p:cNvPicPr>
          <p:nvPr/>
        </p:nvPicPr>
        <p:blipFill>
          <a:blip r:embed="rId3"/>
          <a:stretch>
            <a:fillRect/>
          </a:stretch>
        </p:blipFill>
        <p:spPr>
          <a:xfrm>
            <a:off x="0" y="949158"/>
            <a:ext cx="10160000" cy="6670842"/>
          </a:xfrm>
          <a:prstGeom prst="rect">
            <a:avLst/>
          </a:prstGeom>
        </p:spPr>
      </p:pic>
      <p:sp>
        <p:nvSpPr>
          <p:cNvPr id="15" name="TextBox 14">
            <a:extLst>
              <a:ext uri="{FF2B5EF4-FFF2-40B4-BE49-F238E27FC236}">
                <a16:creationId xmlns:a16="http://schemas.microsoft.com/office/drawing/2014/main" id="{30728216-D183-DB4C-EBFA-66A9AB67E477}"/>
              </a:ext>
            </a:extLst>
          </p:cNvPr>
          <p:cNvSpPr txBox="1"/>
          <p:nvPr/>
        </p:nvSpPr>
        <p:spPr>
          <a:xfrm>
            <a:off x="1711158" y="44158"/>
            <a:ext cx="7406106" cy="844718"/>
          </a:xfrm>
          <a:prstGeom prst="rect">
            <a:avLst/>
          </a:prstGeom>
          <a:noFill/>
        </p:spPr>
        <p:txBody>
          <a:bodyPr wrap="square" rtlCol="0">
            <a:spAutoFit/>
          </a:bodyPr>
          <a:lstStyle/>
          <a:p>
            <a:r>
              <a:rPr lang="en-US" sz="4889" dirty="0"/>
              <a:t>https://my.rotary.org/</a:t>
            </a:r>
          </a:p>
        </p:txBody>
      </p:sp>
    </p:spTree>
    <p:extLst>
      <p:ext uri="{BB962C8B-B14F-4D97-AF65-F5344CB8AC3E}">
        <p14:creationId xmlns:p14="http://schemas.microsoft.com/office/powerpoint/2010/main" val="99578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37D3CB-3AB3-7531-84EE-16B4CEBC6EC1}"/>
              </a:ext>
            </a:extLst>
          </p:cNvPr>
          <p:cNvPicPr>
            <a:picLocks noChangeAspect="1"/>
          </p:cNvPicPr>
          <p:nvPr/>
        </p:nvPicPr>
        <p:blipFill>
          <a:blip r:embed="rId3"/>
          <a:stretch>
            <a:fillRect/>
          </a:stretch>
        </p:blipFill>
        <p:spPr>
          <a:xfrm>
            <a:off x="0" y="1002631"/>
            <a:ext cx="10160000" cy="6751053"/>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009B9623-9560-0C73-64C1-6184794A80AE}"/>
                  </a:ext>
                </a:extLst>
              </p14:cNvPr>
              <p14:cNvContentPartPr/>
              <p14:nvPr/>
            </p14:nvContentPartPr>
            <p14:xfrm>
              <a:off x="3597500" y="1351200"/>
              <a:ext cx="2284800" cy="1417600"/>
            </p14:xfrm>
          </p:contentPart>
        </mc:Choice>
        <mc:Fallback xmlns="">
          <p:pic>
            <p:nvPicPr>
              <p:cNvPr id="6" name="Ink 5">
                <a:extLst>
                  <a:ext uri="{FF2B5EF4-FFF2-40B4-BE49-F238E27FC236}">
                    <a16:creationId xmlns:a16="http://schemas.microsoft.com/office/drawing/2014/main" id="{009B9623-9560-0C73-64C1-6184794A80AE}"/>
                  </a:ext>
                </a:extLst>
              </p:cNvPr>
              <p:cNvPicPr/>
              <p:nvPr/>
            </p:nvPicPr>
            <p:blipFill>
              <a:blip r:embed="rId6"/>
              <a:stretch>
                <a:fillRect/>
              </a:stretch>
            </p:blipFill>
            <p:spPr>
              <a:xfrm>
                <a:off x="3579501" y="1333201"/>
                <a:ext cx="2320438" cy="145323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F89F4553-BFC9-BD4C-3249-96D348A31F6C}"/>
                  </a:ext>
                </a:extLst>
              </p14:cNvPr>
              <p14:cNvContentPartPr/>
              <p14:nvPr/>
            </p14:nvContentPartPr>
            <p14:xfrm>
              <a:off x="12280700" y="1282400"/>
              <a:ext cx="400" cy="400"/>
            </p14:xfrm>
          </p:contentPart>
        </mc:Choice>
        <mc:Fallback xmlns="">
          <p:pic>
            <p:nvPicPr>
              <p:cNvPr id="7" name="Ink 6">
                <a:extLst>
                  <a:ext uri="{FF2B5EF4-FFF2-40B4-BE49-F238E27FC236}">
                    <a16:creationId xmlns:a16="http://schemas.microsoft.com/office/drawing/2014/main" id="{F89F4553-BFC9-BD4C-3249-96D348A31F6C}"/>
                  </a:ext>
                </a:extLst>
              </p:cNvPr>
              <p:cNvPicPr/>
              <p:nvPr/>
            </p:nvPicPr>
            <p:blipFill>
              <a:blip r:embed="rId8"/>
              <a:stretch>
                <a:fillRect/>
              </a:stretch>
            </p:blipFill>
            <p:spPr>
              <a:xfrm>
                <a:off x="12260700" y="1262400"/>
                <a:ext cx="40000" cy="40000"/>
              </a:xfrm>
              <a:prstGeom prst="rect">
                <a:avLst/>
              </a:prstGeom>
            </p:spPr>
          </p:pic>
        </mc:Fallback>
      </mc:AlternateContent>
    </p:spTree>
    <p:extLst>
      <p:ext uri="{BB962C8B-B14F-4D97-AF65-F5344CB8AC3E}">
        <p14:creationId xmlns:p14="http://schemas.microsoft.com/office/powerpoint/2010/main" val="426761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3DF09B-1AB8-5CB8-F2B0-16AD38903019}"/>
              </a:ext>
            </a:extLst>
          </p:cNvPr>
          <p:cNvPicPr>
            <a:picLocks noChangeAspect="1"/>
          </p:cNvPicPr>
          <p:nvPr/>
        </p:nvPicPr>
        <p:blipFill>
          <a:blip r:embed="rId2"/>
          <a:stretch>
            <a:fillRect/>
          </a:stretch>
        </p:blipFill>
        <p:spPr>
          <a:xfrm>
            <a:off x="0" y="762000"/>
            <a:ext cx="10160000" cy="6654800"/>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C82D7B54-DD4C-E306-6AB2-AD147DE7BBEF}"/>
                  </a:ext>
                </a:extLst>
              </p14:cNvPr>
              <p14:cNvContentPartPr/>
              <p14:nvPr/>
            </p14:nvContentPartPr>
            <p14:xfrm>
              <a:off x="2752689" y="6538695"/>
              <a:ext cx="2327311" cy="990411"/>
            </p14:xfrm>
          </p:contentPart>
        </mc:Choice>
        <mc:Fallback xmlns="">
          <p:pic>
            <p:nvPicPr>
              <p:cNvPr id="7" name="Ink 6">
                <a:extLst>
                  <a:ext uri="{FF2B5EF4-FFF2-40B4-BE49-F238E27FC236}">
                    <a16:creationId xmlns:a16="http://schemas.microsoft.com/office/drawing/2014/main" id="{C82D7B54-DD4C-E306-6AB2-AD147DE7BBEF}"/>
                  </a:ext>
                </a:extLst>
              </p:cNvPr>
              <p:cNvPicPr/>
              <p:nvPr/>
            </p:nvPicPr>
            <p:blipFill>
              <a:blip r:embed="rId4"/>
              <a:stretch>
                <a:fillRect/>
              </a:stretch>
            </p:blipFill>
            <p:spPr>
              <a:xfrm>
                <a:off x="2734687" y="6520694"/>
                <a:ext cx="2362955" cy="102605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F4178E87-6AF5-B931-7751-1C8748989461}"/>
                  </a:ext>
                </a:extLst>
              </p14:cNvPr>
              <p14:cNvContentPartPr/>
              <p14:nvPr/>
            </p14:nvContentPartPr>
            <p14:xfrm>
              <a:off x="14363500" y="3035200"/>
              <a:ext cx="400" cy="400"/>
            </p14:xfrm>
          </p:contentPart>
        </mc:Choice>
        <mc:Fallback xmlns="">
          <p:pic>
            <p:nvPicPr>
              <p:cNvPr id="8" name="Ink 7">
                <a:extLst>
                  <a:ext uri="{FF2B5EF4-FFF2-40B4-BE49-F238E27FC236}">
                    <a16:creationId xmlns:a16="http://schemas.microsoft.com/office/drawing/2014/main" id="{F4178E87-6AF5-B931-7751-1C8748989461}"/>
                  </a:ext>
                </a:extLst>
              </p:cNvPr>
              <p:cNvPicPr/>
              <p:nvPr/>
            </p:nvPicPr>
            <p:blipFill>
              <a:blip r:embed="rId6"/>
              <a:stretch>
                <a:fillRect/>
              </a:stretch>
            </p:blipFill>
            <p:spPr>
              <a:xfrm>
                <a:off x="14343500" y="3015200"/>
                <a:ext cx="40000" cy="40000"/>
              </a:xfrm>
              <a:prstGeom prst="rect">
                <a:avLst/>
              </a:prstGeom>
            </p:spPr>
          </p:pic>
        </mc:Fallback>
      </mc:AlternateContent>
    </p:spTree>
    <p:extLst>
      <p:ext uri="{BB962C8B-B14F-4D97-AF65-F5344CB8AC3E}">
        <p14:creationId xmlns:p14="http://schemas.microsoft.com/office/powerpoint/2010/main" val="1216198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3163</TotalTime>
  <Words>2047</Words>
  <Application>Microsoft Office PowerPoint</Application>
  <PresentationFormat>Custom</PresentationFormat>
  <Paragraphs>174</Paragraphs>
  <Slides>17</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Times New Roman</vt:lpstr>
      <vt:lpstr>Symbol</vt:lpstr>
      <vt:lpstr>Courier New</vt:lpstr>
      <vt:lpstr>Arial</vt:lpstr>
      <vt:lpstr>Segoe UI Historic</vt:lpstr>
      <vt:lpstr>Calibri</vt:lpstr>
      <vt:lpstr>Arial Narrow Bold</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Reserve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h1bxf01</dc:creator>
  <cp:lastModifiedBy>Ankit Lamsal</cp:lastModifiedBy>
  <cp:revision>55</cp:revision>
  <dcterms:created xsi:type="dcterms:W3CDTF">2011-05-13T20:54:01Z</dcterms:created>
  <dcterms:modified xsi:type="dcterms:W3CDTF">2026-05-29T04:17:57Z</dcterms:modified>
</cp:coreProperties>
</file>