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0" r:id="rId4"/>
    <p:sldId id="272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74" r:id="rId16"/>
    <p:sldId id="269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08" d="100"/>
          <a:sy n="108" d="100"/>
        </p:scale>
        <p:origin x="-27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913063" y="1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B63277-23E6-4751-92A1-B3F92681221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90B0A-AD6A-4F3A-B6D6-2A454933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756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1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B885F-8539-4FC8-8191-2D1FDB76E1FC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74663" y="685800"/>
            <a:ext cx="609441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343402"/>
            <a:ext cx="41148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B53A8-4AC1-47C0-A882-D1999ABD3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674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45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457200" y="3200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7A800"/>
                </a:solidFill>
              </a:rPr>
              <a:t>SERVICE ABOVE SELF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914400"/>
            <a:ext cx="56692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</a:rPr>
              <a:t>Roles and Responsibilities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</a:rPr>
              <a:t>of the Rotary Club Secretary</a:t>
            </a:r>
            <a:endParaRPr lang="en-US" sz="3000" dirty="0"/>
          </a:p>
        </p:txBody>
      </p:sp>
      <p:sp>
        <p:nvSpPr>
          <p:cNvPr id="7" name="Shape 4"/>
          <p:cNvSpPr/>
          <p:nvPr/>
        </p:nvSpPr>
        <p:spPr>
          <a:xfrm>
            <a:off x="457200" y="2834640"/>
            <a:ext cx="5029200" cy="54864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2971800"/>
            <a:ext cx="59436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F7A800"/>
                </a:solidFill>
              </a:rPr>
              <a:t>Ashesh Bhandary
</a:t>
            </a:r>
            <a:r>
              <a:rPr lang="en-US" sz="1600" dirty="0">
                <a:solidFill>
                  <a:srgbClr val="FFFFFF"/>
                </a:solidFill>
              </a:rPr>
              <a:t>President 2019-20, RC Narayani Mid Town
Member, District Learning Facilitation Team RY 2026-27</a:t>
            </a: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457200" y="43891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7A800"/>
                </a:solidFill>
              </a:rPr>
              <a:t>Presented at CLLS — RY 2026-27</a:t>
            </a:r>
            <a:endParaRPr lang="en-US" sz="1000" dirty="0"/>
          </a:p>
        </p:txBody>
      </p:sp>
      <p:pic>
        <p:nvPicPr>
          <p:cNvPr id="1026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20040"/>
            <a:ext cx="3657600" cy="136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 smtClean="0">
                <a:solidFill>
                  <a:srgbClr val="17458F"/>
                </a:solidFill>
              </a:rPr>
              <a:t>6</a:t>
            </a: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Collect and Remit Official Magazine Subscriptions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1097280"/>
            <a:ext cx="8229600" cy="3474720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Ensure subscriptions to Rotary's official magazine where applicable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Coordinate collection and remittance as required</a:t>
            </a:r>
            <a:endParaRPr lang="en-US" b="1" dirty="0"/>
          </a:p>
          <a:p>
            <a:pPr>
              <a:spcAft>
                <a:spcPts val="600"/>
              </a:spcAft>
              <a:buSzPct val="100000"/>
            </a:pP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33" y="412919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 smtClean="0">
                <a:solidFill>
                  <a:srgbClr val="17458F"/>
                </a:solidFill>
              </a:rPr>
              <a:t>7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Maintain Club Constitution, Bylaws, and Archive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1097280"/>
            <a:ext cx="8229600" cy="3474720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Review club constitution regularly for compliance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Ensure bylaws are updated per Council on Legislation changes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Keep club legal documents current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Preserve archives: Charter documents, Historical records, Club resolutions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Maintain: Past projects, Awards, Press coverage, Photos</a:t>
            </a:r>
            <a:endParaRPr lang="en-US" b="1" dirty="0"/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33" y="409770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 smtClean="0">
                <a:solidFill>
                  <a:srgbClr val="17458F"/>
                </a:solidFill>
              </a:rPr>
              <a:t>8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Support the Club President and Board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1097280"/>
            <a:ext cx="8229600" cy="3474720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Preparing agendas for board and club meetings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Supporting board meetings and club assemblies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Assisting during the District Governor's official visit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Managing official correspondence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Coordinating elections and nominations process</a:t>
            </a:r>
            <a:endParaRPr lang="en-US" b="1" dirty="0"/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210" y="408347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 smtClean="0">
                <a:solidFill>
                  <a:srgbClr val="17458F"/>
                </a:solidFill>
              </a:rPr>
              <a:t>9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Facilitate Communication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94360" y="1072662"/>
            <a:ext cx="8229600" cy="3474720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Acts as the administrative communication hub for the club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Liaison between: Club members, District Governor, Assistant Governor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Coordinates with Rotary International and District committees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Communicates with The Rotary Foundation where required</a:t>
            </a:r>
            <a:endParaRPr lang="en-US" b="1" dirty="0"/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33" y="412919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745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6" name="Text 2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7A800"/>
                </a:solidFill>
              </a:rPr>
              <a:t>The Secretary is the</a:t>
            </a:r>
            <a:endParaRPr lang="en-US" sz="2000" dirty="0"/>
          </a:p>
        </p:txBody>
      </p:sp>
      <p:sp>
        <p:nvSpPr>
          <p:cNvPr id="7" name="Text 3"/>
          <p:cNvSpPr/>
          <p:nvPr/>
        </p:nvSpPr>
        <p:spPr>
          <a:xfrm>
            <a:off x="457200" y="3657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Administrative Backbone of the Club</a:t>
            </a:r>
            <a:endParaRPr lang="en-US" sz="2600" dirty="0"/>
          </a:p>
        </p:txBody>
      </p:sp>
      <p:sp>
        <p:nvSpPr>
          <p:cNvPr id="8" name="Text 4"/>
          <p:cNvSpPr/>
          <p:nvPr/>
        </p:nvSpPr>
        <p:spPr>
          <a:xfrm>
            <a:off x="457200" y="42519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7A800"/>
                </a:solidFill>
              </a:rPr>
              <a:t>President leads — Secretary ensures the system works</a:t>
            </a:r>
            <a:endParaRPr lang="en-US" sz="1400" dirty="0"/>
          </a:p>
        </p:txBody>
      </p:sp>
      <p:pic>
        <p:nvPicPr>
          <p:cNvPr id="9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069" y="1146517"/>
            <a:ext cx="3657600" cy="136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FFFFFF"/>
                </a:solidFill>
              </a:rPr>
              <a:t>WORKSHOP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94360" y="1072662"/>
            <a:ext cx="8229600" cy="3474720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2400" b="1" dirty="0" smtClean="0">
                <a:solidFill>
                  <a:srgbClr val="1A2B5E"/>
                </a:solidFill>
              </a:rPr>
              <a:t>New Member joins in October –What step do you take ?</a:t>
            </a:r>
            <a:endParaRPr lang="en-US" sz="2400" b="1" dirty="0"/>
          </a:p>
          <a:p>
            <a:pPr>
              <a:spcAft>
                <a:spcPts val="600"/>
              </a:spcAft>
              <a:buSzPct val="100000"/>
            </a:pPr>
            <a:endParaRPr lang="en-US" b="1" dirty="0">
              <a:solidFill>
                <a:srgbClr val="1A2B5E"/>
              </a:solidFill>
            </a:endParaRP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Assure the joining as per Club Bylaws &amp; Membership Procedure-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Update in My Rotary-Club Database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Calculate Prorated Club dues and RI Dues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Induct Officially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Provide Rotary Information Newsbulletin/Magazines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Add the member in communication group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Encourage Participation in Service Projects and fellowships.</a:t>
            </a:r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33" y="412919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04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745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457200" y="28346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7A800"/>
                </a:solidFill>
              </a:rPr>
              <a:t>Thank You</a:t>
            </a:r>
            <a:endParaRPr lang="en-US" sz="4200" dirty="0"/>
          </a:p>
        </p:txBody>
      </p:sp>
      <p:sp>
        <p:nvSpPr>
          <p:cNvPr id="6" name="Text 3"/>
          <p:cNvSpPr/>
          <p:nvPr/>
        </p:nvSpPr>
        <p:spPr>
          <a:xfrm>
            <a:off x="457200" y="3657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kern="0" spc="500" dirty="0">
                <a:solidFill>
                  <a:srgbClr val="FFFFFF"/>
                </a:solidFill>
              </a:rPr>
              <a:t>SERVICE ABOVE SELF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2062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7A800"/>
                </a:solidFill>
              </a:rPr>
              <a:t>Rotary Club Secretary — CLLS Presentation RY 2026-27</a:t>
            </a:r>
            <a:endParaRPr lang="en-US" sz="1100" dirty="0"/>
          </a:p>
        </p:txBody>
      </p:sp>
      <p:pic>
        <p:nvPicPr>
          <p:cNvPr id="8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862" y="1002242"/>
            <a:ext cx="3657600" cy="136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365760" y="137160"/>
            <a:ext cx="740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Understanding Role vs. Responsibility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365760" y="1188720"/>
            <a:ext cx="3931920" cy="3200400"/>
          </a:xfrm>
          <a:prstGeom prst="rect">
            <a:avLst/>
          </a:prstGeom>
          <a:solidFill>
            <a:srgbClr val="E8EEF8"/>
          </a:solidFill>
          <a:ln w="19050">
            <a:solidFill>
              <a:srgbClr val="17458F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365760" y="1188720"/>
            <a:ext cx="3931920" cy="5029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65760" y="118872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7A800"/>
                </a:solidFill>
              </a:rPr>
              <a:t>ROLE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457200" y="17830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i="1" dirty="0">
                <a:solidFill>
                  <a:srgbClr val="17458F"/>
                </a:solidFill>
              </a:rPr>
              <a:t>The "Who" and "Why"</a:t>
            </a: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502920" y="2240280"/>
            <a:ext cx="3566160" cy="191848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dirty="0">
                <a:solidFill>
                  <a:srgbClr val="2C3E6B"/>
                </a:solidFill>
              </a:rPr>
              <a:t>Defines the secretary's position, function, and purpose within the club's leadership structure</a:t>
            </a:r>
            <a:r>
              <a:rPr lang="en-US" dirty="0" smtClean="0">
                <a:solidFill>
                  <a:srgbClr val="2C3E6B"/>
                </a:solidFill>
              </a:rPr>
              <a:t>.</a:t>
            </a:r>
          </a:p>
          <a:p>
            <a:endParaRPr lang="en-US" dirty="0" smtClean="0"/>
          </a:p>
          <a:p>
            <a:r>
              <a:rPr lang="hi-IN" sz="1600" b="1" i="1" dirty="0" smtClean="0"/>
              <a:t>क्लबको </a:t>
            </a:r>
            <a:r>
              <a:rPr lang="hi-IN" sz="1600" b="1" i="1" dirty="0"/>
              <a:t>नेतृत्व संरचनाभित्र सचिवको पद, कार्य तथा उद्देश्यलाई परिभाषित गर्दछ</a:t>
            </a:r>
            <a:endParaRPr lang="en-US" sz="1600" b="1" i="1" dirty="0"/>
          </a:p>
        </p:txBody>
      </p:sp>
      <p:sp>
        <p:nvSpPr>
          <p:cNvPr id="10" name="Shape 7"/>
          <p:cNvSpPr/>
          <p:nvPr/>
        </p:nvSpPr>
        <p:spPr>
          <a:xfrm>
            <a:off x="4846320" y="1188720"/>
            <a:ext cx="3931920" cy="3200400"/>
          </a:xfrm>
          <a:prstGeom prst="rect">
            <a:avLst/>
          </a:prstGeom>
          <a:solidFill>
            <a:srgbClr val="FFF3CC"/>
          </a:solidFill>
          <a:ln w="19050">
            <a:solidFill>
              <a:srgbClr val="F7A80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4846320" y="1188720"/>
            <a:ext cx="3931920" cy="50292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846320" y="118872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7458F"/>
                </a:solidFill>
              </a:rPr>
              <a:t>RESPONSIBILITY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4937760" y="17830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i="1" dirty="0">
                <a:solidFill>
                  <a:srgbClr val="0F2D6B"/>
                </a:solidFill>
              </a:rPr>
              <a:t>The "What" and "How"</a:t>
            </a: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4983480" y="2240280"/>
            <a:ext cx="3566160" cy="203278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solidFill>
                  <a:srgbClr val="2C3E6B"/>
                </a:solidFill>
              </a:rPr>
              <a:t>Specific, actionable duties, tasks, and obligations assigned to the role. Responsibilities are measurable actions</a:t>
            </a:r>
            <a:r>
              <a:rPr lang="en-US" dirty="0" smtClean="0">
                <a:solidFill>
                  <a:srgbClr val="2C3E6B"/>
                </a:solidFill>
              </a:rPr>
              <a:t>.</a:t>
            </a:r>
            <a:r>
              <a:rPr lang="hi-IN" dirty="0"/>
              <a:t> </a:t>
            </a:r>
          </a:p>
          <a:p>
            <a:r>
              <a:rPr lang="hi-IN" sz="1400" b="1" i="1" dirty="0" smtClean="0"/>
              <a:t>भूमिकामा तोकिएका विशेष, कार्यान्वयनयोग्य कर्तव्यहरू, कार्यहरू तथा दायित्वहरू। जिम्मेवारीहरू मापन गर्न सकिने कार्यहरू हुन्।</a:t>
            </a:r>
            <a:endParaRPr lang="en-US" sz="1400" b="1" i="1" dirty="0"/>
          </a:p>
        </p:txBody>
      </p:sp>
      <p:sp>
        <p:nvSpPr>
          <p:cNvPr id="15" name="Shape 1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7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399" y="435779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365760" y="137160"/>
            <a:ext cx="740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Understanding </a:t>
            </a:r>
            <a:r>
              <a:rPr lang="en-US" sz="2400" b="1" dirty="0" smtClean="0">
                <a:solidFill>
                  <a:srgbClr val="FFFFFF"/>
                </a:solidFill>
              </a:rPr>
              <a:t>Role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365760" y="1188720"/>
            <a:ext cx="3931920" cy="3200400"/>
          </a:xfrm>
          <a:prstGeom prst="rect">
            <a:avLst/>
          </a:prstGeom>
          <a:solidFill>
            <a:srgbClr val="E8EEF8"/>
          </a:solidFill>
          <a:ln w="19050">
            <a:solidFill>
              <a:srgbClr val="17458F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365760" y="1188720"/>
            <a:ext cx="3931920" cy="5029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65760" y="118872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7A800"/>
                </a:solidFill>
              </a:rPr>
              <a:t>ROLE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457200" y="17830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502920" y="2240280"/>
            <a:ext cx="3566160" cy="191848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endParaRPr lang="en-US" sz="1600" b="1" i="1" dirty="0"/>
          </a:p>
        </p:txBody>
      </p:sp>
      <p:sp>
        <p:nvSpPr>
          <p:cNvPr id="10" name="Shape 7"/>
          <p:cNvSpPr/>
          <p:nvPr/>
        </p:nvSpPr>
        <p:spPr>
          <a:xfrm>
            <a:off x="4846320" y="1188720"/>
            <a:ext cx="3931920" cy="3200400"/>
          </a:xfrm>
          <a:prstGeom prst="rect">
            <a:avLst/>
          </a:prstGeom>
          <a:solidFill>
            <a:srgbClr val="FFF3CC"/>
          </a:solidFill>
          <a:ln w="19050">
            <a:solidFill>
              <a:srgbClr val="F7A80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4846320" y="1188720"/>
            <a:ext cx="3931920" cy="50292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846320" y="118872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rgbClr val="17458F"/>
                </a:solidFill>
              </a:rPr>
              <a:t>ROLE</a:t>
            </a:r>
            <a:endParaRPr lang="en-US" sz="2400" dirty="0"/>
          </a:p>
        </p:txBody>
      </p:sp>
      <p:sp>
        <p:nvSpPr>
          <p:cNvPr id="14" name="Text 11"/>
          <p:cNvSpPr/>
          <p:nvPr/>
        </p:nvSpPr>
        <p:spPr>
          <a:xfrm>
            <a:off x="5029200" y="1790114"/>
            <a:ext cx="3566160" cy="23686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0"/>
            <a:r>
              <a:rPr lang="en-US" b="1" dirty="0"/>
              <a:t>Keeper of Records</a:t>
            </a:r>
            <a:r>
              <a:rPr lang="en-US" dirty="0"/>
              <a:t> - Maintain accurate membership and meeting records</a:t>
            </a:r>
          </a:p>
          <a:p>
            <a:pPr lvl="0"/>
            <a:r>
              <a:rPr lang="en-US" b="1" dirty="0"/>
              <a:t>Communication Hub</a:t>
            </a:r>
            <a:r>
              <a:rPr lang="en-US" dirty="0"/>
              <a:t> - Manage correspondence and official notices</a:t>
            </a:r>
          </a:p>
          <a:p>
            <a:pPr lvl="0"/>
            <a:r>
              <a:rPr lang="en-US" b="1" dirty="0"/>
              <a:t>Administrative Leader</a:t>
            </a:r>
            <a:r>
              <a:rPr lang="en-US" dirty="0"/>
              <a:t> - Support club operations and board activities</a:t>
            </a:r>
          </a:p>
          <a:p>
            <a:pPr lvl="0"/>
            <a:r>
              <a:rPr lang="en-US" b="1" dirty="0"/>
              <a:t>Continuity Guardian</a:t>
            </a:r>
            <a:r>
              <a:rPr lang="en-US" dirty="0"/>
              <a:t> - Preserve club history and traditions</a:t>
            </a:r>
          </a:p>
          <a:p>
            <a:endParaRPr lang="en-US" sz="1400" b="1" i="1" dirty="0"/>
          </a:p>
        </p:txBody>
      </p:sp>
      <p:sp>
        <p:nvSpPr>
          <p:cNvPr id="15" name="Shape 1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7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399" y="435779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4254" y="1922411"/>
            <a:ext cx="3367454" cy="13772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52352" rIns="0" bIns="11426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9090B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As club secretary, you are the organizational backbone of your club</a:t>
            </a: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64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365760" y="137160"/>
            <a:ext cx="740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Understanding </a:t>
            </a:r>
            <a:r>
              <a:rPr lang="en-US" sz="2400" b="1" dirty="0" smtClean="0">
                <a:solidFill>
                  <a:srgbClr val="FFFFFF"/>
                </a:solidFill>
              </a:rPr>
              <a:t>Responsibility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2103120" y="1208063"/>
            <a:ext cx="3931920" cy="3200400"/>
          </a:xfrm>
          <a:prstGeom prst="rect">
            <a:avLst/>
          </a:prstGeom>
          <a:solidFill>
            <a:srgbClr val="FFF3CC"/>
          </a:solidFill>
          <a:ln w="19050">
            <a:solidFill>
              <a:srgbClr val="F7A80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2103120" y="1266092"/>
            <a:ext cx="3931920" cy="50292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7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399" y="435779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80491" y="2305725"/>
            <a:ext cx="378948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9090B"/>
                </a:solidFill>
                <a:effectLst/>
                <a:latin typeface="Segoe UI" pitchFamily="34" charset="0"/>
                <a:ea typeface="Calibri" pitchFamily="34" charset="0"/>
                <a:cs typeface="Segoe UI" pitchFamily="34" charset="0"/>
              </a:rPr>
              <a:t>Key Administrative Responsibilities</a:t>
            </a: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24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458F"/>
                </a:solidFill>
              </a:rPr>
              <a:t>1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Maintain Membership Records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1097280"/>
            <a:ext cx="8229600" cy="3580228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FontTx/>
              <a:buChar char="•"/>
            </a:pPr>
            <a:r>
              <a:rPr lang="en-US" b="1" dirty="0">
                <a:solidFill>
                  <a:srgbClr val="1A2B5E"/>
                </a:solidFill>
              </a:rPr>
              <a:t>Keep accurate and up-to-date </a:t>
            </a:r>
            <a:r>
              <a:rPr lang="en-US" b="1" dirty="0" smtClean="0">
                <a:solidFill>
                  <a:srgbClr val="1A2B5E"/>
                </a:solidFill>
              </a:rPr>
              <a:t>member records </a:t>
            </a:r>
          </a:p>
          <a:p>
            <a:pPr marL="342900" indent="-342900">
              <a:spcAft>
                <a:spcPts val="600"/>
              </a:spcAft>
              <a:buSzPct val="100000"/>
              <a:buFontTx/>
              <a:buChar char="•"/>
            </a:pPr>
            <a:r>
              <a:rPr lang="en-US" b="1" dirty="0" smtClean="0">
                <a:solidFill>
                  <a:srgbClr val="1A2B5E"/>
                </a:solidFill>
              </a:rPr>
              <a:t>Record </a:t>
            </a:r>
            <a:r>
              <a:rPr lang="en-US" b="1" dirty="0">
                <a:solidFill>
                  <a:srgbClr val="1A2B5E"/>
                </a:solidFill>
              </a:rPr>
              <a:t>new admissions, resignations, terminations, and </a:t>
            </a:r>
            <a:r>
              <a:rPr lang="en-US" b="1" dirty="0" smtClean="0">
                <a:solidFill>
                  <a:srgbClr val="1A2B5E"/>
                </a:solidFill>
              </a:rPr>
              <a:t>transfers</a:t>
            </a:r>
          </a:p>
          <a:p>
            <a:pPr marL="342900" indent="-342900">
              <a:spcAft>
                <a:spcPts val="600"/>
              </a:spcAft>
              <a:buSzPct val="100000"/>
              <a:buFontTx/>
              <a:buChar char="•"/>
            </a:pPr>
            <a:r>
              <a:rPr lang="en-US" b="1" dirty="0" smtClean="0">
                <a:solidFill>
                  <a:srgbClr val="1A2B5E"/>
                </a:solidFill>
              </a:rPr>
              <a:t>Update member classifications and contact details </a:t>
            </a:r>
          </a:p>
          <a:p>
            <a:pPr marL="342900" indent="-342900">
              <a:spcAft>
                <a:spcPts val="600"/>
              </a:spcAft>
              <a:buSzPct val="100000"/>
              <a:buFontTx/>
              <a:buChar char="•"/>
            </a:pPr>
            <a:r>
              <a:rPr lang="en-US" b="1" dirty="0" smtClean="0">
                <a:solidFill>
                  <a:srgbClr val="1A2B5E"/>
                </a:solidFill>
              </a:rPr>
              <a:t>Maintain </a:t>
            </a:r>
            <a:r>
              <a:rPr lang="en-US" b="1" dirty="0">
                <a:solidFill>
                  <a:srgbClr val="1A2B5E"/>
                </a:solidFill>
              </a:rPr>
              <a:t>historical membership </a:t>
            </a:r>
            <a:r>
              <a:rPr lang="en-US" b="1" dirty="0" smtClean="0">
                <a:solidFill>
                  <a:srgbClr val="1A2B5E"/>
                </a:solidFill>
              </a:rPr>
              <a:t>data</a:t>
            </a:r>
            <a:r>
              <a:rPr lang="en-US" b="1" i="1" dirty="0"/>
              <a:t> </a:t>
            </a:r>
          </a:p>
          <a:p>
            <a:pPr marL="342900" indent="-342900">
              <a:spcAft>
                <a:spcPts val="600"/>
              </a:spcAft>
              <a:buSzPct val="100000"/>
              <a:buFontTx/>
              <a:buChar char="•"/>
            </a:pPr>
            <a:r>
              <a:rPr lang="en-US" b="1" dirty="0" smtClean="0">
                <a:solidFill>
                  <a:srgbClr val="1A2B5E"/>
                </a:solidFill>
              </a:rPr>
              <a:t>Ensure </a:t>
            </a:r>
            <a:r>
              <a:rPr lang="en-US" b="1" dirty="0">
                <a:solidFill>
                  <a:srgbClr val="1A2B5E"/>
                </a:solidFill>
              </a:rPr>
              <a:t>data is updated in Rotary's official membership </a:t>
            </a:r>
            <a:r>
              <a:rPr lang="en-US" b="1" dirty="0" smtClean="0">
                <a:solidFill>
                  <a:srgbClr val="1A2B5E"/>
                </a:solidFill>
              </a:rPr>
              <a:t>system</a:t>
            </a:r>
          </a:p>
          <a:p>
            <a:pPr marL="342900" indent="-342900">
              <a:spcAft>
                <a:spcPts val="600"/>
              </a:spcAft>
              <a:buSzPct val="100000"/>
              <a:buFontTx/>
              <a:buChar char="•"/>
            </a:pPr>
            <a:endParaRPr lang="en-US" sz="1600" b="1" i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endParaRPr lang="en-US" b="1" dirty="0">
              <a:solidFill>
                <a:srgbClr val="1A2B5E"/>
              </a:solidFill>
            </a:endParaRPr>
          </a:p>
          <a:p>
            <a:endParaRPr lang="en-US" sz="1600" b="1" i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endParaRPr lang="en-US" b="1" dirty="0"/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33" y="4162603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458F"/>
                </a:solidFill>
              </a:rPr>
              <a:t>2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Record Attendance at Meetings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1097280"/>
            <a:ext cx="8229600" cy="3474720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Maintain attendance records of all regular club meetings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Record attendance of visiting Rotarians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Track make-up attendance where applicable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Prepare monthly attendance reports for </a:t>
            </a:r>
            <a:r>
              <a:rPr lang="en-US" b="1" dirty="0" smtClean="0">
                <a:solidFill>
                  <a:srgbClr val="1A2B5E"/>
                </a:solidFill>
              </a:rPr>
              <a:t>records</a:t>
            </a:r>
            <a:endParaRPr lang="en-US" b="1" dirty="0"/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33" y="4136388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458F"/>
                </a:solidFill>
              </a:rPr>
              <a:t>3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Issue Notices of Meetings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1097280"/>
            <a:ext cx="8229600" cy="3474720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Send timely notices for: Club meetings, Board meetings, Committee meetings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Annual meetings and Special meetings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Elections of officers and directors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Ensures proper governance and quorum compliance</a:t>
            </a:r>
            <a:endParaRPr lang="en-US" b="1" dirty="0"/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33" y="412919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458F"/>
                </a:solidFill>
              </a:rPr>
              <a:t>4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Record and Preserve Minutes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1097280"/>
            <a:ext cx="8229600" cy="3474720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Recording minutes of club meetings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Recording board meeting minutes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Recording AGM and election proceedings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Preserving official decisions and resolutions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Maintaining permanent and accessible club records</a:t>
            </a:r>
            <a:endParaRPr lang="en-US" b="1" dirty="0"/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33" y="412919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7458F"/>
          </a:solidFill>
          <a:ln w="12700">
            <a:solidFill>
              <a:srgbClr val="17458F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274320" y="155448"/>
            <a:ext cx="640080" cy="640080"/>
          </a:xfrm>
          <a:prstGeom prst="ellipse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15544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458F"/>
                </a:solidFill>
              </a:rPr>
              <a:t>5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97280" y="109728"/>
            <a:ext cx="6766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Submit Required Reports to Rotary International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20040" y="1143000"/>
            <a:ext cx="73152" cy="338328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1097280"/>
            <a:ext cx="8229600" cy="3474720"/>
          </a:xfrm>
          <a:prstGeom prst="rect">
            <a:avLst/>
          </a:prstGeom>
          <a:solidFill>
            <a:srgbClr val="E8EEF8"/>
          </a:solidFill>
          <a:ln w="6350">
            <a:solidFill>
              <a:srgbClr val="D0DAE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188720"/>
            <a:ext cx="7955280" cy="3337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Semiannual Report (SAR) — submitted: 1 January &amp; 1 July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Membership count and RI per capita dues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Prorated dues for new members</a:t>
            </a:r>
            <a:endParaRPr lang="en-US" b="1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b="1" dirty="0">
                <a:solidFill>
                  <a:srgbClr val="1A2B5E"/>
                </a:solidFill>
              </a:rPr>
              <a:t>Ensures club remains in good standing with RI</a:t>
            </a:r>
            <a:endParaRPr lang="en-US" b="1" dirty="0"/>
          </a:p>
        </p:txBody>
      </p:sp>
      <p:sp>
        <p:nvSpPr>
          <p:cNvPr id="10" name="Shape 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818888"/>
            <a:ext cx="87782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7458F"/>
                </a:solidFill>
              </a:rPr>
              <a:t>Rotary Club Secretary — CLLS Presentation</a:t>
            </a:r>
            <a:endParaRPr lang="en-US" sz="900" dirty="0"/>
          </a:p>
        </p:txBody>
      </p:sp>
      <p:pic>
        <p:nvPicPr>
          <p:cNvPr id="12" name="Picture 2" descr="https://clubrunner.blob.core.windows.net/00000002427/PhotoAlbum/branding/Rotary-Logo-501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33" y="4129192"/>
            <a:ext cx="1178607" cy="44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624</Words>
  <Application>Microsoft Office PowerPoint</Application>
  <PresentationFormat>On-screen Show (16:9)</PresentationFormat>
  <Paragraphs>128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Roles and Responsibilities of the Rotary Club Secretary</dc:title>
  <dc:subject>PptxGenJS Presentation</dc:subject>
  <dc:creator>Rotary Club</dc:creator>
  <cp:lastModifiedBy>Hp</cp:lastModifiedBy>
  <cp:revision>28</cp:revision>
  <cp:lastPrinted>2026-05-28T07:39:46Z</cp:lastPrinted>
  <dcterms:created xsi:type="dcterms:W3CDTF">2026-05-24T08:30:54Z</dcterms:created>
  <dcterms:modified xsi:type="dcterms:W3CDTF">2026-05-28T08:37:10Z</dcterms:modified>
</cp:coreProperties>
</file>