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74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0" r:id="rId14"/>
  </p:sldIdLst>
  <p:sldSz cx="18288000" cy="10287000"/>
  <p:notesSz cx="6858000" cy="9144000"/>
  <p:embeddedFontLst>
    <p:embeddedFont>
      <p:font typeface="Arial Bold Italics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Open Sauce" panose="020B0604020202020204" charset="0"/>
      <p:regular r:id="rId31"/>
    </p:embeddedFont>
    <p:embeddedFont>
      <p:font typeface="TT Firs Neue Bold" panose="020B0604020202020204" charset="0"/>
      <p:regular r:id="rId32"/>
      <p:bold r:id="rId33"/>
    </p:embeddedFont>
    <p:embeddedFont>
      <p:font typeface="Open Sauce Bold" panose="020B0604020202020204" charset="0"/>
      <p:regular r:id="rId34"/>
      <p:bold r:id="rId35"/>
    </p:embeddedFont>
    <p:embeddedFont>
      <p:font typeface="Open Sauce Light" panose="020B0604020202020204" charset="0"/>
      <p:regular r:id="rId36"/>
    </p:embeddedFont>
    <p:embeddedFont>
      <p:font typeface="Garet Ultra-Bold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2" autoAdjust="0"/>
  </p:normalViewPr>
  <p:slideViewPr>
    <p:cSldViewPr>
      <p:cViewPr varScale="1">
        <p:scale>
          <a:sx n="47" d="100"/>
          <a:sy n="47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00834"/>
            <a:ext cx="2814292" cy="643540"/>
            <a:chOff x="0" y="0"/>
            <a:chExt cx="741213" cy="169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1213" cy="169492"/>
            </a:xfrm>
            <a:custGeom>
              <a:avLst/>
              <a:gdLst/>
              <a:ahLst/>
              <a:cxnLst/>
              <a:rect l="l" t="t" r="r" b="b"/>
              <a:pathLst>
                <a:path w="741213" h="169492">
                  <a:moveTo>
                    <a:pt x="84746" y="0"/>
                  </a:moveTo>
                  <a:lnTo>
                    <a:pt x="656467" y="0"/>
                  </a:lnTo>
                  <a:cubicBezTo>
                    <a:pt x="678943" y="0"/>
                    <a:pt x="700498" y="8929"/>
                    <a:pt x="716391" y="24822"/>
                  </a:cubicBezTo>
                  <a:cubicBezTo>
                    <a:pt x="732284" y="40714"/>
                    <a:pt x="741213" y="62270"/>
                    <a:pt x="741213" y="84746"/>
                  </a:cubicBezTo>
                  <a:lnTo>
                    <a:pt x="741213" y="84746"/>
                  </a:lnTo>
                  <a:cubicBezTo>
                    <a:pt x="741213" y="107222"/>
                    <a:pt x="732284" y="128777"/>
                    <a:pt x="716391" y="144670"/>
                  </a:cubicBezTo>
                  <a:cubicBezTo>
                    <a:pt x="700498" y="160563"/>
                    <a:pt x="678943" y="169492"/>
                    <a:pt x="656467" y="169492"/>
                  </a:cubicBezTo>
                  <a:lnTo>
                    <a:pt x="84746" y="169492"/>
                  </a:lnTo>
                  <a:cubicBezTo>
                    <a:pt x="62270" y="169492"/>
                    <a:pt x="40714" y="160563"/>
                    <a:pt x="24822" y="144670"/>
                  </a:cubicBezTo>
                  <a:cubicBezTo>
                    <a:pt x="8929" y="128777"/>
                    <a:pt x="0" y="107222"/>
                    <a:pt x="0" y="84746"/>
                  </a:cubicBezTo>
                  <a:lnTo>
                    <a:pt x="0" y="84746"/>
                  </a:lnTo>
                  <a:cubicBezTo>
                    <a:pt x="0" y="62270"/>
                    <a:pt x="8929" y="40714"/>
                    <a:pt x="24822" y="24822"/>
                  </a:cubicBezTo>
                  <a:cubicBezTo>
                    <a:pt x="40714" y="8929"/>
                    <a:pt x="62270" y="0"/>
                    <a:pt x="847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500"/>
                  </a:srgbClr>
                </a:gs>
                <a:gs pos="25000">
                  <a:srgbClr val="FFFFFF">
                    <a:alpha val="15000"/>
                  </a:srgbClr>
                </a:gs>
                <a:gs pos="50000">
                  <a:srgbClr val="FFFFFF">
                    <a:alpha val="10000"/>
                  </a:srgbClr>
                </a:gs>
                <a:gs pos="75000">
                  <a:srgbClr val="FFFFFF">
                    <a:alpha val="15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/>
            </a:gra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741213" cy="83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66727">
            <a:off x="9683469" y="-3537230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50990" y="805824"/>
            <a:ext cx="3773313" cy="1463936"/>
            <a:chOff x="0" y="0"/>
            <a:chExt cx="4174554" cy="16196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7430174"/>
            <a:ext cx="9952378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000" b="1" spc="-224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Hira Sharma Nepal</a:t>
            </a:r>
            <a:endParaRPr lang="en-US" sz="4000" b="1" spc="-224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3780"/>
              </a:lnSpc>
            </a:pPr>
            <a:r>
              <a:rPr lang="en-US" sz="3000" spc="-168" dirty="0" smtClean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Past President </a:t>
            </a:r>
          </a:p>
          <a:p>
            <a:pPr algn="l">
              <a:lnSpc>
                <a:spcPts val="3780"/>
              </a:lnSpc>
            </a:pPr>
            <a:r>
              <a:rPr lang="en-US" sz="3000" spc="-168" dirty="0" smtClean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Rotary </a:t>
            </a:r>
            <a:r>
              <a:rPr lang="en-US" sz="3000" spc="-168" dirty="0" smtClean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Club </a:t>
            </a:r>
            <a:r>
              <a:rPr lang="en-US" sz="3000" spc="-168" dirty="0" smtClean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of </a:t>
            </a:r>
            <a:r>
              <a:rPr lang="en-US" sz="3000" spc="-168" dirty="0" err="1" smtClean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Kavre-Banepa</a:t>
            </a:r>
            <a:endParaRPr lang="en-US" sz="3000" spc="-168" dirty="0" smtClean="0">
              <a:solidFill>
                <a:srgbClr val="FFFFFF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6254012"/>
            <a:ext cx="2814292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-11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May </a:t>
            </a:r>
            <a:r>
              <a:rPr lang="en-US" sz="2000" spc="-112" dirty="0" smtClean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30, </a:t>
            </a:r>
            <a:r>
              <a:rPr lang="en-US" sz="2000" spc="-11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677099"/>
            <a:ext cx="13886922" cy="6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</a:pPr>
            <a:r>
              <a:rPr lang="en-US" sz="4513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Club Leadership Learning Seminar</a:t>
            </a:r>
            <a:endParaRPr lang="en-US" sz="4513" dirty="0">
              <a:gradFill>
                <a:gsLst>
                  <a:gs pos="0">
                    <a:srgbClr val="FFFFFF">
                      <a:alpha val="89000"/>
                    </a:srgbClr>
                  </a:gs>
                  <a:gs pos="100000">
                    <a:srgbClr val="DFDFDF">
                      <a:alpha val="92000"/>
                    </a:srgbClr>
                  </a:gs>
                </a:gsLst>
                <a:lin ang="0"/>
              </a:gra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4331" y="2712219"/>
            <a:ext cx="15997885" cy="194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72"/>
              </a:lnSpc>
            </a:pPr>
            <a:r>
              <a:rPr lang="en-US" sz="5400" b="1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Garet Ultra-Bold"/>
                <a:ea typeface="Garet Ultra-Bold"/>
                <a:cs typeface="Garet Ultra-Bold"/>
                <a:sym typeface="Garet Ultra-Bold"/>
              </a:rPr>
              <a:t>CLUB ADMINISTRATION</a:t>
            </a:r>
            <a:endParaRPr lang="en-US" sz="5400" b="1" dirty="0" smtClean="0">
              <a:gradFill>
                <a:gsLst>
                  <a:gs pos="0">
                    <a:srgbClr val="FFFFFF">
                      <a:alpha val="89000"/>
                    </a:srgbClr>
                  </a:gs>
                  <a:gs pos="100000">
                    <a:srgbClr val="DFDFDF">
                      <a:alpha val="92000"/>
                    </a:srgbClr>
                  </a:gs>
                </a:gsLst>
                <a:lin ang="0"/>
              </a:gradFill>
              <a:latin typeface="Garet Ultra-Bold"/>
              <a:ea typeface="Garet Ultra-Bold"/>
              <a:cs typeface="Garet Ultra-Bold"/>
              <a:sym typeface="Garet Ultra-Bold"/>
            </a:endParaRPr>
          </a:p>
          <a:p>
            <a:pPr>
              <a:lnSpc>
                <a:spcPts val="7372"/>
              </a:lnSpc>
            </a:pPr>
            <a:r>
              <a:rPr lang="en-US" sz="7299" b="1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Garet Ultra-Bold"/>
                <a:ea typeface="Garet Ultra-Bold"/>
                <a:cs typeface="Garet Ultra-Bold"/>
                <a:sym typeface="Garet Ultra-Bold"/>
              </a:rPr>
              <a:t>ROLES &amp; RESPONSIBILITIES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392304"/>
            <a:ext cx="761637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82"/>
              </a:lnSpc>
            </a:pPr>
            <a:r>
              <a:rPr lang="en-US" sz="3645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DAV School, </a:t>
            </a:r>
            <a:r>
              <a:rPr lang="en-US" sz="3645" dirty="0" err="1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Dhobighat</a:t>
            </a:r>
            <a:r>
              <a:rPr lang="en-US" sz="3645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645" dirty="0" err="1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Poppins"/>
                <a:ea typeface="Poppins"/>
                <a:cs typeface="Poppins"/>
                <a:sym typeface="Poppins"/>
              </a:rPr>
              <a:t>Lalitpur</a:t>
            </a:r>
            <a:endParaRPr lang="en-US" sz="3645" dirty="0">
              <a:gradFill>
                <a:gsLst>
                  <a:gs pos="0">
                    <a:srgbClr val="FFFFFF">
                      <a:alpha val="89000"/>
                    </a:srgbClr>
                  </a:gs>
                  <a:gs pos="100000">
                    <a:srgbClr val="DFDFDF">
                      <a:alpha val="92000"/>
                    </a:srgbClr>
                  </a:gs>
                </a:gsLst>
                <a:lin ang="0"/>
              </a:gra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70556" y="744169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8045966"/>
            <a:chOff x="2221442" y="2403041"/>
            <a:chExt cx="13949628" cy="8045966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8007146"/>
              <a:chOff x="2246843" y="2489564"/>
              <a:chExt cx="13949628" cy="8007146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50167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Training 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&amp;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Development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4017230" cy="58846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Organize </a:t>
                </a:r>
                <a:r>
                  <a:rPr lang="en-US" sz="4000" dirty="0"/>
                  <a:t>leadership training,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skill development workshops,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succession planning for club positions.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50598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Training </a:t>
                </a:r>
                <a:r>
                  <a:rPr lang="en-US" sz="4000" dirty="0"/>
                  <a:t>Coordinator,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Club Members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40081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8704608"/>
            <a:chOff x="2221442" y="2403041"/>
            <a:chExt cx="13949628" cy="8704608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8665788"/>
              <a:chOff x="2246843" y="2489564"/>
              <a:chExt cx="13949628" cy="8665788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50167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Interclub </a:t>
                </a:r>
                <a:r>
                  <a:rPr lang="en-US" sz="4000" dirty="0"/>
                  <a:t>&amp; Community Collaboration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654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Foster </a:t>
                </a:r>
                <a:r>
                  <a:rPr lang="en-US" sz="4000" dirty="0"/>
                  <a:t>partnerships with other Rotary clubs,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plan joint projects,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build relationships with local organizations.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.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5718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Other </a:t>
                </a:r>
                <a:r>
                  <a:rPr lang="en-US" sz="4000" dirty="0"/>
                  <a:t>Rotary </a:t>
                </a:r>
                <a:endParaRPr lang="en-US" sz="4000" dirty="0" smtClean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Clubs</a:t>
                </a:r>
                <a:r>
                  <a:rPr lang="en-US" sz="4000" dirty="0"/>
                  <a:t>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Community </a:t>
                </a:r>
                <a:endParaRPr lang="en-US" sz="4000" dirty="0" smtClean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Leaders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33492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66727">
            <a:off x="9683469" y="-3537230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1939517" y="2171700"/>
            <a:ext cx="14614057" cy="4373143"/>
            <a:chOff x="0" y="0"/>
            <a:chExt cx="3848970" cy="966195"/>
          </a:xfrm>
        </p:grpSpPr>
        <p:sp>
          <p:nvSpPr>
            <p:cNvPr id="29" name="Freeform 3"/>
            <p:cNvSpPr/>
            <p:nvPr/>
          </p:nvSpPr>
          <p:spPr>
            <a:xfrm>
              <a:off x="0" y="0"/>
              <a:ext cx="3848970" cy="966195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0" name="TextBox 4"/>
            <p:cNvSpPr txBox="1"/>
            <p:nvPr/>
          </p:nvSpPr>
          <p:spPr>
            <a:xfrm>
              <a:off x="0" y="-47625"/>
              <a:ext cx="3848970" cy="1013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7111451" y="6848228"/>
            <a:ext cx="223911" cy="223911"/>
            <a:chOff x="0" y="0"/>
            <a:chExt cx="812800" cy="812800"/>
          </a:xfrm>
        </p:grpSpPr>
        <p:sp>
          <p:nvSpPr>
            <p:cNvPr id="32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3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4" name="Group 8"/>
          <p:cNvGrpSpPr/>
          <p:nvPr/>
        </p:nvGrpSpPr>
        <p:grpSpPr>
          <a:xfrm>
            <a:off x="6701240" y="6848228"/>
            <a:ext cx="223911" cy="223911"/>
            <a:chOff x="0" y="0"/>
            <a:chExt cx="812800" cy="812800"/>
          </a:xfrm>
        </p:grpSpPr>
        <p:sp>
          <p:nvSpPr>
            <p:cNvPr id="35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6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7" name="Group 11"/>
          <p:cNvGrpSpPr/>
          <p:nvPr/>
        </p:nvGrpSpPr>
        <p:grpSpPr>
          <a:xfrm>
            <a:off x="7600950" y="6897267"/>
            <a:ext cx="8952624" cy="125832"/>
            <a:chOff x="0" y="0"/>
            <a:chExt cx="635000" cy="8925"/>
          </a:xfrm>
        </p:grpSpPr>
        <p:sp>
          <p:nvSpPr>
            <p:cNvPr id="38" name="Freeform 12"/>
            <p:cNvSpPr/>
            <p:nvPr/>
          </p:nvSpPr>
          <p:spPr>
            <a:xfrm>
              <a:off x="0" y="0"/>
              <a:ext cx="635000" cy="8925"/>
            </a:xfrm>
            <a:custGeom>
              <a:avLst/>
              <a:gdLst/>
              <a:ahLst/>
              <a:cxnLst/>
              <a:rect l="l" t="t" r="r" b="b"/>
              <a:pathLst>
                <a:path w="635000" h="8925">
                  <a:moveTo>
                    <a:pt x="4463" y="0"/>
                  </a:moveTo>
                  <a:lnTo>
                    <a:pt x="630537" y="0"/>
                  </a:lnTo>
                  <a:cubicBezTo>
                    <a:pt x="631721" y="0"/>
                    <a:pt x="632856" y="470"/>
                    <a:pt x="633693" y="1307"/>
                  </a:cubicBezTo>
                  <a:cubicBezTo>
                    <a:pt x="634530" y="2144"/>
                    <a:pt x="635000" y="3279"/>
                    <a:pt x="635000" y="4463"/>
                  </a:cubicBezTo>
                  <a:lnTo>
                    <a:pt x="635000" y="4463"/>
                  </a:lnTo>
                  <a:cubicBezTo>
                    <a:pt x="635000" y="5646"/>
                    <a:pt x="634530" y="6781"/>
                    <a:pt x="633693" y="7618"/>
                  </a:cubicBezTo>
                  <a:cubicBezTo>
                    <a:pt x="632856" y="8455"/>
                    <a:pt x="631721" y="8925"/>
                    <a:pt x="630537" y="8925"/>
                  </a:cubicBezTo>
                  <a:lnTo>
                    <a:pt x="4463" y="8925"/>
                  </a:lnTo>
                  <a:cubicBezTo>
                    <a:pt x="3279" y="8925"/>
                    <a:pt x="2144" y="8455"/>
                    <a:pt x="1307" y="7618"/>
                  </a:cubicBezTo>
                  <a:cubicBezTo>
                    <a:pt x="470" y="6781"/>
                    <a:pt x="0" y="5646"/>
                    <a:pt x="0" y="4463"/>
                  </a:cubicBezTo>
                  <a:lnTo>
                    <a:pt x="0" y="4463"/>
                  </a:lnTo>
                  <a:cubicBezTo>
                    <a:pt x="0" y="3279"/>
                    <a:pt x="470" y="2144"/>
                    <a:pt x="1307" y="1307"/>
                  </a:cubicBezTo>
                  <a:cubicBezTo>
                    <a:pt x="2144" y="470"/>
                    <a:pt x="3279" y="0"/>
                    <a:pt x="4463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9" name="TextBox 13"/>
            <p:cNvSpPr txBox="1"/>
            <p:nvPr/>
          </p:nvSpPr>
          <p:spPr>
            <a:xfrm>
              <a:off x="0" y="-47625"/>
              <a:ext cx="635000" cy="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1" name="Freeform 15"/>
          <p:cNvSpPr/>
          <p:nvPr/>
        </p:nvSpPr>
        <p:spPr>
          <a:xfrm>
            <a:off x="15613990" y="7271525"/>
            <a:ext cx="939584" cy="510792"/>
          </a:xfrm>
          <a:custGeom>
            <a:avLst/>
            <a:gdLst/>
            <a:ahLst/>
            <a:cxnLst/>
            <a:rect l="l" t="t" r="r" b="b"/>
            <a:pathLst>
              <a:path w="939584" h="510792">
                <a:moveTo>
                  <a:pt x="0" y="0"/>
                </a:moveTo>
                <a:lnTo>
                  <a:pt x="939584" y="0"/>
                </a:lnTo>
                <a:lnTo>
                  <a:pt x="939584" y="510792"/>
                </a:lnTo>
                <a:lnTo>
                  <a:pt x="0" y="51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17"/>
          <p:cNvSpPr txBox="1"/>
          <p:nvPr/>
        </p:nvSpPr>
        <p:spPr>
          <a:xfrm>
            <a:off x="2587369" y="3677620"/>
            <a:ext cx="1250366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</a:pPr>
            <a:r>
              <a:rPr lang="en-US" sz="4800" b="1" dirty="0" smtClean="0">
                <a:solidFill>
                  <a:srgbClr val="23211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Any Queries??????</a:t>
            </a:r>
            <a:endParaRPr lang="en-US" sz="4800" b="1" dirty="0">
              <a:solidFill>
                <a:srgbClr val="23211F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11096502" y="277763"/>
            <a:ext cx="3773313" cy="1463936"/>
            <a:chOff x="0" y="0"/>
            <a:chExt cx="4174554" cy="1619606"/>
          </a:xfrm>
        </p:grpSpPr>
        <p:sp>
          <p:nvSpPr>
            <p:cNvPr id="25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08" r="-1" b="-508"/>
              </a:stretch>
            </a:blipFill>
          </p:spPr>
        </p:sp>
      </p:grpSp>
      <p:sp>
        <p:nvSpPr>
          <p:cNvPr id="26" name="TextBox 18"/>
          <p:cNvSpPr txBox="1"/>
          <p:nvPr/>
        </p:nvSpPr>
        <p:spPr>
          <a:xfrm>
            <a:off x="15116068" y="21610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36753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66727">
            <a:off x="9683469" y="-3537230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50990" y="805824"/>
            <a:ext cx="3773313" cy="1463936"/>
            <a:chOff x="0" y="0"/>
            <a:chExt cx="4174554" cy="16196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875835" y="4353031"/>
            <a:ext cx="796336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372"/>
              </a:lnSpc>
            </a:pPr>
            <a:r>
              <a:rPr lang="en-US" sz="8800" b="1" dirty="0" smtClean="0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Garet Ultra-Bold"/>
                <a:ea typeface="Garet Ultra-Bold"/>
                <a:cs typeface="Garet Ultra-Bold"/>
                <a:sym typeface="Garet Ultra-Bold"/>
              </a:rPr>
              <a:t>THANK YOU !</a:t>
            </a:r>
            <a:endParaRPr lang="en-US" sz="8800" b="1" dirty="0">
              <a:gradFill>
                <a:gsLst>
                  <a:gs pos="0">
                    <a:srgbClr val="FFFFFF">
                      <a:alpha val="89000"/>
                    </a:srgbClr>
                  </a:gs>
                  <a:gs pos="100000">
                    <a:srgbClr val="DFDFDF">
                      <a:alpha val="92000"/>
                    </a:srgbClr>
                  </a:gs>
                </a:gsLst>
                <a:lin ang="0"/>
              </a:gradFill>
              <a:latin typeface="Garet Ultra-Bold"/>
              <a:ea typeface="Garet Ultra-Bold"/>
              <a:cs typeface="Garet Ultra-Bold"/>
              <a:sym typeface="Garet Ul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70556" y="744169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  <p:grpSp>
        <p:nvGrpSpPr>
          <p:cNvPr id="19" name="Group 5"/>
          <p:cNvGrpSpPr/>
          <p:nvPr/>
        </p:nvGrpSpPr>
        <p:grpSpPr>
          <a:xfrm>
            <a:off x="1441153" y="5703838"/>
            <a:ext cx="223911" cy="185050"/>
            <a:chOff x="0" y="0"/>
            <a:chExt cx="812800" cy="812800"/>
          </a:xfrm>
        </p:grpSpPr>
        <p:sp>
          <p:nvSpPr>
            <p:cNvPr id="20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21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1053608" y="5687606"/>
            <a:ext cx="223911" cy="185050"/>
            <a:chOff x="0" y="0"/>
            <a:chExt cx="812800" cy="812800"/>
          </a:xfrm>
        </p:grpSpPr>
        <p:sp>
          <p:nvSpPr>
            <p:cNvPr id="23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24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5" name="Group 11"/>
          <p:cNvGrpSpPr/>
          <p:nvPr/>
        </p:nvGrpSpPr>
        <p:grpSpPr>
          <a:xfrm>
            <a:off x="1843977" y="5738346"/>
            <a:ext cx="5681430" cy="144523"/>
            <a:chOff x="0" y="0"/>
            <a:chExt cx="635000" cy="8925"/>
          </a:xfrm>
        </p:grpSpPr>
        <p:sp>
          <p:nvSpPr>
            <p:cNvPr id="26" name="Freeform 12"/>
            <p:cNvSpPr/>
            <p:nvPr/>
          </p:nvSpPr>
          <p:spPr>
            <a:xfrm>
              <a:off x="0" y="0"/>
              <a:ext cx="635000" cy="8925"/>
            </a:xfrm>
            <a:custGeom>
              <a:avLst/>
              <a:gdLst/>
              <a:ahLst/>
              <a:cxnLst/>
              <a:rect l="l" t="t" r="r" b="b"/>
              <a:pathLst>
                <a:path w="635000" h="8925">
                  <a:moveTo>
                    <a:pt x="4463" y="0"/>
                  </a:moveTo>
                  <a:lnTo>
                    <a:pt x="630537" y="0"/>
                  </a:lnTo>
                  <a:cubicBezTo>
                    <a:pt x="631721" y="0"/>
                    <a:pt x="632856" y="470"/>
                    <a:pt x="633693" y="1307"/>
                  </a:cubicBezTo>
                  <a:cubicBezTo>
                    <a:pt x="634530" y="2144"/>
                    <a:pt x="635000" y="3279"/>
                    <a:pt x="635000" y="4463"/>
                  </a:cubicBezTo>
                  <a:lnTo>
                    <a:pt x="635000" y="4463"/>
                  </a:lnTo>
                  <a:cubicBezTo>
                    <a:pt x="635000" y="5646"/>
                    <a:pt x="634530" y="6781"/>
                    <a:pt x="633693" y="7618"/>
                  </a:cubicBezTo>
                  <a:cubicBezTo>
                    <a:pt x="632856" y="8455"/>
                    <a:pt x="631721" y="8925"/>
                    <a:pt x="630537" y="8925"/>
                  </a:cubicBezTo>
                  <a:lnTo>
                    <a:pt x="4463" y="8925"/>
                  </a:lnTo>
                  <a:cubicBezTo>
                    <a:pt x="3279" y="8925"/>
                    <a:pt x="2144" y="8455"/>
                    <a:pt x="1307" y="7618"/>
                  </a:cubicBezTo>
                  <a:cubicBezTo>
                    <a:pt x="470" y="6781"/>
                    <a:pt x="0" y="5646"/>
                    <a:pt x="0" y="4463"/>
                  </a:cubicBezTo>
                  <a:lnTo>
                    <a:pt x="0" y="4463"/>
                  </a:lnTo>
                  <a:cubicBezTo>
                    <a:pt x="0" y="3279"/>
                    <a:pt x="470" y="2144"/>
                    <a:pt x="1307" y="1307"/>
                  </a:cubicBezTo>
                  <a:cubicBezTo>
                    <a:pt x="2144" y="470"/>
                    <a:pt x="3279" y="0"/>
                    <a:pt x="4463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27" name="TextBox 13"/>
            <p:cNvSpPr txBox="1"/>
            <p:nvPr/>
          </p:nvSpPr>
          <p:spPr>
            <a:xfrm>
              <a:off x="0" y="-47625"/>
              <a:ext cx="635000" cy="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93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66727">
            <a:off x="9683469" y="-3537230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1939517" y="2171700"/>
            <a:ext cx="14614057" cy="4373143"/>
            <a:chOff x="0" y="0"/>
            <a:chExt cx="3848970" cy="966195"/>
          </a:xfrm>
        </p:grpSpPr>
        <p:sp>
          <p:nvSpPr>
            <p:cNvPr id="29" name="Freeform 3"/>
            <p:cNvSpPr/>
            <p:nvPr/>
          </p:nvSpPr>
          <p:spPr>
            <a:xfrm>
              <a:off x="0" y="0"/>
              <a:ext cx="3848970" cy="966195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0" name="TextBox 4"/>
            <p:cNvSpPr txBox="1"/>
            <p:nvPr/>
          </p:nvSpPr>
          <p:spPr>
            <a:xfrm>
              <a:off x="0" y="-47625"/>
              <a:ext cx="3848970" cy="1013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7111451" y="6848228"/>
            <a:ext cx="223911" cy="223911"/>
            <a:chOff x="0" y="0"/>
            <a:chExt cx="812800" cy="812800"/>
          </a:xfrm>
        </p:grpSpPr>
        <p:sp>
          <p:nvSpPr>
            <p:cNvPr id="32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3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4" name="Group 8"/>
          <p:cNvGrpSpPr/>
          <p:nvPr/>
        </p:nvGrpSpPr>
        <p:grpSpPr>
          <a:xfrm>
            <a:off x="6701240" y="6848228"/>
            <a:ext cx="223911" cy="223911"/>
            <a:chOff x="0" y="0"/>
            <a:chExt cx="812800" cy="812800"/>
          </a:xfrm>
        </p:grpSpPr>
        <p:sp>
          <p:nvSpPr>
            <p:cNvPr id="35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6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7" name="Group 11"/>
          <p:cNvGrpSpPr/>
          <p:nvPr/>
        </p:nvGrpSpPr>
        <p:grpSpPr>
          <a:xfrm>
            <a:off x="7600950" y="6897267"/>
            <a:ext cx="8952624" cy="125832"/>
            <a:chOff x="0" y="0"/>
            <a:chExt cx="635000" cy="8925"/>
          </a:xfrm>
        </p:grpSpPr>
        <p:sp>
          <p:nvSpPr>
            <p:cNvPr id="38" name="Freeform 12"/>
            <p:cNvSpPr/>
            <p:nvPr/>
          </p:nvSpPr>
          <p:spPr>
            <a:xfrm>
              <a:off x="0" y="0"/>
              <a:ext cx="635000" cy="8925"/>
            </a:xfrm>
            <a:custGeom>
              <a:avLst/>
              <a:gdLst/>
              <a:ahLst/>
              <a:cxnLst/>
              <a:rect l="l" t="t" r="r" b="b"/>
              <a:pathLst>
                <a:path w="635000" h="8925">
                  <a:moveTo>
                    <a:pt x="4463" y="0"/>
                  </a:moveTo>
                  <a:lnTo>
                    <a:pt x="630537" y="0"/>
                  </a:lnTo>
                  <a:cubicBezTo>
                    <a:pt x="631721" y="0"/>
                    <a:pt x="632856" y="470"/>
                    <a:pt x="633693" y="1307"/>
                  </a:cubicBezTo>
                  <a:cubicBezTo>
                    <a:pt x="634530" y="2144"/>
                    <a:pt x="635000" y="3279"/>
                    <a:pt x="635000" y="4463"/>
                  </a:cubicBezTo>
                  <a:lnTo>
                    <a:pt x="635000" y="4463"/>
                  </a:lnTo>
                  <a:cubicBezTo>
                    <a:pt x="635000" y="5646"/>
                    <a:pt x="634530" y="6781"/>
                    <a:pt x="633693" y="7618"/>
                  </a:cubicBezTo>
                  <a:cubicBezTo>
                    <a:pt x="632856" y="8455"/>
                    <a:pt x="631721" y="8925"/>
                    <a:pt x="630537" y="8925"/>
                  </a:cubicBezTo>
                  <a:lnTo>
                    <a:pt x="4463" y="8925"/>
                  </a:lnTo>
                  <a:cubicBezTo>
                    <a:pt x="3279" y="8925"/>
                    <a:pt x="2144" y="8455"/>
                    <a:pt x="1307" y="7618"/>
                  </a:cubicBezTo>
                  <a:cubicBezTo>
                    <a:pt x="470" y="6781"/>
                    <a:pt x="0" y="5646"/>
                    <a:pt x="0" y="4463"/>
                  </a:cubicBezTo>
                  <a:lnTo>
                    <a:pt x="0" y="4463"/>
                  </a:lnTo>
                  <a:cubicBezTo>
                    <a:pt x="0" y="3279"/>
                    <a:pt x="470" y="2144"/>
                    <a:pt x="1307" y="1307"/>
                  </a:cubicBezTo>
                  <a:cubicBezTo>
                    <a:pt x="2144" y="470"/>
                    <a:pt x="3279" y="0"/>
                    <a:pt x="4463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9" name="TextBox 13"/>
            <p:cNvSpPr txBox="1"/>
            <p:nvPr/>
          </p:nvSpPr>
          <p:spPr>
            <a:xfrm>
              <a:off x="0" y="-47625"/>
              <a:ext cx="635000" cy="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1" name="Freeform 15"/>
          <p:cNvSpPr/>
          <p:nvPr/>
        </p:nvSpPr>
        <p:spPr>
          <a:xfrm>
            <a:off x="15613990" y="7271525"/>
            <a:ext cx="939584" cy="510792"/>
          </a:xfrm>
          <a:custGeom>
            <a:avLst/>
            <a:gdLst/>
            <a:ahLst/>
            <a:cxnLst/>
            <a:rect l="l" t="t" r="r" b="b"/>
            <a:pathLst>
              <a:path w="939584" h="510792">
                <a:moveTo>
                  <a:pt x="0" y="0"/>
                </a:moveTo>
                <a:lnTo>
                  <a:pt x="939584" y="0"/>
                </a:lnTo>
                <a:lnTo>
                  <a:pt x="939584" y="510792"/>
                </a:lnTo>
                <a:lnTo>
                  <a:pt x="0" y="51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16"/>
          <p:cNvSpPr txBox="1"/>
          <p:nvPr/>
        </p:nvSpPr>
        <p:spPr>
          <a:xfrm>
            <a:off x="2510199" y="3322136"/>
            <a:ext cx="1216001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/>
              <a:t>In your smart </a:t>
            </a:r>
            <a:r>
              <a:rPr lang="en-US" sz="4000" dirty="0" smtClean="0"/>
              <a:t>mobile,  there </a:t>
            </a:r>
            <a:r>
              <a:rPr lang="en-US" sz="4000" dirty="0"/>
              <a:t>is smart rotary app …</a:t>
            </a:r>
          </a:p>
          <a:p>
            <a:r>
              <a:rPr lang="en-US" sz="4000" dirty="0"/>
              <a:t>Rotary </a:t>
            </a:r>
          </a:p>
          <a:p>
            <a:r>
              <a:rPr lang="en-US" sz="4000" dirty="0"/>
              <a:t>Do you have the app ..</a:t>
            </a:r>
          </a:p>
          <a:p>
            <a:r>
              <a:rPr lang="en-US" sz="4000" dirty="0"/>
              <a:t>You can find almost all </a:t>
            </a:r>
            <a:r>
              <a:rPr lang="en-US" sz="4000" dirty="0" smtClean="0"/>
              <a:t>resources </a:t>
            </a:r>
            <a:r>
              <a:rPr lang="en-US" sz="4000" dirty="0"/>
              <a:t>in your mobile … </a:t>
            </a:r>
            <a:endParaRPr lang="en-US" sz="4000" dirty="0" smtClean="0"/>
          </a:p>
          <a:p>
            <a:r>
              <a:rPr lang="en-US" sz="4000" dirty="0" smtClean="0"/>
              <a:t>so </a:t>
            </a:r>
            <a:r>
              <a:rPr lang="en-US" sz="4000" dirty="0"/>
              <a:t>its easy to </a:t>
            </a:r>
            <a:r>
              <a:rPr lang="en-US" sz="4000" dirty="0" smtClean="0"/>
              <a:t>use</a:t>
            </a:r>
            <a:endParaRPr lang="en-US" sz="4000" dirty="0"/>
          </a:p>
        </p:txBody>
      </p:sp>
      <p:sp>
        <p:nvSpPr>
          <p:cNvPr id="43" name="TextBox 17"/>
          <p:cNvSpPr txBox="1"/>
          <p:nvPr/>
        </p:nvSpPr>
        <p:spPr>
          <a:xfrm>
            <a:off x="2470388" y="2415097"/>
            <a:ext cx="1250366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</a:pPr>
            <a:r>
              <a:rPr lang="en-US" sz="4000" b="1" dirty="0" smtClean="0">
                <a:solidFill>
                  <a:srgbClr val="23211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Just a Reminder</a:t>
            </a:r>
            <a:endParaRPr lang="en-US" sz="4000" b="1" dirty="0">
              <a:solidFill>
                <a:srgbClr val="23211F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11096502" y="277763"/>
            <a:ext cx="3773313" cy="1463936"/>
            <a:chOff x="0" y="0"/>
            <a:chExt cx="4174554" cy="1619606"/>
          </a:xfrm>
        </p:grpSpPr>
        <p:sp>
          <p:nvSpPr>
            <p:cNvPr id="25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08" r="-1" b="-508"/>
              </a:stretch>
            </a:blipFill>
          </p:spPr>
        </p:sp>
      </p:grpSp>
      <p:sp>
        <p:nvSpPr>
          <p:cNvPr id="26" name="TextBox 18"/>
          <p:cNvSpPr txBox="1"/>
          <p:nvPr/>
        </p:nvSpPr>
        <p:spPr>
          <a:xfrm>
            <a:off x="15116068" y="21610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7136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66727">
            <a:off x="9683469" y="-3537230"/>
            <a:ext cx="11215742" cy="112157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66727">
            <a:off x="12737741" y="-2526351"/>
            <a:ext cx="7530780" cy="75307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2100"/>
                  </a:srgbClr>
                </a:gs>
                <a:gs pos="25000">
                  <a:srgbClr val="FFFFFF">
                    <a:alpha val="3000"/>
                  </a:srgbClr>
                </a:gs>
                <a:gs pos="50000">
                  <a:srgbClr val="FFFFFF">
                    <a:alpha val="2000"/>
                  </a:srgbClr>
                </a:gs>
                <a:gs pos="75000">
                  <a:srgbClr val="FFFFFF">
                    <a:alpha val="3000"/>
                  </a:srgbClr>
                </a:gs>
                <a:gs pos="100000">
                  <a:srgbClr val="FFFFFF">
                    <a:alpha val="2000"/>
                  </a:srgbClr>
                </a:gs>
              </a:gsLst>
              <a:lin ang="2700000"/>
            </a:gradFill>
            <a:ln w="19050" cap="rnd">
              <a:solidFill>
                <a:srgbClr val="FFFFFF">
                  <a:alpha val="19608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1939517" y="2171700"/>
            <a:ext cx="14614057" cy="4373143"/>
            <a:chOff x="0" y="0"/>
            <a:chExt cx="3848970" cy="966195"/>
          </a:xfrm>
        </p:grpSpPr>
        <p:sp>
          <p:nvSpPr>
            <p:cNvPr id="29" name="Freeform 3"/>
            <p:cNvSpPr/>
            <p:nvPr/>
          </p:nvSpPr>
          <p:spPr>
            <a:xfrm>
              <a:off x="0" y="0"/>
              <a:ext cx="3848970" cy="966195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0" name="TextBox 4"/>
            <p:cNvSpPr txBox="1"/>
            <p:nvPr/>
          </p:nvSpPr>
          <p:spPr>
            <a:xfrm>
              <a:off x="0" y="-47625"/>
              <a:ext cx="3848970" cy="1013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7111451" y="6848228"/>
            <a:ext cx="223911" cy="223911"/>
            <a:chOff x="0" y="0"/>
            <a:chExt cx="812800" cy="812800"/>
          </a:xfrm>
        </p:grpSpPr>
        <p:sp>
          <p:nvSpPr>
            <p:cNvPr id="32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3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4" name="Group 8"/>
          <p:cNvGrpSpPr/>
          <p:nvPr/>
        </p:nvGrpSpPr>
        <p:grpSpPr>
          <a:xfrm>
            <a:off x="6701240" y="6848228"/>
            <a:ext cx="223911" cy="223911"/>
            <a:chOff x="0" y="0"/>
            <a:chExt cx="812800" cy="812800"/>
          </a:xfrm>
        </p:grpSpPr>
        <p:sp>
          <p:nvSpPr>
            <p:cNvPr id="35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6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7" name="Group 11"/>
          <p:cNvGrpSpPr/>
          <p:nvPr/>
        </p:nvGrpSpPr>
        <p:grpSpPr>
          <a:xfrm>
            <a:off x="7600950" y="6897267"/>
            <a:ext cx="8952624" cy="125832"/>
            <a:chOff x="0" y="0"/>
            <a:chExt cx="635000" cy="8925"/>
          </a:xfrm>
        </p:grpSpPr>
        <p:sp>
          <p:nvSpPr>
            <p:cNvPr id="38" name="Freeform 12"/>
            <p:cNvSpPr/>
            <p:nvPr/>
          </p:nvSpPr>
          <p:spPr>
            <a:xfrm>
              <a:off x="0" y="0"/>
              <a:ext cx="635000" cy="8925"/>
            </a:xfrm>
            <a:custGeom>
              <a:avLst/>
              <a:gdLst/>
              <a:ahLst/>
              <a:cxnLst/>
              <a:rect l="l" t="t" r="r" b="b"/>
              <a:pathLst>
                <a:path w="635000" h="8925">
                  <a:moveTo>
                    <a:pt x="4463" y="0"/>
                  </a:moveTo>
                  <a:lnTo>
                    <a:pt x="630537" y="0"/>
                  </a:lnTo>
                  <a:cubicBezTo>
                    <a:pt x="631721" y="0"/>
                    <a:pt x="632856" y="470"/>
                    <a:pt x="633693" y="1307"/>
                  </a:cubicBezTo>
                  <a:cubicBezTo>
                    <a:pt x="634530" y="2144"/>
                    <a:pt x="635000" y="3279"/>
                    <a:pt x="635000" y="4463"/>
                  </a:cubicBezTo>
                  <a:lnTo>
                    <a:pt x="635000" y="4463"/>
                  </a:lnTo>
                  <a:cubicBezTo>
                    <a:pt x="635000" y="5646"/>
                    <a:pt x="634530" y="6781"/>
                    <a:pt x="633693" y="7618"/>
                  </a:cubicBezTo>
                  <a:cubicBezTo>
                    <a:pt x="632856" y="8455"/>
                    <a:pt x="631721" y="8925"/>
                    <a:pt x="630537" y="8925"/>
                  </a:cubicBezTo>
                  <a:lnTo>
                    <a:pt x="4463" y="8925"/>
                  </a:lnTo>
                  <a:cubicBezTo>
                    <a:pt x="3279" y="8925"/>
                    <a:pt x="2144" y="8455"/>
                    <a:pt x="1307" y="7618"/>
                  </a:cubicBezTo>
                  <a:cubicBezTo>
                    <a:pt x="470" y="6781"/>
                    <a:pt x="0" y="5646"/>
                    <a:pt x="0" y="4463"/>
                  </a:cubicBezTo>
                  <a:lnTo>
                    <a:pt x="0" y="4463"/>
                  </a:lnTo>
                  <a:cubicBezTo>
                    <a:pt x="0" y="3279"/>
                    <a:pt x="470" y="2144"/>
                    <a:pt x="1307" y="1307"/>
                  </a:cubicBezTo>
                  <a:cubicBezTo>
                    <a:pt x="2144" y="470"/>
                    <a:pt x="3279" y="0"/>
                    <a:pt x="4463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sp>
          <p:nvSpPr>
            <p:cNvPr id="39" name="TextBox 13"/>
            <p:cNvSpPr txBox="1"/>
            <p:nvPr/>
          </p:nvSpPr>
          <p:spPr>
            <a:xfrm>
              <a:off x="0" y="-47625"/>
              <a:ext cx="635000" cy="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1" name="Freeform 15"/>
          <p:cNvSpPr/>
          <p:nvPr/>
        </p:nvSpPr>
        <p:spPr>
          <a:xfrm>
            <a:off x="15613990" y="7271525"/>
            <a:ext cx="939584" cy="510792"/>
          </a:xfrm>
          <a:custGeom>
            <a:avLst/>
            <a:gdLst/>
            <a:ahLst/>
            <a:cxnLst/>
            <a:rect l="l" t="t" r="r" b="b"/>
            <a:pathLst>
              <a:path w="939584" h="510792">
                <a:moveTo>
                  <a:pt x="0" y="0"/>
                </a:moveTo>
                <a:lnTo>
                  <a:pt x="939584" y="0"/>
                </a:lnTo>
                <a:lnTo>
                  <a:pt x="939584" y="510792"/>
                </a:lnTo>
                <a:lnTo>
                  <a:pt x="0" y="51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17"/>
          <p:cNvSpPr txBox="1"/>
          <p:nvPr/>
        </p:nvSpPr>
        <p:spPr>
          <a:xfrm>
            <a:off x="2470388" y="2415097"/>
            <a:ext cx="1250366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What </a:t>
            </a:r>
            <a:r>
              <a:rPr lang="en-US" sz="6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 the Role and Responsibilities of </a:t>
            </a:r>
            <a:endParaRPr lang="en-US" sz="6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ts val="7419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Club Administration </a:t>
            </a:r>
            <a:r>
              <a:rPr lang="en-US" sz="6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Committee and its Chair?</a:t>
            </a:r>
          </a:p>
          <a:p>
            <a:pPr algn="just">
              <a:lnSpc>
                <a:spcPts val="7419"/>
              </a:lnSpc>
            </a:pPr>
            <a:endParaRPr lang="en-US" sz="6000" b="1" dirty="0">
              <a:solidFill>
                <a:srgbClr val="23211F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5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08" r="-1" b="-508"/>
              </a:stretch>
            </a:blipFill>
          </p:spPr>
        </p:sp>
      </p:grpSp>
      <p:sp>
        <p:nvSpPr>
          <p:cNvPr id="26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5427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7007660"/>
            <a:chOff x="2221442" y="2403041"/>
            <a:chExt cx="13949628" cy="7007660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6968840"/>
              <a:chOff x="2246843" y="2489564"/>
              <a:chExt cx="13949628" cy="6968840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dirty="0"/>
                  <a:t>Leadership &amp; Governance</a:t>
                </a:r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48013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dirty="0"/>
                  <a:t>Facilitate communication between club officers, oversee meetings, ensure smooth operations.</a:t>
                </a:r>
              </a:p>
              <a:p>
                <a:endParaRPr lang="en-US" sz="32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dirty="0"/>
                  <a:t>Club President, Board Members</a:t>
                </a:r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7387324"/>
            <a:chOff x="2221442" y="2403041"/>
            <a:chExt cx="13949628" cy="7387324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7348504"/>
              <a:chOff x="2246843" y="2489564"/>
              <a:chExt cx="13949628" cy="7348504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23391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dirty="0" smtClean="0"/>
                  <a:t>Membership </a:t>
                </a:r>
                <a:r>
                  <a:rPr lang="en-US" sz="4000" dirty="0"/>
                  <a:t>Engagement</a:t>
                </a:r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52260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Maintain </a:t>
                </a:r>
                <a:r>
                  <a:rPr lang="en-US" sz="4000" dirty="0"/>
                  <a:t>records,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track attendance, </a:t>
                </a:r>
                <a:r>
                  <a:rPr lang="en-US" sz="4000" dirty="0" smtClean="0"/>
                  <a:t>implement, retention, </a:t>
                </a:r>
                <a:r>
                  <a:rPr lang="en-US" sz="4000" dirty="0"/>
                  <a:t>strategies, </a:t>
                </a:r>
                <a:r>
                  <a:rPr lang="en-US" sz="4000" dirty="0" smtClean="0"/>
                  <a:t>&amp;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onboard new members.</a:t>
                </a:r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2425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Membership </a:t>
                </a:r>
                <a:r>
                  <a:rPr lang="en-US" sz="4000" dirty="0"/>
                  <a:t>Chair,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Secretary</a:t>
                </a:r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14326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7007660"/>
            <a:chOff x="2221442" y="2403041"/>
            <a:chExt cx="13949628" cy="7007660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6968840"/>
              <a:chOff x="2246843" y="2489564"/>
              <a:chExt cx="13949628" cy="6968840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36994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Meetings 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&amp;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Events Planning</a:t>
                </a:r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45674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Schedule </a:t>
                </a:r>
                <a:r>
                  <a:rPr lang="en-US" sz="4000" dirty="0"/>
                  <a:t>meetings, organize guest speakers, ensure proper documentation of discussions.</a:t>
                </a:r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37425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Club </a:t>
                </a:r>
                <a:r>
                  <a:rPr lang="en-US" sz="4000" dirty="0"/>
                  <a:t>Secretary, Event Coordinator, Program Chair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2234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7387324"/>
            <a:chOff x="2221442" y="2403041"/>
            <a:chExt cx="13949628" cy="7387324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7348504"/>
              <a:chOff x="2246843" y="2489564"/>
              <a:chExt cx="13949628" cy="7348504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23821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Financial Oversight</a:t>
                </a:r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52260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Assist </a:t>
                </a:r>
                <a:r>
                  <a:rPr lang="en-US" sz="4000" dirty="0"/>
                  <a:t>in budgeting, financial planning, and compliance with Rotary International guidelines.</a:t>
                </a:r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37425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Treasurer</a:t>
                </a:r>
                <a:r>
                  <a:rPr lang="en-US" sz="4000" dirty="0"/>
                  <a:t>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Finance Committee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24636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8045966"/>
            <a:chOff x="2221442" y="2403041"/>
            <a:chExt cx="13949628" cy="8045966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8007146"/>
              <a:chOff x="2246843" y="2489564"/>
              <a:chExt cx="13949628" cy="8007146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36994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Communication </a:t>
                </a:r>
                <a:r>
                  <a:rPr lang="en-US" sz="4000" dirty="0"/>
                  <a:t>&amp;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Public Relations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58846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Manage </a:t>
                </a:r>
                <a:r>
                  <a:rPr lang="en-US" sz="4000" dirty="0"/>
                  <a:t>newsletters,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      social media, community outreach,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and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Rotary branding.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44012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Public </a:t>
                </a:r>
                <a:r>
                  <a:rPr lang="en-US" sz="4000" dirty="0"/>
                  <a:t>Relations Chair,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IT Coordinator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2764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/>
          <p:nvPr/>
        </p:nvSpPr>
        <p:spPr>
          <a:xfrm>
            <a:off x="7037483" y="2441861"/>
            <a:ext cx="4349911" cy="1816506"/>
          </a:xfrm>
          <a:custGeom>
            <a:avLst/>
            <a:gdLst/>
            <a:ahLst/>
            <a:cxnLst/>
            <a:rect l="l" t="t" r="r" b="b"/>
            <a:pathLst>
              <a:path w="3848970" h="966195">
                <a:moveTo>
                  <a:pt x="27018" y="0"/>
                </a:moveTo>
                <a:lnTo>
                  <a:pt x="3821952" y="0"/>
                </a:lnTo>
                <a:cubicBezTo>
                  <a:pt x="3829117" y="0"/>
                  <a:pt x="3835989" y="2846"/>
                  <a:pt x="3841056" y="7913"/>
                </a:cubicBezTo>
                <a:cubicBezTo>
                  <a:pt x="3846123" y="12980"/>
                  <a:pt x="3848970" y="19852"/>
                  <a:pt x="3848970" y="27018"/>
                </a:cubicBezTo>
                <a:lnTo>
                  <a:pt x="3848970" y="939177"/>
                </a:lnTo>
                <a:cubicBezTo>
                  <a:pt x="3848970" y="946343"/>
                  <a:pt x="3846123" y="953215"/>
                  <a:pt x="3841056" y="958282"/>
                </a:cubicBezTo>
                <a:cubicBezTo>
                  <a:pt x="3835989" y="963348"/>
                  <a:pt x="3829117" y="966195"/>
                  <a:pt x="3821952" y="966195"/>
                </a:cubicBezTo>
                <a:lnTo>
                  <a:pt x="27018" y="966195"/>
                </a:lnTo>
                <a:cubicBezTo>
                  <a:pt x="19852" y="966195"/>
                  <a:pt x="12980" y="963348"/>
                  <a:pt x="7913" y="958282"/>
                </a:cubicBezTo>
                <a:cubicBezTo>
                  <a:pt x="2846" y="953215"/>
                  <a:pt x="0" y="946343"/>
                  <a:pt x="0" y="939177"/>
                </a:cubicBezTo>
                <a:lnTo>
                  <a:pt x="0" y="27018"/>
                </a:lnTo>
                <a:cubicBezTo>
                  <a:pt x="0" y="19852"/>
                  <a:pt x="2846" y="12980"/>
                  <a:pt x="7913" y="7913"/>
                </a:cubicBezTo>
                <a:cubicBezTo>
                  <a:pt x="12980" y="2846"/>
                  <a:pt x="19852" y="0"/>
                  <a:pt x="27018" y="0"/>
                </a:cubicBezTo>
                <a:close/>
              </a:path>
            </a:pathLst>
          </a:custGeom>
          <a:solidFill>
            <a:srgbClr val="D0F046"/>
          </a:solidFill>
        </p:spPr>
      </p:sp>
      <p:grpSp>
        <p:nvGrpSpPr>
          <p:cNvPr id="7" name="Group 6"/>
          <p:cNvGrpSpPr/>
          <p:nvPr/>
        </p:nvGrpSpPr>
        <p:grpSpPr>
          <a:xfrm>
            <a:off x="2221442" y="2403041"/>
            <a:ext cx="13949628" cy="7443928"/>
            <a:chOff x="2221442" y="2403041"/>
            <a:chExt cx="13949628" cy="7443928"/>
          </a:xfrm>
        </p:grpSpPr>
        <p:sp>
          <p:nvSpPr>
            <p:cNvPr id="19" name="Freeform 3"/>
            <p:cNvSpPr/>
            <p:nvPr/>
          </p:nvSpPr>
          <p:spPr>
            <a:xfrm>
              <a:off x="11811000" y="2403041"/>
              <a:ext cx="4349911" cy="1816506"/>
            </a:xfrm>
            <a:custGeom>
              <a:avLst/>
              <a:gdLst/>
              <a:ahLst/>
              <a:cxnLst/>
              <a:rect l="l" t="t" r="r" b="b"/>
              <a:pathLst>
                <a:path w="3848970" h="966195">
                  <a:moveTo>
                    <a:pt x="27018" y="0"/>
                  </a:moveTo>
                  <a:lnTo>
                    <a:pt x="3821952" y="0"/>
                  </a:lnTo>
                  <a:cubicBezTo>
                    <a:pt x="3829117" y="0"/>
                    <a:pt x="3835989" y="2846"/>
                    <a:pt x="3841056" y="7913"/>
                  </a:cubicBezTo>
                  <a:cubicBezTo>
                    <a:pt x="3846123" y="12980"/>
                    <a:pt x="3848970" y="19852"/>
                    <a:pt x="3848970" y="27018"/>
                  </a:cubicBezTo>
                  <a:lnTo>
                    <a:pt x="3848970" y="939177"/>
                  </a:lnTo>
                  <a:cubicBezTo>
                    <a:pt x="3848970" y="946343"/>
                    <a:pt x="3846123" y="953215"/>
                    <a:pt x="3841056" y="958282"/>
                  </a:cubicBezTo>
                  <a:cubicBezTo>
                    <a:pt x="3835989" y="963348"/>
                    <a:pt x="3829117" y="966195"/>
                    <a:pt x="3821952" y="966195"/>
                  </a:cubicBezTo>
                  <a:lnTo>
                    <a:pt x="27018" y="966195"/>
                  </a:lnTo>
                  <a:cubicBezTo>
                    <a:pt x="19852" y="966195"/>
                    <a:pt x="12980" y="963348"/>
                    <a:pt x="7913" y="958282"/>
                  </a:cubicBezTo>
                  <a:cubicBezTo>
                    <a:pt x="2846" y="953215"/>
                    <a:pt x="0" y="946343"/>
                    <a:pt x="0" y="939177"/>
                  </a:cubicBezTo>
                  <a:lnTo>
                    <a:pt x="0" y="27018"/>
                  </a:lnTo>
                  <a:cubicBezTo>
                    <a:pt x="0" y="19852"/>
                    <a:pt x="2846" y="12980"/>
                    <a:pt x="7913" y="7913"/>
                  </a:cubicBezTo>
                  <a:cubicBezTo>
                    <a:pt x="12980" y="2846"/>
                    <a:pt x="19852" y="0"/>
                    <a:pt x="27018" y="0"/>
                  </a:cubicBezTo>
                  <a:close/>
                </a:path>
              </a:pathLst>
            </a:custGeom>
            <a:solidFill>
              <a:srgbClr val="D0F046"/>
            </a:solidFill>
          </p:spPr>
        </p:sp>
        <p:grpSp>
          <p:nvGrpSpPr>
            <p:cNvPr id="3" name="Group 2"/>
            <p:cNvGrpSpPr/>
            <p:nvPr/>
          </p:nvGrpSpPr>
          <p:grpSpPr>
            <a:xfrm>
              <a:off x="2221442" y="2441861"/>
              <a:ext cx="13949628" cy="7405108"/>
              <a:chOff x="2246843" y="2489564"/>
              <a:chExt cx="13949628" cy="7405108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2284286" y="2489564"/>
                <a:ext cx="4349911" cy="1816506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rgbClr val="D0F046"/>
              </a:solidFill>
            </p:spPr>
          </p:sp>
          <p:sp>
            <p:nvSpPr>
              <p:cNvPr id="11" name="TextBox 17"/>
              <p:cNvSpPr txBox="1"/>
              <p:nvPr/>
            </p:nvSpPr>
            <p:spPr>
              <a:xfrm>
                <a:off x="2246843" y="3042541"/>
                <a:ext cx="43190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  <a:sym typeface="TT Firs Neue Bold"/>
                  </a:rPr>
                  <a:t>Roles</a:t>
                </a:r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2284286" y="4489515"/>
                <a:ext cx="4349911" cy="4923822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4" name="TextBox 17"/>
              <p:cNvSpPr txBox="1"/>
              <p:nvPr/>
            </p:nvSpPr>
            <p:spPr>
              <a:xfrm>
                <a:off x="2501824" y="4877914"/>
                <a:ext cx="4127823" cy="50167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Reporting </a:t>
                </a: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&amp;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Documentation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7057803" y="3163241"/>
                <a:ext cx="4317549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Responsibilities</a:t>
                </a:r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065688" y="4485491"/>
                <a:ext cx="4349911" cy="4972913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18" name="TextBox 17"/>
              <p:cNvSpPr txBox="1"/>
              <p:nvPr/>
            </p:nvSpPr>
            <p:spPr>
              <a:xfrm>
                <a:off x="7270952" y="4612022"/>
                <a:ext cx="3933774" cy="52260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Ensure </a:t>
                </a:r>
                <a:r>
                  <a:rPr lang="en-US" sz="4000" dirty="0"/>
                  <a:t>accurate records,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timely submission of reports,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compliance with regulations.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endParaRPr lang="en-US" sz="4000" dirty="0">
                  <a:sym typeface="TT Firs Neue Bold"/>
                </a:endParaRPr>
              </a:p>
            </p:txBody>
          </p:sp>
          <p:sp>
            <p:nvSpPr>
              <p:cNvPr id="20" name="TextBox 17"/>
              <p:cNvSpPr txBox="1"/>
              <p:nvPr/>
            </p:nvSpPr>
            <p:spPr>
              <a:xfrm>
                <a:off x="11785694" y="2793910"/>
                <a:ext cx="4395538" cy="17235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Key </a:t>
                </a:r>
                <a:r>
                  <a:rPr lang="en-US" sz="4000" b="1" dirty="0">
                    <a:solidFill>
                      <a:srgbClr val="23211F"/>
                    </a:solidFill>
                    <a:latin typeface="TT Firs Neue Bold"/>
                    <a:ea typeface="TT Firs Neue Bold"/>
                    <a:cs typeface="TT Firs Neue Bold"/>
                  </a:rPr>
                  <a:t>Collaborators</a:t>
                </a:r>
              </a:p>
              <a:p>
                <a:pPr algn="ctr"/>
                <a:endParaRPr lang="en-US" sz="3200" b="1" dirty="0" smtClean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  <p:sp>
            <p:nvSpPr>
              <p:cNvPr id="21" name="Freeform 3"/>
              <p:cNvSpPr/>
              <p:nvPr/>
            </p:nvSpPr>
            <p:spPr>
              <a:xfrm>
                <a:off x="11826240" y="4456494"/>
                <a:ext cx="4370231" cy="5001910"/>
              </a:xfrm>
              <a:custGeom>
                <a:avLst/>
                <a:gdLst/>
                <a:ahLst/>
                <a:cxnLst/>
                <a:rect l="l" t="t" r="r" b="b"/>
                <a:pathLst>
                  <a:path w="3848970" h="966195">
                    <a:moveTo>
                      <a:pt x="27018" y="0"/>
                    </a:moveTo>
                    <a:lnTo>
                      <a:pt x="3821952" y="0"/>
                    </a:lnTo>
                    <a:cubicBezTo>
                      <a:pt x="3829117" y="0"/>
                      <a:pt x="3835989" y="2846"/>
                      <a:pt x="3841056" y="7913"/>
                    </a:cubicBezTo>
                    <a:cubicBezTo>
                      <a:pt x="3846123" y="12980"/>
                      <a:pt x="3848970" y="19852"/>
                      <a:pt x="3848970" y="27018"/>
                    </a:cubicBezTo>
                    <a:lnTo>
                      <a:pt x="3848970" y="939177"/>
                    </a:lnTo>
                    <a:cubicBezTo>
                      <a:pt x="3848970" y="946343"/>
                      <a:pt x="3846123" y="953215"/>
                      <a:pt x="3841056" y="958282"/>
                    </a:cubicBezTo>
                    <a:cubicBezTo>
                      <a:pt x="3835989" y="963348"/>
                      <a:pt x="3829117" y="966195"/>
                      <a:pt x="3821952" y="966195"/>
                    </a:cubicBezTo>
                    <a:lnTo>
                      <a:pt x="27018" y="966195"/>
                    </a:lnTo>
                    <a:cubicBezTo>
                      <a:pt x="19852" y="966195"/>
                      <a:pt x="12980" y="963348"/>
                      <a:pt x="7913" y="958282"/>
                    </a:cubicBezTo>
                    <a:cubicBezTo>
                      <a:pt x="2846" y="953215"/>
                      <a:pt x="0" y="946343"/>
                      <a:pt x="0" y="939177"/>
                    </a:cubicBezTo>
                    <a:lnTo>
                      <a:pt x="0" y="27018"/>
                    </a:lnTo>
                    <a:cubicBezTo>
                      <a:pt x="0" y="19852"/>
                      <a:pt x="2846" y="12980"/>
                      <a:pt x="7913" y="7913"/>
                    </a:cubicBezTo>
                    <a:cubicBezTo>
                      <a:pt x="12980" y="2846"/>
                      <a:pt x="19852" y="0"/>
                      <a:pt x="2701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11836401" y="4610416"/>
                <a:ext cx="4117689" cy="44012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000" dirty="0" smtClean="0"/>
                  <a:t>Secretary</a:t>
                </a:r>
                <a:r>
                  <a:rPr lang="en-US" sz="4000" dirty="0"/>
                  <a:t>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/>
                  <a:t>District Officials</a:t>
                </a:r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>
                  <a:lnSpc>
                    <a:spcPct val="107000"/>
                  </a:lnSpc>
                </a:pPr>
                <a:endParaRPr lang="en-US" sz="4000" dirty="0"/>
              </a:p>
              <a:p>
                <a:pPr algn="ctr"/>
                <a:endParaRPr lang="en-US" sz="4000" dirty="0"/>
              </a:p>
              <a:p>
                <a:endParaRPr lang="en-US" sz="3200" b="1" dirty="0">
                  <a:solidFill>
                    <a:srgbClr val="23211F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endParaRPr>
              </a:p>
            </p:txBody>
          </p:sp>
        </p:grpSp>
      </p:grpSp>
      <p:grpSp>
        <p:nvGrpSpPr>
          <p:cNvPr id="23" name="Group 11"/>
          <p:cNvGrpSpPr/>
          <p:nvPr/>
        </p:nvGrpSpPr>
        <p:grpSpPr>
          <a:xfrm>
            <a:off x="11262781" y="375743"/>
            <a:ext cx="3773313" cy="1463936"/>
            <a:chOff x="0" y="0"/>
            <a:chExt cx="4174554" cy="1619606"/>
          </a:xfrm>
        </p:grpSpPr>
        <p:sp>
          <p:nvSpPr>
            <p:cNvPr id="28" name="Freeform 12"/>
            <p:cNvSpPr/>
            <p:nvPr/>
          </p:nvSpPr>
          <p:spPr>
            <a:xfrm>
              <a:off x="0" y="0"/>
              <a:ext cx="4174490" cy="1619631"/>
            </a:xfrm>
            <a:custGeom>
              <a:avLst/>
              <a:gdLst/>
              <a:ahLst/>
              <a:cxnLst/>
              <a:rect l="l" t="t" r="r" b="b"/>
              <a:pathLst>
                <a:path w="4174490" h="1619631">
                  <a:moveTo>
                    <a:pt x="0" y="0"/>
                  </a:moveTo>
                  <a:lnTo>
                    <a:pt x="4174490" y="0"/>
                  </a:lnTo>
                  <a:lnTo>
                    <a:pt x="4174490" y="1619631"/>
                  </a:lnTo>
                  <a:lnTo>
                    <a:pt x="0" y="1619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8" r="-1" b="-508"/>
              </a:stretch>
            </a:blipFill>
          </p:spPr>
        </p:sp>
      </p:grpSp>
      <p:sp>
        <p:nvSpPr>
          <p:cNvPr id="29" name="TextBox 18"/>
          <p:cNvSpPr txBox="1"/>
          <p:nvPr/>
        </p:nvSpPr>
        <p:spPr>
          <a:xfrm>
            <a:off x="15282347" y="314088"/>
            <a:ext cx="2956029" cy="164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CREATE</a:t>
            </a:r>
          </a:p>
          <a:p>
            <a:pPr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LASTING </a:t>
            </a:r>
          </a:p>
          <a:p>
            <a:pPr marL="0" lvl="0" indent="0" algn="l">
              <a:lnSpc>
                <a:spcPts val="4242"/>
              </a:lnSpc>
            </a:pPr>
            <a:r>
              <a:rPr lang="en-US" sz="4200" b="1" i="1">
                <a:gradFill>
                  <a:gsLst>
                    <a:gs pos="0">
                      <a:srgbClr val="FFFFFF">
                        <a:alpha val="89000"/>
                      </a:srgbClr>
                    </a:gs>
                    <a:gs pos="100000">
                      <a:srgbClr val="DFDFDF">
                        <a:alpha val="92000"/>
                      </a:srgbClr>
                    </a:gs>
                  </a:gsLst>
                  <a:lin ang="0"/>
                </a:gradFill>
                <a:latin typeface="Arial Bold Italics"/>
                <a:ea typeface="Arial Bold Italics"/>
                <a:cs typeface="Arial Bold Italics"/>
                <a:sym typeface="Arial Bold Italics"/>
              </a:rPr>
              <a:t>   IMPACT</a:t>
            </a:r>
          </a:p>
        </p:txBody>
      </p:sp>
    </p:spTree>
    <p:extLst>
      <p:ext uri="{BB962C8B-B14F-4D97-AF65-F5344CB8AC3E}">
        <p14:creationId xmlns:p14="http://schemas.microsoft.com/office/powerpoint/2010/main" val="1977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364</Words>
  <Application>Microsoft Office PowerPoint</Application>
  <PresentationFormat>Custom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Bold Italics</vt:lpstr>
      <vt:lpstr>Cambria</vt:lpstr>
      <vt:lpstr>Calibri</vt:lpstr>
      <vt:lpstr>Poppins</vt:lpstr>
      <vt:lpstr>Open Sauce</vt:lpstr>
      <vt:lpstr>TT Firs Neue Bold</vt:lpstr>
      <vt:lpstr>Open Sauce Bold</vt:lpstr>
      <vt:lpstr>Open Sauce Light</vt:lpstr>
      <vt:lpstr>Arial</vt:lpstr>
      <vt:lpstr>Garet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Pradeep Man Vaidya Past President (1999-2000) RC Patan West Chair, District Support and Strengthening Committee2025-26 Member DLFC RID 3292 Nepal Bhutan 2026-27</dc:title>
  <dc:creator>jhilkehulaki</dc:creator>
  <cp:lastModifiedBy>jhilkehulaki</cp:lastModifiedBy>
  <cp:revision>70</cp:revision>
  <dcterms:created xsi:type="dcterms:W3CDTF">2006-08-16T00:00:00Z</dcterms:created>
  <dcterms:modified xsi:type="dcterms:W3CDTF">2026-05-28T08:28:21Z</dcterms:modified>
  <dc:identifier>DAHINbdex44</dc:identifier>
</cp:coreProperties>
</file>