
<file path=[Content_Types].xml><?xml version="1.0" encoding="utf-8"?>
<Types xmlns="http://schemas.openxmlformats.org/package/2006/content-types"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5" d="100"/>
          <a:sy n="105" d="100"/>
        </p:scale>
        <p:origin x="7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6591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9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0D2A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858000" y="457200"/>
            <a:ext cx="2011680" cy="2011680"/>
          </a:xfrm>
          <a:prstGeom prst="ellipse">
            <a:avLst/>
          </a:prstGeom>
          <a:solidFill>
            <a:srgbClr val="0E7C7B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086600" y="685800"/>
            <a:ext cx="1554480" cy="1554480"/>
          </a:xfrm>
          <a:prstGeom prst="ellipse">
            <a:avLst/>
          </a:prstGeom>
          <a:solidFill>
            <a:srgbClr val="17BEBB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320040"/>
            <a:ext cx="6035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b="1" kern="0" spc="300" dirty="0">
                <a:solidFill>
                  <a:srgbClr val="17BEBB"/>
                </a:solidFill>
              </a:rPr>
              <a:t>CLUB LEADERSHIP LEARNING SEMINAR · CLLS 2026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822960"/>
            <a:ext cx="59436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5200" b="1" dirty="0">
                <a:solidFill>
                  <a:srgbClr val="FFFFFF"/>
                </a:solidFill>
              </a:rPr>
              <a:t>CLUB</a:t>
            </a:r>
            <a:endParaRPr lang="en-US" sz="5200" dirty="0"/>
          </a:p>
          <a:p>
            <a:pPr marL="0" indent="0" algn="l">
              <a:lnSpc>
                <a:spcPct val="110000"/>
              </a:lnSpc>
              <a:buNone/>
            </a:pPr>
            <a:r>
              <a:rPr lang="en-US" sz="5200" b="1" dirty="0">
                <a:solidFill>
                  <a:srgbClr val="FFFFFF"/>
                </a:solidFill>
              </a:rPr>
              <a:t>ADMINISTRATION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365760" y="2697480"/>
            <a:ext cx="5943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4A127"/>
                </a:solidFill>
              </a:rPr>
              <a:t>DEVELOP GOALS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365760" y="3474720"/>
            <a:ext cx="1920240" cy="457200"/>
          </a:xfrm>
          <a:prstGeom prst="rect">
            <a:avLst/>
          </a:prstGeom>
          <a:solidFill>
            <a:srgbClr val="0E7C7B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5760" y="34747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30th May 2026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65760" y="448056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8FA3"/>
                </a:solidFill>
              </a:rPr>
              <a:t>Presented by: Rajesh Thapa | RC Mount Everest, Lalitpur | RID 3292</a:t>
            </a:r>
            <a:endParaRPr lang="en-US" sz="900" dirty="0"/>
          </a:p>
        </p:txBody>
      </p:sp>
      <p:pic>
        <p:nvPicPr>
          <p:cNvPr id="12" name="Picture 4"/>
          <p:cNvPicPr>
            <a:picLocks noChangeAspect="1"/>
          </p:cNvPicPr>
          <p:nvPr/>
        </p:nvPicPr>
        <p:blipFill>
          <a:blip r:embed="rId3"/>
          <a:srcRect t="14456" b="19156"/>
          <a:stretch>
            <a:fillRect/>
          </a:stretch>
        </p:blipFill>
        <p:spPr>
          <a:xfrm>
            <a:off x="6666337" y="4222547"/>
            <a:ext cx="2294783" cy="718569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DISCUSSION WORKSHEET SESSION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0F4F2"/>
                </a:solidFill>
              </a:rPr>
              <a:t>DEVELOP GOALS | Club Administration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8503920" cy="70408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20040" y="1143000"/>
            <a:ext cx="1234440" cy="704088"/>
          </a:xfrm>
          <a:prstGeom prst="rect">
            <a:avLst/>
          </a:prstGeom>
          <a:solidFill>
            <a:srgbClr val="0A1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1143000"/>
            <a:ext cx="123444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1. Assess Your Club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00200" y="1143000"/>
            <a:ext cx="713232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A1931"/>
                </a:solidFill>
              </a:rPr>
              <a:t>What are the 2–3 biggest challenges your club currently faces in administration?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" y="1938528"/>
            <a:ext cx="8503920" cy="70408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0040" y="1938528"/>
            <a:ext cx="1234440" cy="704088"/>
          </a:xfrm>
          <a:prstGeom prst="rect">
            <a:avLst/>
          </a:prstGeom>
          <a:solidFill>
            <a:srgbClr val="0A1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20040" y="1938528"/>
            <a:ext cx="123444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2. Set a SMART Goal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600200" y="1938528"/>
            <a:ext cx="713232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A1931"/>
                </a:solidFill>
              </a:rPr>
              <a:t>Write one SMART goal your club can realistically achieve this Rotary year.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20040" y="2734056"/>
            <a:ext cx="8503920" cy="70408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20040" y="2734056"/>
            <a:ext cx="1234440" cy="704088"/>
          </a:xfrm>
          <a:prstGeom prst="rect">
            <a:avLst/>
          </a:prstGeom>
          <a:solidFill>
            <a:srgbClr val="0A1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20040" y="2734056"/>
            <a:ext cx="123444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3. Assign Responsibility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600200" y="2734056"/>
            <a:ext cx="713232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A1931"/>
                </a:solidFill>
              </a:rPr>
              <a:t>Who will own this goal? What committee or leader will be accountable?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20040" y="3529584"/>
            <a:ext cx="8503920" cy="70408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20040" y="3529584"/>
            <a:ext cx="1234440" cy="704088"/>
          </a:xfrm>
          <a:prstGeom prst="rect">
            <a:avLst/>
          </a:prstGeom>
          <a:solidFill>
            <a:srgbClr val="0A1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20040" y="3529584"/>
            <a:ext cx="123444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4. Measure Progress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600200" y="3529584"/>
            <a:ext cx="713232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A1931"/>
                </a:solidFill>
              </a:rPr>
              <a:t>How will you track this goal? What milestones or checkpoints will you use?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20040" y="4325112"/>
            <a:ext cx="8503920" cy="70408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20040" y="4325112"/>
            <a:ext cx="1234440" cy="704088"/>
          </a:xfrm>
          <a:prstGeom prst="rect">
            <a:avLst/>
          </a:prstGeom>
          <a:solidFill>
            <a:srgbClr val="0A1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20040" y="4325112"/>
            <a:ext cx="123444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5. Resources Needed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600200" y="4325112"/>
            <a:ext cx="713232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A1931"/>
                </a:solidFill>
              </a:rPr>
              <a:t>What resources (district, Rotary tools, people) do you need to achieve this goal?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20040" y="4846320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8FA3"/>
                </a:solidFill>
              </a:rPr>
              <a:t>Group activity: 10 minutes · Share back with plenary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9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029200" y="-914400"/>
            <a:ext cx="5943600" cy="5943600"/>
          </a:xfrm>
          <a:prstGeom prst="ellipse">
            <a:avLst/>
          </a:prstGeom>
          <a:solidFill>
            <a:srgbClr val="0D2A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6576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kern="0" spc="200" dirty="0">
                <a:solidFill>
                  <a:srgbClr val="F4A127"/>
                </a:solidFill>
              </a:rPr>
              <a:t>IN CONCLUSION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896112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7BEBB"/>
                </a:solidFill>
              </a:rPr>
              <a:t>DEVELOP GOALS | Club Administration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73152" cy="2011680"/>
          </a:xfrm>
          <a:prstGeom prst="rect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1325880"/>
            <a:ext cx="5029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800" i="1" dirty="0">
                <a:solidFill>
                  <a:srgbClr val="FFFFFF"/>
                </a:solidFill>
              </a:rPr>
              <a:t>Effective club administration creates the environment where leadership grows, friendships deepen, and service becomes more impactful.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548640" y="3474720"/>
            <a:ext cx="256032" cy="256032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68680" y="3474720"/>
            <a:ext cx="7955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EF0"/>
                </a:solidFill>
              </a:rPr>
              <a:t>Club Admin is the backbone of every great club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3822192"/>
            <a:ext cx="256032" cy="256032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68680" y="3822192"/>
            <a:ext cx="7955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EF0"/>
                </a:solidFill>
              </a:rPr>
              <a:t>SMART goals align your efforts with Rotary's mission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4169664"/>
            <a:ext cx="256032" cy="256032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68680" y="4169664"/>
            <a:ext cx="7955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EF0"/>
                </a:solidFill>
              </a:rPr>
              <a:t>Regular monitoring ensures accountability and impact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48640" y="4517136"/>
            <a:ext cx="256032" cy="256032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68680" y="4517136"/>
            <a:ext cx="7955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EF0"/>
                </a:solidFill>
              </a:rPr>
              <a:t>Every member plays a role in achieving club goals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48640" y="477316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4A127"/>
                </a:solidFill>
              </a:rPr>
              <a:t>Thank You  ·  Questions &amp; Answers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0A1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51560"/>
            <a:ext cx="9144000" cy="64008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7315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</a:rPr>
              <a:t>RAJESH THAPA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65760" y="56692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7BEBB"/>
                </a:solidFill>
              </a:rPr>
              <a:t>Consultant Architect  ·  Rotarian  ·  Educator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65760" y="1280160"/>
            <a:ext cx="4023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E7C7B"/>
                </a:solidFill>
              </a:rPr>
              <a:t>PROFESSIONAL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1572768"/>
            <a:ext cx="4023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127"/>
                </a:solidFill>
              </a:rPr>
              <a:t>▸  </a:t>
            </a:r>
            <a:r>
              <a:rPr lang="en-US" sz="1000" dirty="0">
                <a:solidFill>
                  <a:srgbClr val="0A1931"/>
                </a:solidFill>
              </a:rPr>
              <a:t>Architects Collaborate (Nepal) Pvt. Ltd. – 1979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65760" y="1901952"/>
            <a:ext cx="4023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127"/>
                </a:solidFill>
              </a:rPr>
              <a:t>▸  </a:t>
            </a:r>
            <a:r>
              <a:rPr lang="en-US" sz="1000" dirty="0">
                <a:solidFill>
                  <a:srgbClr val="0A1931"/>
                </a:solidFill>
              </a:rPr>
              <a:t>Civil International Consultants (P) Ltd. – 2016-2023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65760" y="2231136"/>
            <a:ext cx="4023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127"/>
                </a:solidFill>
              </a:rPr>
              <a:t>▸  </a:t>
            </a:r>
            <a:r>
              <a:rPr lang="en-US" sz="1000" dirty="0">
                <a:solidFill>
                  <a:srgbClr val="0A1931"/>
                </a:solidFill>
              </a:rPr>
              <a:t>3 DOTS Architects Pvt. Ltd. – 2016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65760" y="2560320"/>
            <a:ext cx="4023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127"/>
                </a:solidFill>
              </a:rPr>
              <a:t>▸  </a:t>
            </a:r>
            <a:r>
              <a:rPr lang="en-US" sz="1000" dirty="0">
                <a:solidFill>
                  <a:srgbClr val="0A1931"/>
                </a:solidFill>
              </a:rPr>
              <a:t>Dept. of Architecture &amp; Urban Planning, Pulchowk Campus, IOE, TU –</a:t>
            </a:r>
          </a:p>
          <a:p>
            <a:pPr marL="0" indent="0">
              <a:buNone/>
            </a:pPr>
            <a:r>
              <a:rPr lang="en-US" sz="1000" dirty="0">
                <a:solidFill>
                  <a:srgbClr val="0A1931"/>
                </a:solidFill>
              </a:rPr>
              <a:t>      1979-2018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65760" y="2980944"/>
            <a:ext cx="4023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E7C7B"/>
                </a:solidFill>
              </a:rPr>
              <a:t>LEADERSHIP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65760" y="3273552"/>
            <a:ext cx="4023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127"/>
                </a:solidFill>
              </a:rPr>
              <a:t>▸  </a:t>
            </a:r>
            <a:r>
              <a:rPr lang="en-US" sz="1000" dirty="0">
                <a:solidFill>
                  <a:srgbClr val="0A1931"/>
                </a:solidFill>
              </a:rPr>
              <a:t>President, SCAEF Nepal – Jan 2016–Dec 2019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65760" y="3602736"/>
            <a:ext cx="4023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127"/>
                </a:solidFill>
              </a:rPr>
              <a:t>▸  </a:t>
            </a:r>
            <a:r>
              <a:rPr lang="en-US" sz="1000" dirty="0">
                <a:solidFill>
                  <a:srgbClr val="0A1931"/>
                </a:solidFill>
              </a:rPr>
              <a:t>President, Society of Nepalese Architects (SONA) – Mar 2021–Apr 2023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65760" y="3931920"/>
            <a:ext cx="4023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127"/>
                </a:solidFill>
              </a:rPr>
              <a:t>▸  </a:t>
            </a:r>
            <a:r>
              <a:rPr lang="en-US" sz="1000" dirty="0">
                <a:solidFill>
                  <a:srgbClr val="0A1931"/>
                </a:solidFill>
              </a:rPr>
              <a:t>Life Member, Nepal Engineers' Association – 1981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65760" y="4261104"/>
            <a:ext cx="4023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127"/>
                </a:solidFill>
              </a:rPr>
              <a:t>▸  </a:t>
            </a:r>
            <a:r>
              <a:rPr lang="en-US" sz="1000" dirty="0">
                <a:solidFill>
                  <a:srgbClr val="0A1931"/>
                </a:solidFill>
              </a:rPr>
              <a:t>NOTE   </a:t>
            </a:r>
            <a:r>
              <a:rPr lang="en-US" sz="1000" b="1" dirty="0">
                <a:solidFill>
                  <a:srgbClr val="0A1931"/>
                </a:solidFill>
              </a:rPr>
              <a:t>INTERACTOR </a:t>
            </a:r>
            <a:r>
              <a:rPr lang="en-US" sz="1000" dirty="0">
                <a:solidFill>
                  <a:srgbClr val="0A1931"/>
                </a:solidFill>
              </a:rPr>
              <a:t>in School – 1966-68</a:t>
            </a:r>
          </a:p>
          <a:p>
            <a:pPr marL="0" indent="0">
              <a:buNone/>
            </a:pPr>
            <a:endParaRPr lang="en-US" sz="1000" dirty="0">
              <a:solidFill>
                <a:srgbClr val="0A1931"/>
              </a:solidFill>
            </a:endParaRPr>
          </a:p>
        </p:txBody>
      </p:sp>
      <p:sp>
        <p:nvSpPr>
          <p:cNvPr id="16" name="Shape 14"/>
          <p:cNvSpPr/>
          <p:nvPr/>
        </p:nvSpPr>
        <p:spPr>
          <a:xfrm>
            <a:off x="4434841" y="1115568"/>
            <a:ext cx="4206240" cy="35661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4572000" y="1188720"/>
            <a:ext cx="54864" cy="3566160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709160" y="1261872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E7C7B"/>
                </a:solidFill>
              </a:rPr>
              <a:t>ROTARY SERVICE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709160" y="2560320"/>
            <a:ext cx="3811547" cy="256345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RID 3290 RC Mount Everest, </a:t>
            </a:r>
            <a:r>
              <a:rPr lang="en-US" sz="900" dirty="0" err="1">
                <a:solidFill>
                  <a:srgbClr val="0A1931"/>
                </a:solidFill>
              </a:rPr>
              <a:t>Lalitpur</a:t>
            </a:r>
            <a:endParaRPr lang="en-US" sz="900" dirty="0">
              <a:solidFill>
                <a:srgbClr val="0A193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Charter Secretary – RY 2000-2002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President – RY 2003-2004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District Secretary – RY 2004-2005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Assistant Governor – RY 2005-2006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Chair Public Image – RY 2006-2007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Chair District Grants – RY 2007-2008  &amp; 2009-2010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Chair Stewardship – RY 2016-2017  &amp;  2024-2025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Trainer, Rotary Leadership Institute – RY 2004-2015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Founder &amp; Chair IFCR Nepal – 2009-2011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Chair Membership (3292) – RY 2008-2009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District Trainer – RY 2010-2011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Chair DRFCC – RY 2011-2013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Nepal German Inter Country Committee (NGICC) – 2008-2012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Chair RAG Reproductive/Maternal &amp; Child Health 2008-2015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CTA Earthquake, Relief, Rehabilitation &amp; Reconstruction Program (ERRRP) – 2017-2023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Nat'l Coordinator Inter Country Committee (ICC) with India – since 2021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Member Secretary, RNLM, Basic Education &amp; Literacy Committee since 2012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BELRAG (Basic Education &amp; Literacy RAG) – 2026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A1931"/>
                </a:solidFill>
              </a:rPr>
              <a:t>Member, Training Team RID 3292 since 2004</a:t>
            </a: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709160" y="2560320"/>
            <a:ext cx="393192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709160" y="3328416"/>
            <a:ext cx="393192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709160" y="3520440"/>
            <a:ext cx="393192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4709160" y="3904488"/>
            <a:ext cx="39319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4709160" y="4096512"/>
            <a:ext cx="393192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709160" y="4288536"/>
            <a:ext cx="393192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709160" y="4480560"/>
            <a:ext cx="393192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709160" y="4672584"/>
            <a:ext cx="393192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9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kern="0" spc="200" dirty="0">
                <a:solidFill>
                  <a:srgbClr val="FFFFFF"/>
                </a:solidFill>
              </a:rPr>
              <a:t>SESSION OBJECTIVES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7132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7BEBB"/>
                </a:solidFill>
              </a:rPr>
              <a:t>DEVELOP GOALS | Club Administration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8229600" cy="566928"/>
          </a:xfrm>
          <a:prstGeom prst="rect">
            <a:avLst/>
          </a:prstGeom>
          <a:solidFill>
            <a:srgbClr val="0D2A4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097280"/>
            <a:ext cx="502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4A127"/>
                </a:solidFill>
              </a:rPr>
              <a:t>①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51560" y="1097280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Understand the role of Club Administration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1737360"/>
            <a:ext cx="8229600" cy="566928"/>
          </a:xfrm>
          <a:prstGeom prst="rect">
            <a:avLst/>
          </a:prstGeom>
          <a:solidFill>
            <a:srgbClr val="0D2A4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1737360"/>
            <a:ext cx="502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4A127"/>
                </a:solidFill>
              </a:rPr>
              <a:t>②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051560" y="1737360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Importance of goal setting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" y="2377440"/>
            <a:ext cx="8229600" cy="566928"/>
          </a:xfrm>
          <a:prstGeom prst="rect">
            <a:avLst/>
          </a:prstGeom>
          <a:solidFill>
            <a:srgbClr val="0D2A4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02920" y="2377440"/>
            <a:ext cx="502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4A127"/>
                </a:solidFill>
              </a:rPr>
              <a:t>③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051560" y="2377440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Learn how to develop SMART goals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57200" y="3017520"/>
            <a:ext cx="8229600" cy="566928"/>
          </a:xfrm>
          <a:prstGeom prst="rect">
            <a:avLst/>
          </a:prstGeom>
          <a:solidFill>
            <a:srgbClr val="0D2A4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02920" y="3017520"/>
            <a:ext cx="502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4A127"/>
                </a:solidFill>
              </a:rPr>
              <a:t>④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051560" y="3017520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Develop goals that support the club's strategic plan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57200" y="3657600"/>
            <a:ext cx="8229600" cy="566928"/>
          </a:xfrm>
          <a:prstGeom prst="rect">
            <a:avLst/>
          </a:prstGeom>
          <a:solidFill>
            <a:srgbClr val="0D2A4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02920" y="3657600"/>
            <a:ext cx="502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4A127"/>
                </a:solidFill>
              </a:rPr>
              <a:t>⑤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1051560" y="3657600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Track and review progress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57200" y="4297680"/>
            <a:ext cx="8229600" cy="566928"/>
          </a:xfrm>
          <a:prstGeom prst="rect">
            <a:avLst/>
          </a:prstGeom>
          <a:solidFill>
            <a:srgbClr val="0D2A4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02920" y="4297680"/>
            <a:ext cx="502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4A127"/>
                </a:solidFill>
              </a:rPr>
              <a:t>⑥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051560" y="4297680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Identify resources to help achieve goals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457200" y="4736592"/>
            <a:ext cx="8229600" cy="274320"/>
          </a:xfrm>
          <a:prstGeom prst="rect">
            <a:avLst/>
          </a:prstGeom>
          <a:solidFill>
            <a:srgbClr val="0E7C7B">
              <a:alpha val="2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02920" y="4745736"/>
            <a:ext cx="8138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E2EEF0"/>
                </a:solidFill>
              </a:rPr>
              <a:t>Club Admin: Ensures effective club functioning · Supports meetings, communication &amp; reporting · Promotes engagement · Develops leadership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6459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WHAT IS CLUB ADMINISTRATION?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0F0EE"/>
                </a:solidFill>
              </a:rPr>
              <a:t>DEVELOP GOALS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265176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143000"/>
            <a:ext cx="2651760" cy="384048"/>
          </a:xfrm>
          <a:prstGeom prst="rect">
            <a:avLst/>
          </a:prstGeom>
          <a:solidFill>
            <a:srgbClr val="0A1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38912" y="1179576"/>
            <a:ext cx="25054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Effective Functioning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572768"/>
            <a:ext cx="246888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A1931"/>
                </a:solidFill>
              </a:rPr>
              <a:t>Ensures the club operates smoothly through organized processes, meetings, and administrative systems.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46120" y="1143000"/>
            <a:ext cx="265176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46120" y="1143000"/>
            <a:ext cx="2651760" cy="384048"/>
          </a:xfrm>
          <a:prstGeom prst="rect">
            <a:avLst/>
          </a:prstGeom>
          <a:solidFill>
            <a:srgbClr val="0A1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319272" y="1179576"/>
            <a:ext cx="25054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Communication &amp; Reporting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337560" y="1572768"/>
            <a:ext cx="246888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A1931"/>
                </a:solidFill>
              </a:rPr>
              <a:t>Supports timely communication among members and accurate reporting to district and RI.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126480" y="1143000"/>
            <a:ext cx="265176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126480" y="1143000"/>
            <a:ext cx="2651760" cy="384048"/>
          </a:xfrm>
          <a:prstGeom prst="rect">
            <a:avLst/>
          </a:prstGeom>
          <a:solidFill>
            <a:srgbClr val="0A1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199632" y="1179576"/>
            <a:ext cx="25054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Member Engagement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217920" y="1572768"/>
            <a:ext cx="246888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A1931"/>
                </a:solidFill>
              </a:rPr>
              <a:t>Promotes active participation, fellowship, and a sense of belonging among all members.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1801368" y="2926080"/>
            <a:ext cx="265176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1801368" y="2926080"/>
            <a:ext cx="2651760" cy="384048"/>
          </a:xfrm>
          <a:prstGeom prst="rect">
            <a:avLst/>
          </a:prstGeom>
          <a:solidFill>
            <a:srgbClr val="0A1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874520" y="2962656"/>
            <a:ext cx="25054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Leadership Development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892808" y="3355848"/>
            <a:ext cx="246888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A1931"/>
                </a:solidFill>
              </a:rPr>
              <a:t>Strengthens continuity by nurturing future leaders through structured succession planning.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681728" y="2926080"/>
            <a:ext cx="265176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681728" y="2926080"/>
            <a:ext cx="2651760" cy="384048"/>
          </a:xfrm>
          <a:prstGeom prst="rect">
            <a:avLst/>
          </a:prstGeom>
          <a:solidFill>
            <a:srgbClr val="0A1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754880" y="2962656"/>
            <a:ext cx="25054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Positive Club Culture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773168" y="3355848"/>
            <a:ext cx="246888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A1931"/>
                </a:solidFill>
              </a:rPr>
              <a:t>Creates an inclusive, inspiring environment where service and friendship flourish together.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9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297680" cy="5143500"/>
          </a:xfrm>
          <a:prstGeom prst="rect">
            <a:avLst/>
          </a:prstGeom>
          <a:solidFill>
            <a:srgbClr val="0D2A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297680" y="0"/>
            <a:ext cx="73152" cy="5143500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274320"/>
            <a:ext cx="37490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3000" b="1" dirty="0">
                <a:solidFill>
                  <a:srgbClr val="FFFFFF"/>
                </a:solidFill>
              </a:rPr>
              <a:t>WHY GOAL</a:t>
            </a:r>
            <a:endParaRPr lang="en-US" sz="3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3000" b="1" dirty="0">
                <a:solidFill>
                  <a:srgbClr val="FFFFFF"/>
                </a:solidFill>
              </a:rPr>
              <a:t>SETTING</a:t>
            </a:r>
            <a:endParaRPr lang="en-US" sz="3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3000" b="1" dirty="0">
                <a:solidFill>
                  <a:srgbClr val="FFFFFF"/>
                </a:solidFill>
              </a:rPr>
              <a:t>MATTERS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365760" y="187452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7BEBB"/>
                </a:solidFill>
              </a:rPr>
              <a:t>DEVELOP GOALS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11480" y="2304288"/>
            <a:ext cx="201168" cy="201168"/>
          </a:xfrm>
          <a:prstGeom prst="ellipse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85800" y="2240280"/>
            <a:ext cx="3474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EF0"/>
                </a:solidFill>
              </a:rPr>
              <a:t>Provides direction and focus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11480" y="2688336"/>
            <a:ext cx="201168" cy="201168"/>
          </a:xfrm>
          <a:prstGeom prst="ellipse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85800" y="2624328"/>
            <a:ext cx="3474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EF0"/>
                </a:solidFill>
              </a:rPr>
              <a:t>Improves club performance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11480" y="3072384"/>
            <a:ext cx="201168" cy="201168"/>
          </a:xfrm>
          <a:prstGeom prst="ellipse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85800" y="3008376"/>
            <a:ext cx="3474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EF0"/>
                </a:solidFill>
              </a:rPr>
              <a:t>Increases member engagement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11480" y="3456432"/>
            <a:ext cx="201168" cy="201168"/>
          </a:xfrm>
          <a:prstGeom prst="ellipse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85800" y="3392424"/>
            <a:ext cx="3474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EF0"/>
                </a:solidFill>
              </a:rPr>
              <a:t>Supports Rotary vision and continuity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11480" y="3840480"/>
            <a:ext cx="201168" cy="201168"/>
          </a:xfrm>
          <a:prstGeom prst="ellipse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85800" y="3776472"/>
            <a:ext cx="3474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EF0"/>
                </a:solidFill>
              </a:rPr>
              <a:t>Aligns Club activities with Rotary Action Plan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11480" y="4224528"/>
            <a:ext cx="201168" cy="201168"/>
          </a:xfrm>
          <a:prstGeom prst="ellipse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85800" y="4160520"/>
            <a:ext cx="3474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EF0"/>
                </a:solidFill>
              </a:rPr>
              <a:t>Helps measure impact and success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572000" y="256032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kern="0" spc="300" dirty="0">
                <a:solidFill>
                  <a:srgbClr val="F4A127"/>
                </a:solidFill>
              </a:rPr>
              <a:t>SMART GOALS</a:t>
            </a:r>
            <a:endParaRPr lang="en-US" sz="2200" dirty="0"/>
          </a:p>
        </p:txBody>
      </p:sp>
      <p:sp>
        <p:nvSpPr>
          <p:cNvPr id="19" name="Shape 17"/>
          <p:cNvSpPr/>
          <p:nvPr/>
        </p:nvSpPr>
        <p:spPr>
          <a:xfrm>
            <a:off x="4572000" y="822960"/>
            <a:ext cx="457200" cy="685800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572000" y="822960"/>
            <a:ext cx="457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S</a:t>
            </a:r>
            <a:endParaRPr lang="en-US" sz="2600" dirty="0"/>
          </a:p>
        </p:txBody>
      </p:sp>
      <p:sp>
        <p:nvSpPr>
          <p:cNvPr id="21" name="Shape 19"/>
          <p:cNvSpPr/>
          <p:nvPr/>
        </p:nvSpPr>
        <p:spPr>
          <a:xfrm>
            <a:off x="5029200" y="822960"/>
            <a:ext cx="3749040" cy="685800"/>
          </a:xfrm>
          <a:prstGeom prst="rect">
            <a:avLst/>
          </a:prstGeom>
          <a:solidFill>
            <a:srgbClr val="0D2A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074920" y="85039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SPECIFIC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074920" y="10972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8FA3"/>
                </a:solidFill>
              </a:rPr>
              <a:t>Clear, well-defined objective that anyone can understand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4572000" y="1581912"/>
            <a:ext cx="457200" cy="685800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0" y="1581912"/>
            <a:ext cx="457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M</a:t>
            </a:r>
            <a:endParaRPr lang="en-US" sz="2600" dirty="0"/>
          </a:p>
        </p:txBody>
      </p:sp>
      <p:sp>
        <p:nvSpPr>
          <p:cNvPr id="26" name="Shape 24"/>
          <p:cNvSpPr/>
          <p:nvPr/>
        </p:nvSpPr>
        <p:spPr>
          <a:xfrm>
            <a:off x="5029200" y="1581912"/>
            <a:ext cx="3749040" cy="685800"/>
          </a:xfrm>
          <a:prstGeom prst="rect">
            <a:avLst/>
          </a:prstGeom>
          <a:solidFill>
            <a:srgbClr val="0D2A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074920" y="160934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MEASURABLE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074920" y="185623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8FA3"/>
                </a:solidFill>
              </a:rPr>
              <a:t>Quantifiable indicators to track progress over time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572000" y="2340864"/>
            <a:ext cx="457200" cy="685800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572000" y="2340864"/>
            <a:ext cx="457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A</a:t>
            </a:r>
            <a:endParaRPr lang="en-US" sz="2600" dirty="0"/>
          </a:p>
        </p:txBody>
      </p:sp>
      <p:sp>
        <p:nvSpPr>
          <p:cNvPr id="31" name="Shape 29"/>
          <p:cNvSpPr/>
          <p:nvPr/>
        </p:nvSpPr>
        <p:spPr>
          <a:xfrm>
            <a:off x="5029200" y="2340864"/>
            <a:ext cx="3749040" cy="685800"/>
          </a:xfrm>
          <a:prstGeom prst="rect">
            <a:avLst/>
          </a:prstGeom>
          <a:solidFill>
            <a:srgbClr val="0D2A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5074920" y="23682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ACHIEVABLE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074920" y="261518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8FA3"/>
                </a:solidFill>
              </a:rPr>
              <a:t>Realistic and attainable with available resources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572000" y="3099816"/>
            <a:ext cx="457200" cy="685800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572000" y="3099816"/>
            <a:ext cx="457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R</a:t>
            </a:r>
            <a:endParaRPr lang="en-US" sz="2600" dirty="0"/>
          </a:p>
        </p:txBody>
      </p:sp>
      <p:sp>
        <p:nvSpPr>
          <p:cNvPr id="36" name="Shape 34"/>
          <p:cNvSpPr/>
          <p:nvPr/>
        </p:nvSpPr>
        <p:spPr>
          <a:xfrm>
            <a:off x="5029200" y="3099816"/>
            <a:ext cx="3749040" cy="685800"/>
          </a:xfrm>
          <a:prstGeom prst="rect">
            <a:avLst/>
          </a:prstGeom>
          <a:solidFill>
            <a:srgbClr val="0D2A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5074920" y="312724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RELEVANT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074920" y="337413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8FA3"/>
                </a:solidFill>
              </a:rPr>
              <a:t>Aligned with club priorities and Rotary mission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4572000" y="3858768"/>
            <a:ext cx="457200" cy="685800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4572000" y="3858768"/>
            <a:ext cx="457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T</a:t>
            </a:r>
            <a:endParaRPr lang="en-US" sz="2600" dirty="0"/>
          </a:p>
        </p:txBody>
      </p:sp>
      <p:sp>
        <p:nvSpPr>
          <p:cNvPr id="41" name="Shape 39"/>
          <p:cNvSpPr/>
          <p:nvPr/>
        </p:nvSpPr>
        <p:spPr>
          <a:xfrm>
            <a:off x="5029200" y="3858768"/>
            <a:ext cx="3749040" cy="685800"/>
          </a:xfrm>
          <a:prstGeom prst="rect">
            <a:avLst/>
          </a:prstGeom>
          <a:solidFill>
            <a:srgbClr val="0D2A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5074920" y="388620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TIME-BOUND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5074920" y="413308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8FA3"/>
                </a:solidFill>
              </a:rPr>
              <a:t>Defined start and end date with clear timeline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1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182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AREAS WHERE CLUBS MAY SET GOALS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64008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7BEBB"/>
                </a:solidFill>
              </a:rPr>
              <a:t>DEVELOP GOALS | Club Administration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74320" y="1078992"/>
            <a:ext cx="8595360" cy="347472"/>
          </a:xfrm>
          <a:prstGeom prst="rect">
            <a:avLst/>
          </a:prstGeom>
          <a:solidFill>
            <a:srgbClr val="0A1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74320" y="1078992"/>
            <a:ext cx="320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#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94360" y="1078992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</a:rPr>
              <a:t>GOAL AREA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846320" y="1078992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</a:rPr>
              <a:t>EXAMPLES / FOCUS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26464"/>
            <a:ext cx="8595360" cy="438912"/>
          </a:xfrm>
          <a:prstGeom prst="rect">
            <a:avLst/>
          </a:prstGeom>
          <a:solidFill>
            <a:srgbClr val="F7FA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74320" y="1426464"/>
            <a:ext cx="54864" cy="438912"/>
          </a:xfrm>
          <a:prstGeom prst="rect">
            <a:avLst/>
          </a:prstGeom>
          <a:solidFill>
            <a:srgbClr val="1A6B5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9184" y="1426464"/>
            <a:ext cx="274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8FA3"/>
                </a:solidFill>
              </a:rPr>
              <a:t>1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03504" y="1508760"/>
            <a:ext cx="256032" cy="256032"/>
          </a:xfrm>
          <a:prstGeom prst="rect">
            <a:avLst/>
          </a:prstGeom>
          <a:solidFill>
            <a:srgbClr val="1A6B5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14400" y="1426464"/>
            <a:ext cx="3886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1931"/>
                </a:solidFill>
              </a:rPr>
              <a:t>Membership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846320" y="1426464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Growth, retention, diversity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1865376"/>
            <a:ext cx="8595360" cy="43891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274320" y="1865376"/>
            <a:ext cx="54864" cy="438912"/>
          </a:xfrm>
          <a:prstGeom prst="rect">
            <a:avLst/>
          </a:prstGeom>
          <a:solidFill>
            <a:srgbClr val="1E5C8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29184" y="1865376"/>
            <a:ext cx="274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8FA3"/>
                </a:solidFill>
              </a:rPr>
              <a:t>2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03504" y="1947672"/>
            <a:ext cx="256032" cy="256032"/>
          </a:xfrm>
          <a:prstGeom prst="rect">
            <a:avLst/>
          </a:prstGeom>
          <a:solidFill>
            <a:srgbClr val="1E5C8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914400" y="1865376"/>
            <a:ext cx="3886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1931"/>
                </a:solidFill>
              </a:rPr>
              <a:t>Club Engagement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46320" y="1865376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Attendance, fellowship, participation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74320" y="2304288"/>
            <a:ext cx="8595360" cy="438912"/>
          </a:xfrm>
          <a:prstGeom prst="rect">
            <a:avLst/>
          </a:prstGeom>
          <a:solidFill>
            <a:srgbClr val="F7FA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274320" y="2304288"/>
            <a:ext cx="54864" cy="438912"/>
          </a:xfrm>
          <a:prstGeom prst="rect">
            <a:avLst/>
          </a:prstGeom>
          <a:solidFill>
            <a:srgbClr val="6B3A8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29184" y="2304288"/>
            <a:ext cx="274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8FA3"/>
                </a:solidFill>
              </a:rPr>
              <a:t>3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03504" y="2386584"/>
            <a:ext cx="256032" cy="256032"/>
          </a:xfrm>
          <a:prstGeom prst="rect">
            <a:avLst/>
          </a:prstGeom>
          <a:solidFill>
            <a:srgbClr val="6B3A8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914400" y="2304288"/>
            <a:ext cx="3886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1931"/>
                </a:solidFill>
              </a:rPr>
              <a:t>Leadership Development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846320" y="2304288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Committee involvement, succession planning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74320" y="2743200"/>
            <a:ext cx="8595360" cy="43891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274320" y="2743200"/>
            <a:ext cx="54864" cy="438912"/>
          </a:xfrm>
          <a:prstGeom prst="rect">
            <a:avLst/>
          </a:prstGeom>
          <a:solidFill>
            <a:srgbClr val="8E3A1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29184" y="2743200"/>
            <a:ext cx="274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8FA3"/>
                </a:solidFill>
              </a:rPr>
              <a:t>4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603504" y="2825496"/>
            <a:ext cx="256032" cy="256032"/>
          </a:xfrm>
          <a:prstGeom prst="rect">
            <a:avLst/>
          </a:prstGeom>
          <a:solidFill>
            <a:srgbClr val="8E3A1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914400" y="2743200"/>
            <a:ext cx="3886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1931"/>
                </a:solidFill>
              </a:rPr>
              <a:t>Service Projects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46320" y="2743200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Community impact, sustainability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74320" y="3182112"/>
            <a:ext cx="8595360" cy="438912"/>
          </a:xfrm>
          <a:prstGeom prst="rect">
            <a:avLst/>
          </a:prstGeom>
          <a:solidFill>
            <a:srgbClr val="F7FA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274320" y="3182112"/>
            <a:ext cx="54864" cy="438912"/>
          </a:xfrm>
          <a:prstGeom prst="rect">
            <a:avLst/>
          </a:prstGeom>
          <a:solidFill>
            <a:srgbClr val="8E6B1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329184" y="3182112"/>
            <a:ext cx="274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8FA3"/>
                </a:solidFill>
              </a:rPr>
              <a:t>5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603504" y="3264408"/>
            <a:ext cx="256032" cy="256032"/>
          </a:xfrm>
          <a:prstGeom prst="rect">
            <a:avLst/>
          </a:prstGeom>
          <a:solidFill>
            <a:srgbClr val="8E6B1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914400" y="3182112"/>
            <a:ext cx="3886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1931"/>
                </a:solidFill>
              </a:rPr>
              <a:t>Public Image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4846320" y="3182112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Social media, media visibility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74320" y="3621024"/>
            <a:ext cx="8595360" cy="43891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274320" y="3621024"/>
            <a:ext cx="54864" cy="438912"/>
          </a:xfrm>
          <a:prstGeom prst="rect">
            <a:avLst/>
          </a:prstGeom>
          <a:solidFill>
            <a:srgbClr val="8E1E5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329184" y="3621024"/>
            <a:ext cx="274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8FA3"/>
                </a:solidFill>
              </a:rPr>
              <a:t>6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603504" y="3703320"/>
            <a:ext cx="256032" cy="256032"/>
          </a:xfrm>
          <a:prstGeom prst="rect">
            <a:avLst/>
          </a:prstGeom>
          <a:solidFill>
            <a:srgbClr val="8E1E5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914400" y="3621024"/>
            <a:ext cx="3886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1931"/>
                </a:solidFill>
              </a:rPr>
              <a:t>Rotary Foundation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4846320" y="3621024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Giving, participation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274320" y="4059936"/>
            <a:ext cx="8595360" cy="438912"/>
          </a:xfrm>
          <a:prstGeom prst="rect">
            <a:avLst/>
          </a:prstGeom>
          <a:solidFill>
            <a:srgbClr val="F7FA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Shape 45"/>
          <p:cNvSpPr/>
          <p:nvPr/>
        </p:nvSpPr>
        <p:spPr>
          <a:xfrm>
            <a:off x="274320" y="4059936"/>
            <a:ext cx="54864" cy="438912"/>
          </a:xfrm>
          <a:prstGeom prst="rect">
            <a:avLst/>
          </a:prstGeom>
          <a:solidFill>
            <a:srgbClr val="1E6B8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329184" y="4059936"/>
            <a:ext cx="274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8FA3"/>
                </a:solidFill>
              </a:rPr>
              <a:t>7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603504" y="4142232"/>
            <a:ext cx="256032" cy="256032"/>
          </a:xfrm>
          <a:prstGeom prst="rect">
            <a:avLst/>
          </a:prstGeom>
          <a:solidFill>
            <a:srgbClr val="1E6B8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914400" y="4059936"/>
            <a:ext cx="3886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1931"/>
                </a:solidFill>
              </a:rPr>
              <a:t>Youth Programs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4846320" y="4059936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Rotaract, Interact, youth engagement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274320" y="4498848"/>
            <a:ext cx="8595360" cy="43891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3" name="Shape 51"/>
          <p:cNvSpPr/>
          <p:nvPr/>
        </p:nvSpPr>
        <p:spPr>
          <a:xfrm>
            <a:off x="274320" y="4498848"/>
            <a:ext cx="54864" cy="438912"/>
          </a:xfrm>
          <a:prstGeom prst="rect">
            <a:avLst/>
          </a:prstGeom>
          <a:solidFill>
            <a:srgbClr val="3A8E1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329184" y="4498848"/>
            <a:ext cx="274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8FA3"/>
                </a:solidFill>
              </a:rPr>
              <a:t>8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603504" y="4581144"/>
            <a:ext cx="256032" cy="256032"/>
          </a:xfrm>
          <a:prstGeom prst="rect">
            <a:avLst/>
          </a:prstGeom>
          <a:solidFill>
            <a:srgbClr val="3A8E1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914400" y="4498848"/>
            <a:ext cx="3886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1931"/>
                </a:solidFill>
              </a:rPr>
              <a:t>Communication</a:t>
            </a:r>
            <a:endParaRPr lang="en-US" sz="1100" dirty="0"/>
          </a:p>
        </p:txBody>
      </p:sp>
      <p:sp>
        <p:nvSpPr>
          <p:cNvPr id="57" name="Text 55"/>
          <p:cNvSpPr/>
          <p:nvPr/>
        </p:nvSpPr>
        <p:spPr>
          <a:xfrm>
            <a:off x="4846320" y="4498848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Member updates, meeting effectiveness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8288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EXAMPLES OF CLUB GOALS  &amp;  COMMON CHALLENGES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0F4F2"/>
                </a:solidFill>
              </a:rPr>
              <a:t>DEVELOP GOALS | Club Administration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420624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051560"/>
            <a:ext cx="4206240" cy="411480"/>
          </a:xfrm>
          <a:prstGeom prst="rect">
            <a:avLst/>
          </a:prstGeom>
          <a:solidFill>
            <a:srgbClr val="0A1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1069848"/>
            <a:ext cx="40233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✓  CLUB GOAL EXAMPLES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11480" y="1645920"/>
            <a:ext cx="164592" cy="164592"/>
          </a:xfrm>
          <a:prstGeom prst="ellipse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155448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Increase average meeting attendance to 75%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11480" y="2148840"/>
            <a:ext cx="164592" cy="164592"/>
          </a:xfrm>
          <a:prstGeom prst="ellipse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05740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Submit all reports on time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11480" y="2651760"/>
            <a:ext cx="164592" cy="164592"/>
          </a:xfrm>
          <a:prstGeom prst="ellipse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" y="256032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Publish monthly Club Bulletin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11480" y="3154680"/>
            <a:ext cx="164592" cy="164592"/>
          </a:xfrm>
          <a:prstGeom prst="ellipse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40080" y="30632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Conduct regular board meetings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11480" y="3657600"/>
            <a:ext cx="164592" cy="164592"/>
          </a:xfrm>
          <a:prstGeom prst="ellipse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5661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Conduct fellowship activities quarterly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4160520"/>
            <a:ext cx="164592" cy="164592"/>
          </a:xfrm>
          <a:prstGeom prst="ellipse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40080" y="406908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Develop future leaders through mentoring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663440" y="1051560"/>
            <a:ext cx="420624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663440" y="1051560"/>
            <a:ext cx="4206240" cy="411480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754880" y="1069848"/>
            <a:ext cx="40233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⚠  COMMON CHALLENGES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754880" y="1645920"/>
            <a:ext cx="164592" cy="164592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983480" y="15544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Low attendance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754880" y="2121408"/>
            <a:ext cx="164592" cy="164592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983480" y="2029968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Poor member retention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754880" y="2596896"/>
            <a:ext cx="164592" cy="164592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983480" y="2505456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Lack of new leaders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754880" y="3072384"/>
            <a:ext cx="164592" cy="164592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983480" y="2980944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Weak communication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3547872"/>
            <a:ext cx="164592" cy="164592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983480" y="3456432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Limited participation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754880" y="4023360"/>
            <a:ext cx="164592" cy="164592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983480" y="393192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Poor continuity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754880" y="4498848"/>
            <a:ext cx="164592" cy="164592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983480" y="4407408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931"/>
                </a:solidFill>
              </a:rPr>
              <a:t>Few impactful projects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9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STEPS IN DEVELOPING GOALS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658368"/>
            <a:ext cx="8412480" cy="45720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2743200" cy="1508760"/>
          </a:xfrm>
          <a:prstGeom prst="rect">
            <a:avLst/>
          </a:prstGeom>
          <a:solidFill>
            <a:srgbClr val="0D2A4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29768" y="932688"/>
            <a:ext cx="548640" cy="548640"/>
          </a:xfrm>
          <a:prstGeom prst="ellipse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29768" y="93268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11480" y="1572768"/>
            <a:ext cx="2560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Assess current club situation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46120" y="822960"/>
            <a:ext cx="2743200" cy="1508760"/>
          </a:xfrm>
          <a:prstGeom prst="rect">
            <a:avLst/>
          </a:prstGeom>
          <a:solidFill>
            <a:srgbClr val="0D2A4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355848" y="932688"/>
            <a:ext cx="548640" cy="548640"/>
          </a:xfrm>
          <a:prstGeom prst="ellipse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355848" y="93268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337560" y="1572768"/>
            <a:ext cx="2560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Identify challenges and opportunities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172200" y="822960"/>
            <a:ext cx="2743200" cy="1508760"/>
          </a:xfrm>
          <a:prstGeom prst="rect">
            <a:avLst/>
          </a:prstGeom>
          <a:solidFill>
            <a:srgbClr val="0D2A4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281928" y="932688"/>
            <a:ext cx="548640" cy="548640"/>
          </a:xfrm>
          <a:prstGeom prst="ellipse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281928" y="93268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263640" y="1572768"/>
            <a:ext cx="2560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Prioritize needs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20040" y="2468880"/>
            <a:ext cx="2743200" cy="1508760"/>
          </a:xfrm>
          <a:prstGeom prst="rect">
            <a:avLst/>
          </a:prstGeom>
          <a:solidFill>
            <a:srgbClr val="0D2A4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29768" y="2578608"/>
            <a:ext cx="548640" cy="548640"/>
          </a:xfrm>
          <a:prstGeom prst="ellipse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29768" y="257860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1480" y="3218688"/>
            <a:ext cx="2560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Set SMART goals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246120" y="2468880"/>
            <a:ext cx="2743200" cy="1508760"/>
          </a:xfrm>
          <a:prstGeom prst="rect">
            <a:avLst/>
          </a:prstGeom>
          <a:solidFill>
            <a:srgbClr val="0D2A4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355848" y="2578608"/>
            <a:ext cx="548640" cy="548640"/>
          </a:xfrm>
          <a:prstGeom prst="ellipse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355848" y="257860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337560" y="3218688"/>
            <a:ext cx="2560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Assign responsibilities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172200" y="2468880"/>
            <a:ext cx="2743200" cy="1508760"/>
          </a:xfrm>
          <a:prstGeom prst="rect">
            <a:avLst/>
          </a:prstGeom>
          <a:solidFill>
            <a:srgbClr val="0D2A45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281928" y="2578608"/>
            <a:ext cx="548640" cy="548640"/>
          </a:xfrm>
          <a:prstGeom prst="ellipse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281928" y="257860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06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263640" y="3218688"/>
            <a:ext cx="2560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Monitor progress regularly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320040" y="4114800"/>
            <a:ext cx="8503920" cy="86868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57200" y="41605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</a:rPr>
              <a:t>MONITORING PROGRESS: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2286000" y="4133088"/>
            <a:ext cx="6400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0F4F2"/>
                </a:solidFill>
              </a:rPr>
              <a:t>Review goals monthly or quarterly  ·  Measure achievements  ·  Identify gaps &amp; corrective actions  ·  Maintain transparency  ·  Use Rotary Club Central  ·  Celebrate achievements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1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201168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ROLES &amp; RESOURCES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7BEBB"/>
                </a:solidFill>
              </a:rPr>
              <a:t>DEVELOP GOALS | Club Administration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4206240" cy="374904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097280"/>
            <a:ext cx="4206240" cy="438912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1115568"/>
            <a:ext cx="4023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ROLE OF CLUB LEADERS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600200"/>
            <a:ext cx="4114800" cy="5943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0040" y="1600200"/>
            <a:ext cx="54864" cy="594360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29768" y="1627632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E7C7B"/>
                </a:solidFill>
              </a:rPr>
              <a:t>PRESIDENT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29768" y="187452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931"/>
                </a:solidFill>
              </a:rPr>
              <a:t>Provides direction and sets the tone for the club year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20040" y="2258568"/>
            <a:ext cx="4114800" cy="5943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20040" y="2258568"/>
            <a:ext cx="54864" cy="594360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29768" y="22860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E7C7B"/>
                </a:solidFill>
              </a:rPr>
              <a:t>SECRETARY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29768" y="253288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931"/>
                </a:solidFill>
              </a:rPr>
              <a:t>Maintains records, handles communication and reporting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0040" y="2916936"/>
            <a:ext cx="4114800" cy="5943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20040" y="2916936"/>
            <a:ext cx="54864" cy="594360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29768" y="2944368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E7C7B"/>
                </a:solidFill>
              </a:rPr>
              <a:t>COMMITTEE CHAIRS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29768" y="319125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931"/>
                </a:solidFill>
              </a:rPr>
              <a:t>Execute activities and lead their respective teams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20040" y="3575304"/>
            <a:ext cx="4114800" cy="5943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20040" y="3575304"/>
            <a:ext cx="54864" cy="594360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29768" y="3602736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E7C7B"/>
                </a:solidFill>
              </a:rPr>
              <a:t>MEMBERS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29768" y="384962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931"/>
                </a:solidFill>
              </a:rPr>
              <a:t>Contribute ideas, energy, and active participation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20040" y="4233672"/>
            <a:ext cx="4114800" cy="5943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20040" y="4233672"/>
            <a:ext cx="54864" cy="594360"/>
          </a:xfrm>
          <a:prstGeom prst="rect">
            <a:avLst/>
          </a:prstGeom>
          <a:solidFill>
            <a:srgbClr val="17BEB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29768" y="4261104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E7C7B"/>
                </a:solidFill>
              </a:rPr>
              <a:t>ALL TOGETHER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29768" y="450799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A1931"/>
                </a:solidFill>
              </a:rPr>
              <a:t>Teamwork and collaboration ensure club success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4663440" y="1097280"/>
            <a:ext cx="4206240" cy="3749040"/>
          </a:xfrm>
          <a:prstGeom prst="rect">
            <a:avLst/>
          </a:prstGeom>
          <a:solidFill>
            <a:srgbClr val="F0F4F8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4663440" y="1097280"/>
            <a:ext cx="4206240" cy="438912"/>
          </a:xfrm>
          <a:prstGeom prst="rect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754880" y="1115568"/>
            <a:ext cx="4023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931"/>
                </a:solidFill>
              </a:rPr>
              <a:t>RESOURCES BEYOND THE CLUB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4736592" y="1691640"/>
            <a:ext cx="164592" cy="164592"/>
          </a:xfrm>
          <a:prstGeom prst="ellipse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956048" y="1600200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1931"/>
                </a:solidFill>
              </a:rPr>
              <a:t>District Governor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4956048" y="183794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8FA3"/>
                </a:solidFill>
              </a:rPr>
              <a:t>Provides leadership guidance and support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4736592" y="2148840"/>
            <a:ext cx="164592" cy="164592"/>
          </a:xfrm>
          <a:prstGeom prst="ellipse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956048" y="2057400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1931"/>
                </a:solidFill>
              </a:rPr>
              <a:t>Assistant Governor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4956048" y="229514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8FA3"/>
                </a:solidFill>
              </a:rPr>
              <a:t>Direct district liaison for your club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4736592" y="2606040"/>
            <a:ext cx="164592" cy="164592"/>
          </a:xfrm>
          <a:prstGeom prst="ellipse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4956048" y="2514600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1931"/>
                </a:solidFill>
              </a:rPr>
              <a:t>District Administration Team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4956048" y="275234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8FA3"/>
                </a:solidFill>
              </a:rPr>
              <a:t>Operational and administrative support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4736592" y="3063240"/>
            <a:ext cx="164592" cy="164592"/>
          </a:xfrm>
          <a:prstGeom prst="ellipse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956048" y="2971800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1931"/>
                </a:solidFill>
              </a:rPr>
              <a:t>District Committee Chairs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4956048" y="320954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8FA3"/>
                </a:solidFill>
              </a:rPr>
              <a:t>Expertise in specific focus areas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4736592" y="3520440"/>
            <a:ext cx="164592" cy="164592"/>
          </a:xfrm>
          <a:prstGeom prst="ellipse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4956048" y="3429000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1931"/>
                </a:solidFill>
              </a:rPr>
              <a:t>Rotary Club Central</a:t>
            </a:r>
            <a:endParaRPr lang="en-US" sz="1050" dirty="0"/>
          </a:p>
        </p:txBody>
      </p:sp>
      <p:sp>
        <p:nvSpPr>
          <p:cNvPr id="45" name="Text 43"/>
          <p:cNvSpPr/>
          <p:nvPr/>
        </p:nvSpPr>
        <p:spPr>
          <a:xfrm>
            <a:off x="4956048" y="366674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8FA3"/>
                </a:solidFill>
              </a:rPr>
              <a:t>Online platform to set and track goals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4736592" y="3977640"/>
            <a:ext cx="164592" cy="164592"/>
          </a:xfrm>
          <a:prstGeom prst="ellipse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4956048" y="3886200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1931"/>
                </a:solidFill>
              </a:rPr>
              <a:t>Rotary Learning Centre</a:t>
            </a:r>
            <a:endParaRPr lang="en-US" sz="1050" dirty="0"/>
          </a:p>
        </p:txBody>
      </p:sp>
      <p:sp>
        <p:nvSpPr>
          <p:cNvPr id="48" name="Text 46"/>
          <p:cNvSpPr/>
          <p:nvPr/>
        </p:nvSpPr>
        <p:spPr>
          <a:xfrm>
            <a:off x="4956048" y="412394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8FA3"/>
                </a:solidFill>
              </a:rPr>
              <a:t>Training resources and e-learning modules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4736592" y="4434840"/>
            <a:ext cx="164592" cy="164592"/>
          </a:xfrm>
          <a:prstGeom prst="ellipse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4956048" y="4343400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1931"/>
                </a:solidFill>
              </a:rPr>
              <a:t>Strategic Planning Guide</a:t>
            </a:r>
            <a:endParaRPr lang="en-US" sz="1050" dirty="0"/>
          </a:p>
        </p:txBody>
      </p:sp>
      <p:sp>
        <p:nvSpPr>
          <p:cNvPr id="51" name="Text 49"/>
          <p:cNvSpPr/>
          <p:nvPr/>
        </p:nvSpPr>
        <p:spPr>
          <a:xfrm>
            <a:off x="4956048" y="458114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8FA3"/>
                </a:solidFill>
              </a:rPr>
              <a:t>Rotary framework for long-term planning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4736592" y="4892040"/>
            <a:ext cx="164592" cy="164592"/>
          </a:xfrm>
          <a:prstGeom prst="ellipse">
            <a:avLst/>
          </a:prstGeom>
          <a:solidFill>
            <a:srgbClr val="F4A1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4956048" y="4800600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1931"/>
                </a:solidFill>
              </a:rPr>
              <a:t>Rotary Citation</a:t>
            </a:r>
            <a:endParaRPr lang="en-US" sz="1050" dirty="0"/>
          </a:p>
        </p:txBody>
      </p:sp>
      <p:sp>
        <p:nvSpPr>
          <p:cNvPr id="54" name="Text 52"/>
          <p:cNvSpPr/>
          <p:nvPr/>
        </p:nvSpPr>
        <p:spPr>
          <a:xfrm>
            <a:off x="4956048" y="503834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8FA3"/>
                </a:solidFill>
              </a:rPr>
              <a:t>Recognition framework tied to club goals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1038</Words>
  <Application>Microsoft Office PowerPoint</Application>
  <PresentationFormat>On-screen Show (16:9)</PresentationFormat>
  <Paragraphs>227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Club Administration – Develop Goals</dc:title>
  <dc:subject>PptxGenJS Presentation</dc:subject>
  <dc:creator>Rajesh Thapa</dc:creator>
  <cp:lastModifiedBy>siddhartha thapa</cp:lastModifiedBy>
  <cp:revision>5</cp:revision>
  <dcterms:created xsi:type="dcterms:W3CDTF">2026-05-28T05:30:16Z</dcterms:created>
  <dcterms:modified xsi:type="dcterms:W3CDTF">2026-05-28T07:38:20Z</dcterms:modified>
</cp:coreProperties>
</file>