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8" r:id="rId4"/>
    <p:sldId id="269" r:id="rId5"/>
    <p:sldId id="273" r:id="rId6"/>
    <p:sldId id="270" r:id="rId7"/>
    <p:sldId id="274" r:id="rId8"/>
    <p:sldId id="277" r:id="rId9"/>
    <p:sldId id="271" r:id="rId10"/>
    <p:sldId id="272" r:id="rId11"/>
    <p:sldId id="257" r:id="rId12"/>
    <p:sldId id="276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5" r:id="rId2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6" d="100"/>
          <a:sy n="126" d="100"/>
        </p:scale>
        <p:origin x="2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31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3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9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8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6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grafiacortade.com/neil-armstro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03402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83680" y="0"/>
            <a:ext cx="2560320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457200"/>
            <a:ext cx="1005840" cy="10058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5920" y="502920"/>
            <a:ext cx="6858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ROTARY INTERNATIONAL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1645920" y="896112"/>
            <a:ext cx="4800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AABFD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Club Leadership Learning Seminar (CLLS</a:t>
            </a:r>
            <a:r>
              <a:rPr lang="en-US" sz="1000" dirty="0">
                <a:solidFill>
                  <a:srgbClr val="AABFD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11480" y="1508760"/>
            <a:ext cx="83210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PUBLIC IMAGE</a:t>
            </a:r>
            <a:endParaRPr lang="en-US" sz="5200" dirty="0"/>
          </a:p>
        </p:txBody>
      </p:sp>
      <p:sp>
        <p:nvSpPr>
          <p:cNvPr id="8" name="Shape 5"/>
          <p:cNvSpPr/>
          <p:nvPr/>
        </p:nvSpPr>
        <p:spPr>
          <a:xfrm>
            <a:off x="411480" y="2331720"/>
            <a:ext cx="4389120" cy="64008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11480" y="2487168"/>
            <a:ext cx="83210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kern="0" spc="200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 GOALS</a:t>
            </a:r>
            <a:endParaRPr lang="en-US" sz="3600" dirty="0"/>
          </a:p>
        </p:txBody>
      </p:sp>
      <p:sp>
        <p:nvSpPr>
          <p:cNvPr id="10" name="Text 7"/>
          <p:cNvSpPr/>
          <p:nvPr/>
        </p:nvSpPr>
        <p:spPr>
          <a:xfrm>
            <a:off x="411480" y="3246120"/>
            <a:ext cx="5943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B0C8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45-Minute Interactive Session for Club Leaders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411480" y="3749040"/>
            <a:ext cx="1828800" cy="475488"/>
          </a:xfrm>
          <a:prstGeom prst="roundRect">
            <a:avLst>
              <a:gd name="adj" fmla="val 23077"/>
            </a:avLst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11480" y="3749040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1F5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⏱  45 MINUTES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2423160" y="3749040"/>
            <a:ext cx="2103120" cy="475488"/>
          </a:xfrm>
          <a:prstGeom prst="roundRect">
            <a:avLst>
              <a:gd name="adj" fmla="val 23077"/>
            </a:avLst>
          </a:prstGeom>
          <a:solidFill>
            <a:srgbClr val="FFFFFF">
              <a:alpha val="15000"/>
            </a:srgbClr>
          </a:solidFill>
          <a:ln w="12700">
            <a:solidFill>
              <a:srgbClr val="FFFFFF">
                <a:alpha val="4000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423160" y="3749040"/>
            <a:ext cx="21031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🎯  INTERACTIVE</a:t>
            </a:r>
            <a:endParaRPr lang="en-US" sz="1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17D271-8A94-4ABA-B6A4-95585B76E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55" y="118871"/>
            <a:ext cx="734605" cy="713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B51470-A18F-4792-801C-1E6108A55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34" y="0"/>
            <a:ext cx="904973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8C6D64-9EB0-476D-B256-60712DB62F8D}"/>
              </a:ext>
            </a:extLst>
          </p:cNvPr>
          <p:cNvSpPr txBox="1"/>
          <p:nvPr/>
        </p:nvSpPr>
        <p:spPr>
          <a:xfrm>
            <a:off x="47134" y="5143500"/>
            <a:ext cx="904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biografiacortade.com/neil-armstro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A969F-0A97-47C4-915A-B4B6F67D6C0D}"/>
              </a:ext>
            </a:extLst>
          </p:cNvPr>
          <p:cNvSpPr txBox="1"/>
          <p:nvPr/>
        </p:nvSpPr>
        <p:spPr>
          <a:xfrm>
            <a:off x="308837" y="4566419"/>
            <a:ext cx="2943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Neil Armstrong, 1969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3D72C-D39B-4A62-A238-990E4FF38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598" y="98640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74320"/>
            <a:ext cx="502920" cy="502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65760" y="977106"/>
            <a:ext cx="6156153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"If people don't know what you're doing,</a:t>
            </a:r>
            <a:endParaRPr lang="en-US" sz="2600" dirty="0"/>
          </a:p>
          <a:p>
            <a:pPr marL="0" indent="0">
              <a:buNone/>
            </a:pPr>
            <a:r>
              <a:rPr lang="en-US" sz="26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they can't support you.</a:t>
            </a:r>
            <a:endParaRPr lang="en-US" sz="2600" dirty="0"/>
          </a:p>
          <a:p>
            <a:pPr marL="0" indent="0">
              <a:buNone/>
            </a:pPr>
            <a:r>
              <a:rPr lang="en-US" sz="26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If they don't support you,</a:t>
            </a:r>
            <a:endParaRPr lang="en-US" sz="2600" dirty="0"/>
          </a:p>
          <a:p>
            <a:pPr marL="0" indent="0">
              <a:buNone/>
            </a:pPr>
            <a:r>
              <a:rPr lang="en-US" sz="26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you can't change the world."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548640" y="2630050"/>
            <a:ext cx="3217961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9BB5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Rotary International, Brand Center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365760" y="3493098"/>
            <a:ext cx="8412480" cy="27432"/>
          </a:xfrm>
          <a:prstGeom prst="rect">
            <a:avLst/>
          </a:prstGeom>
          <a:solidFill>
            <a:srgbClr val="F7A800">
              <a:alpha val="50000"/>
            </a:srgbClr>
          </a:solidFill>
          <a:ln w="12700">
            <a:solidFill>
              <a:srgbClr val="F7A800">
                <a:alpha val="50000"/>
              </a:srgbClr>
            </a:solidFill>
            <a:prstDash val="solid"/>
          </a:ln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E912C-D214-4743-890D-376487EBA720}"/>
              </a:ext>
            </a:extLst>
          </p:cNvPr>
          <p:cNvGrpSpPr/>
          <p:nvPr/>
        </p:nvGrpSpPr>
        <p:grpSpPr>
          <a:xfrm>
            <a:off x="365760" y="3640614"/>
            <a:ext cx="8412480" cy="1051560"/>
            <a:chOff x="365760" y="3640614"/>
            <a:chExt cx="8412480" cy="1051560"/>
          </a:xfrm>
        </p:grpSpPr>
        <p:sp>
          <p:nvSpPr>
            <p:cNvPr id="7" name="Shape 4"/>
            <p:cNvSpPr/>
            <p:nvPr/>
          </p:nvSpPr>
          <p:spPr>
            <a:xfrm>
              <a:off x="365760" y="3640614"/>
              <a:ext cx="8412480" cy="1051560"/>
            </a:xfrm>
            <a:prstGeom prst="roundRect">
              <a:avLst>
                <a:gd name="adj" fmla="val 8696"/>
              </a:avLst>
            </a:prstGeom>
            <a:solidFill>
              <a:srgbClr val="FFFFFF">
                <a:alpha val="10000"/>
              </a:srgbClr>
            </a:solidFill>
            <a:ln w="12700">
              <a:solidFill>
                <a:srgbClr val="F7A800">
                  <a:alpha val="70000"/>
                </a:srgbClr>
              </a:solidFill>
              <a:prstDash val="solid"/>
            </a:ln>
          </p:spPr>
        </p:sp>
        <p:sp>
          <p:nvSpPr>
            <p:cNvPr id="8" name="Text 5"/>
            <p:cNvSpPr/>
            <p:nvPr/>
          </p:nvSpPr>
          <p:spPr>
            <a:xfrm>
              <a:off x="548640" y="3767328"/>
              <a:ext cx="804672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🙋  QUICK SHOW OF HANDS:</a:t>
              </a:r>
              <a:endParaRPr lang="en-US" sz="13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548640" y="4114800"/>
              <a:ext cx="8046720" cy="5486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C8D8E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How many of you can recall the last time someone outside Rotary knew about your club's biggest project?</a:t>
              </a:r>
              <a:endParaRPr lang="en-US" sz="1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8AA7689-B7B4-435A-967B-6F20CF53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877" y="120365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135174" y="0"/>
            <a:ext cx="4008826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4299194" cy="1005840"/>
            <a:chOff x="502920" y="457200"/>
            <a:chExt cx="4299194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3156194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A99CF7-DA17-41EB-B024-7294AEEF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906" y="85878"/>
            <a:ext cx="737680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7D78EF-BACD-443C-843C-1AFB6398F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392" y="445573"/>
            <a:ext cx="3088218" cy="4368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CE1AD-9FF2-4816-9720-40BFDE66899C}"/>
              </a:ext>
            </a:extLst>
          </p:cNvPr>
          <p:cNvSpPr txBox="1"/>
          <p:nvPr/>
        </p:nvSpPr>
        <p:spPr>
          <a:xfrm>
            <a:off x="593922" y="1889356"/>
            <a:ext cx="43586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 letter will reach nowhere….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1979 survey Harvard MBA student..84/13/3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Tragedy: 95% will never achive….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Consistently water drop on the stone on the same place….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Goal should be emotional driven..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Goal </a:t>
            </a:r>
            <a:r>
              <a:rPr lang="en-US" sz="1200" dirty="0" err="1">
                <a:solidFill>
                  <a:schemeClr val="bg1"/>
                </a:solidFill>
              </a:rPr>
              <a:t>sud</a:t>
            </a:r>
            <a:r>
              <a:rPr lang="en-US" sz="1200" dirty="0">
                <a:solidFill>
                  <a:schemeClr val="bg1"/>
                </a:solidFill>
              </a:rPr>
              <a:t> be extraordinary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Sud be different from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Brings energy/can’t waste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Enjoy the goal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Break down the bigger goal to its smaller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Everything in life happens twice, in the mind and reality…MJ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1D359-81E1-4CEB-A039-72D0C956EA96}"/>
              </a:ext>
            </a:extLst>
          </p:cNvPr>
          <p:cNvSpPr txBox="1"/>
          <p:nvPr/>
        </p:nvSpPr>
        <p:spPr>
          <a:xfrm>
            <a:off x="7655465" y="2847196"/>
            <a:ext cx="762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0485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BCD9333-1600-4FA0-9F40-647BE9078359}"/>
              </a:ext>
            </a:extLst>
          </p:cNvPr>
          <p:cNvGrpSpPr/>
          <p:nvPr/>
        </p:nvGrpSpPr>
        <p:grpSpPr>
          <a:xfrm>
            <a:off x="0" y="-6055"/>
            <a:ext cx="9144000" cy="914400"/>
            <a:chOff x="0" y="-6055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-6055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3370563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UNDERSTAND THE LANDSCAPE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3437175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What Is Rotary's Public Image?</a:t>
              </a:r>
              <a:endParaRPr lang="en-US" sz="2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D2CE9B-34CE-4495-90FC-E5E272735108}"/>
              </a:ext>
            </a:extLst>
          </p:cNvPr>
          <p:cNvGrpSpPr/>
          <p:nvPr/>
        </p:nvGrpSpPr>
        <p:grpSpPr>
          <a:xfrm>
            <a:off x="365760" y="1051560"/>
            <a:ext cx="8412480" cy="1005840"/>
            <a:chOff x="365760" y="1051560"/>
            <a:chExt cx="8412480" cy="1005840"/>
          </a:xfrm>
        </p:grpSpPr>
        <p:sp>
          <p:nvSpPr>
            <p:cNvPr id="5" name="Shape 3"/>
            <p:cNvSpPr/>
            <p:nvPr/>
          </p:nvSpPr>
          <p:spPr>
            <a:xfrm>
              <a:off x="365760" y="1051560"/>
              <a:ext cx="8412480" cy="1005840"/>
            </a:xfrm>
            <a:prstGeom prst="roundRect">
              <a:avLst>
                <a:gd name="adj" fmla="val 9091"/>
              </a:avLst>
            </a:prstGeom>
            <a:solidFill>
              <a:srgbClr val="E8F0FA"/>
            </a:solidFill>
            <a:ln w="12700">
              <a:solidFill>
                <a:srgbClr val="003F87">
                  <a:alpha val="30000"/>
                </a:srgbClr>
              </a:solidFill>
              <a:prstDash val="solid"/>
            </a:ln>
          </p:spPr>
        </p:sp>
        <p:sp>
          <p:nvSpPr>
            <p:cNvPr id="6" name="Text 4"/>
            <p:cNvSpPr/>
            <p:nvPr/>
          </p:nvSpPr>
          <p:spPr>
            <a:xfrm>
              <a:off x="548640" y="1097280"/>
              <a:ext cx="8046720" cy="914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5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Public Image</a:t>
              </a:r>
              <a:r>
                <a:rPr lang="en-US" sz="13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is how Rotary is perceived by the public — members, potential members, donors, community leaders, and the media. It is the</a:t>
              </a:r>
              <a:r>
                <a:rPr lang="en-US" sz="1350" b="1" i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sum of all impressions</a:t>
              </a:r>
              <a:r>
                <a:rPr lang="en-US" sz="13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your club creates through actions, communications, and relationships.</a:t>
              </a:r>
              <a:endParaRPr lang="en-US" sz="135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CE6110-4B83-41B7-A22F-615854EAE119}"/>
              </a:ext>
            </a:extLst>
          </p:cNvPr>
          <p:cNvGrpSpPr/>
          <p:nvPr/>
        </p:nvGrpSpPr>
        <p:grpSpPr>
          <a:xfrm>
            <a:off x="320040" y="2240280"/>
            <a:ext cx="2651760" cy="2606040"/>
            <a:chOff x="320040" y="2240280"/>
            <a:chExt cx="2651760" cy="2606040"/>
          </a:xfrm>
        </p:grpSpPr>
        <p:sp>
          <p:nvSpPr>
            <p:cNvPr id="7" name="Shape 5"/>
            <p:cNvSpPr/>
            <p:nvPr/>
          </p:nvSpPr>
          <p:spPr>
            <a:xfrm>
              <a:off x="320040" y="2240280"/>
              <a:ext cx="2651760" cy="26060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101600" dist="38100" dir="16200000" algn="bl" rotWithShape="0">
                <a:srgbClr val="000000">
                  <a:alpha val="12000"/>
                </a:srgbClr>
              </a:outerShdw>
            </a:effectLst>
          </p:spPr>
        </p:sp>
        <p:sp>
          <p:nvSpPr>
            <p:cNvPr id="8" name="Shape 6"/>
            <p:cNvSpPr/>
            <p:nvPr/>
          </p:nvSpPr>
          <p:spPr>
            <a:xfrm>
              <a:off x="320040" y="2240280"/>
              <a:ext cx="2651760" cy="64008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9" name="Shape 7"/>
            <p:cNvSpPr/>
            <p:nvPr/>
          </p:nvSpPr>
          <p:spPr>
            <a:xfrm>
              <a:off x="1325880" y="2423160"/>
              <a:ext cx="640080" cy="640080"/>
            </a:xfrm>
            <a:prstGeom prst="roundRect">
              <a:avLst>
                <a:gd name="adj" fmla="val 14286"/>
              </a:avLst>
            </a:prstGeom>
            <a:solidFill>
              <a:srgbClr val="003F87">
                <a:alpha val="15000"/>
              </a:srgbClr>
            </a:solidFill>
            <a:ln w="12700">
              <a:solidFill>
                <a:srgbClr val="003F87">
                  <a:alpha val="15000"/>
                </a:srgbClr>
              </a:solidFill>
              <a:prstDash val="solid"/>
            </a:ln>
          </p:spPr>
        </p:sp>
        <p:pic>
          <p:nvPicPr>
            <p:cNvPr id="10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032" y="2468880"/>
              <a:ext cx="502920" cy="502920"/>
            </a:xfrm>
            <a:prstGeom prst="rect">
              <a:avLst/>
            </a:prstGeom>
          </p:spPr>
        </p:pic>
        <p:sp>
          <p:nvSpPr>
            <p:cNvPr id="11" name="Text 8"/>
            <p:cNvSpPr/>
            <p:nvPr/>
          </p:nvSpPr>
          <p:spPr>
            <a:xfrm>
              <a:off x="429768" y="3200400"/>
              <a:ext cx="242316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VISIBILITY</a:t>
              </a:r>
              <a:endParaRPr lang="en-US" sz="1400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457200" y="3611880"/>
              <a:ext cx="2377440" cy="10972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People see what you do. Your projects, events, and impact are visible in the community.</a:t>
              </a:r>
              <a:endParaRPr lang="en-US" sz="105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13682F-D559-4D6E-BC3B-279612BE821D}"/>
              </a:ext>
            </a:extLst>
          </p:cNvPr>
          <p:cNvGrpSpPr/>
          <p:nvPr/>
        </p:nvGrpSpPr>
        <p:grpSpPr>
          <a:xfrm>
            <a:off x="3172968" y="2240280"/>
            <a:ext cx="2651760" cy="2606040"/>
            <a:chOff x="3172968" y="2240280"/>
            <a:chExt cx="2651760" cy="2606040"/>
          </a:xfrm>
        </p:grpSpPr>
        <p:sp>
          <p:nvSpPr>
            <p:cNvPr id="13" name="Shape 10"/>
            <p:cNvSpPr/>
            <p:nvPr/>
          </p:nvSpPr>
          <p:spPr>
            <a:xfrm>
              <a:off x="3172968" y="2240280"/>
              <a:ext cx="2651760" cy="26060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101600" dist="38100" dir="16200000" algn="bl" rotWithShape="0">
                <a:srgbClr val="000000">
                  <a:alpha val="12000"/>
                </a:srgbClr>
              </a:outerShdw>
            </a:effectLst>
          </p:spPr>
        </p:sp>
        <p:sp>
          <p:nvSpPr>
            <p:cNvPr id="14" name="Shape 11"/>
            <p:cNvSpPr/>
            <p:nvPr/>
          </p:nvSpPr>
          <p:spPr>
            <a:xfrm>
              <a:off x="3172968" y="2240280"/>
              <a:ext cx="2651760" cy="64008"/>
            </a:xfrm>
            <a:prstGeom prst="rect">
              <a:avLst/>
            </a:prstGeom>
            <a:solidFill>
              <a:srgbClr val="E11D48"/>
            </a:solidFill>
            <a:ln w="12700">
              <a:solidFill>
                <a:srgbClr val="E11D48"/>
              </a:solidFill>
              <a:prstDash val="solid"/>
            </a:ln>
          </p:spPr>
        </p:sp>
        <p:sp>
          <p:nvSpPr>
            <p:cNvPr id="15" name="Shape 12"/>
            <p:cNvSpPr/>
            <p:nvPr/>
          </p:nvSpPr>
          <p:spPr>
            <a:xfrm>
              <a:off x="4178808" y="2423160"/>
              <a:ext cx="640080" cy="640080"/>
            </a:xfrm>
            <a:prstGeom prst="roundRect">
              <a:avLst>
                <a:gd name="adj" fmla="val 14286"/>
              </a:avLst>
            </a:prstGeom>
            <a:solidFill>
              <a:srgbClr val="E11D48">
                <a:alpha val="15000"/>
              </a:srgbClr>
            </a:solidFill>
            <a:ln w="12700">
              <a:solidFill>
                <a:srgbClr val="E11D48">
                  <a:alpha val="15000"/>
                </a:srgbClr>
              </a:solidFill>
              <a:prstDash val="solid"/>
            </a:ln>
          </p:spPr>
        </p:sp>
        <p:pic>
          <p:nvPicPr>
            <p:cNvPr id="16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960" y="2468880"/>
              <a:ext cx="502920" cy="502920"/>
            </a:xfrm>
            <a:prstGeom prst="rect">
              <a:avLst/>
            </a:prstGeom>
          </p:spPr>
        </p:pic>
        <p:sp>
          <p:nvSpPr>
            <p:cNvPr id="17" name="Text 13"/>
            <p:cNvSpPr/>
            <p:nvPr/>
          </p:nvSpPr>
          <p:spPr>
            <a:xfrm>
              <a:off x="3282696" y="3200400"/>
              <a:ext cx="242316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E11D4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RELEVANCE</a:t>
              </a:r>
              <a:endParaRPr lang="en-US" sz="1400" dirty="0"/>
            </a:p>
          </p:txBody>
        </p:sp>
        <p:sp>
          <p:nvSpPr>
            <p:cNvPr id="18" name="Text 14"/>
            <p:cNvSpPr/>
            <p:nvPr/>
          </p:nvSpPr>
          <p:spPr>
            <a:xfrm>
              <a:off x="3310128" y="3611880"/>
              <a:ext cx="2377440" cy="10972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People connect with your mission. Your work addresses issues that matter to them.</a:t>
              </a:r>
              <a:endParaRPr lang="en-US" sz="105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090C68-F6D3-4183-A257-122AF2F43482}"/>
              </a:ext>
            </a:extLst>
          </p:cNvPr>
          <p:cNvGrpSpPr/>
          <p:nvPr/>
        </p:nvGrpSpPr>
        <p:grpSpPr>
          <a:xfrm>
            <a:off x="6025896" y="2240280"/>
            <a:ext cx="2651760" cy="2606040"/>
            <a:chOff x="6025896" y="2240280"/>
            <a:chExt cx="2651760" cy="2606040"/>
          </a:xfrm>
        </p:grpSpPr>
        <p:sp>
          <p:nvSpPr>
            <p:cNvPr id="19" name="Shape 15"/>
            <p:cNvSpPr/>
            <p:nvPr/>
          </p:nvSpPr>
          <p:spPr>
            <a:xfrm>
              <a:off x="6025896" y="2240280"/>
              <a:ext cx="2651760" cy="26060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101600" dist="38100" dir="16200000" algn="bl" rotWithShape="0">
                <a:srgbClr val="000000">
                  <a:alpha val="12000"/>
                </a:srgbClr>
              </a:outerShdw>
            </a:effectLst>
          </p:spPr>
        </p:sp>
        <p:sp>
          <p:nvSpPr>
            <p:cNvPr id="20" name="Shape 16"/>
            <p:cNvSpPr/>
            <p:nvPr/>
          </p:nvSpPr>
          <p:spPr>
            <a:xfrm>
              <a:off x="6025896" y="2240280"/>
              <a:ext cx="2651760" cy="64008"/>
            </a:xfrm>
            <a:prstGeom prst="rect">
              <a:avLst/>
            </a:prstGeom>
            <a:solidFill>
              <a:srgbClr val="059669"/>
            </a:solidFill>
            <a:ln w="12700">
              <a:solidFill>
                <a:srgbClr val="059669"/>
              </a:solidFill>
              <a:prstDash val="solid"/>
            </a:ln>
          </p:spPr>
        </p:sp>
        <p:sp>
          <p:nvSpPr>
            <p:cNvPr id="21" name="Shape 17"/>
            <p:cNvSpPr/>
            <p:nvPr/>
          </p:nvSpPr>
          <p:spPr>
            <a:xfrm>
              <a:off x="7031736" y="2423160"/>
              <a:ext cx="640080" cy="640080"/>
            </a:xfrm>
            <a:prstGeom prst="roundRect">
              <a:avLst>
                <a:gd name="adj" fmla="val 14286"/>
              </a:avLst>
            </a:prstGeom>
            <a:solidFill>
              <a:srgbClr val="059669">
                <a:alpha val="15000"/>
              </a:srgbClr>
            </a:solidFill>
            <a:ln w="12700">
              <a:solidFill>
                <a:srgbClr val="059669">
                  <a:alpha val="15000"/>
                </a:srgbClr>
              </a:solidFill>
              <a:prstDash val="solid"/>
            </a:ln>
          </p:spPr>
        </p:sp>
        <p:pic>
          <p:nvPicPr>
            <p:cNvPr id="22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4888" y="2468880"/>
              <a:ext cx="502920" cy="502920"/>
            </a:xfrm>
            <a:prstGeom prst="rect">
              <a:avLst/>
            </a:prstGeom>
          </p:spPr>
        </p:pic>
        <p:sp>
          <p:nvSpPr>
            <p:cNvPr id="23" name="Text 18"/>
            <p:cNvSpPr/>
            <p:nvPr/>
          </p:nvSpPr>
          <p:spPr>
            <a:xfrm>
              <a:off x="6135624" y="3200400"/>
              <a:ext cx="242316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CREDIBILITY</a:t>
              </a:r>
              <a:endParaRPr lang="en-US" sz="1400" dirty="0"/>
            </a:p>
          </p:txBody>
        </p:sp>
        <p:sp>
          <p:nvSpPr>
            <p:cNvPr id="24" name="Text 19"/>
            <p:cNvSpPr/>
            <p:nvPr/>
          </p:nvSpPr>
          <p:spPr>
            <a:xfrm>
              <a:off x="6163056" y="3611880"/>
              <a:ext cx="2377440" cy="10972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People trust your club. Your actions match your words consistently.</a:t>
              </a:r>
              <a:endParaRPr lang="en-US" sz="1050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BDC0D09-32DD-4C0A-8C2D-E1E602C92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816" y="91450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201168"/>
            <a:ext cx="222604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IT MATTERS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365760" y="548640"/>
            <a:ext cx="4023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Cost of Being Invisible</a:t>
            </a:r>
            <a:endParaRPr lang="en-US"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EA8B27-13AA-419F-B576-985BCDFD796C}"/>
              </a:ext>
            </a:extLst>
          </p:cNvPr>
          <p:cNvGrpSpPr/>
          <p:nvPr/>
        </p:nvGrpSpPr>
        <p:grpSpPr>
          <a:xfrm>
            <a:off x="274320" y="1280160"/>
            <a:ext cx="4114800" cy="1554480"/>
            <a:chOff x="274320" y="1280160"/>
            <a:chExt cx="4114800" cy="1554480"/>
          </a:xfrm>
        </p:grpSpPr>
        <p:sp>
          <p:nvSpPr>
            <p:cNvPr id="4" name="Shape 2"/>
            <p:cNvSpPr/>
            <p:nvPr/>
          </p:nvSpPr>
          <p:spPr>
            <a:xfrm>
              <a:off x="274320" y="1280160"/>
              <a:ext cx="4114800" cy="155448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 w="12700">
              <a:solidFill>
                <a:srgbClr val="F7A800">
                  <a:alpha val="40000"/>
                </a:srgbClr>
              </a:solidFill>
              <a:prstDash val="solid"/>
            </a:ln>
          </p:spPr>
        </p:sp>
        <p:sp>
          <p:nvSpPr>
            <p:cNvPr id="5" name="Shape 3"/>
            <p:cNvSpPr/>
            <p:nvPr/>
          </p:nvSpPr>
          <p:spPr>
            <a:xfrm>
              <a:off x="274320" y="1280160"/>
              <a:ext cx="64008" cy="1554480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  <p:pic>
          <p:nvPicPr>
            <p:cNvPr id="6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912" y="1828800"/>
              <a:ext cx="411480" cy="411480"/>
            </a:xfrm>
            <a:prstGeom prst="rect">
              <a:avLst/>
            </a:prstGeom>
          </p:spPr>
        </p:pic>
        <p:sp>
          <p:nvSpPr>
            <p:cNvPr id="7" name="Text 4"/>
            <p:cNvSpPr/>
            <p:nvPr/>
          </p:nvSpPr>
          <p:spPr>
            <a:xfrm>
              <a:off x="960120" y="1463040"/>
              <a:ext cx="1188720" cy="8229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4200" b="1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74%</a:t>
              </a:r>
              <a:endParaRPr lang="en-US" sz="420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960120" y="2240280"/>
              <a:ext cx="320040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of people have never heard of Rotary's</a:t>
              </a:r>
              <a:endParaRPr lang="en-US" sz="1000" dirty="0"/>
            </a:p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major programs in their area</a:t>
              </a:r>
              <a:endParaRPr lang="en-US" sz="1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74A2A5-25CF-4745-89A4-2E1191B911FC}"/>
              </a:ext>
            </a:extLst>
          </p:cNvPr>
          <p:cNvGrpSpPr/>
          <p:nvPr/>
        </p:nvGrpSpPr>
        <p:grpSpPr>
          <a:xfrm>
            <a:off x="4709160" y="1280160"/>
            <a:ext cx="4114800" cy="1554480"/>
            <a:chOff x="4709160" y="1280160"/>
            <a:chExt cx="4114800" cy="1554480"/>
          </a:xfrm>
        </p:grpSpPr>
        <p:sp>
          <p:nvSpPr>
            <p:cNvPr id="9" name="Shape 6"/>
            <p:cNvSpPr/>
            <p:nvPr/>
          </p:nvSpPr>
          <p:spPr>
            <a:xfrm>
              <a:off x="4709160" y="1280160"/>
              <a:ext cx="4114800" cy="155448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 w="12700">
              <a:solidFill>
                <a:srgbClr val="34D399">
                  <a:alpha val="40000"/>
                </a:srgbClr>
              </a:solidFill>
              <a:prstDash val="solid"/>
            </a:ln>
          </p:spPr>
        </p:sp>
        <p:sp>
          <p:nvSpPr>
            <p:cNvPr id="10" name="Shape 7"/>
            <p:cNvSpPr/>
            <p:nvPr/>
          </p:nvSpPr>
          <p:spPr>
            <a:xfrm>
              <a:off x="4709160" y="1280160"/>
              <a:ext cx="64008" cy="1554480"/>
            </a:xfrm>
            <a:prstGeom prst="rect">
              <a:avLst/>
            </a:prstGeom>
            <a:solidFill>
              <a:srgbClr val="34D399"/>
            </a:solidFill>
            <a:ln w="12700">
              <a:solidFill>
                <a:srgbClr val="34D399"/>
              </a:solidFill>
              <a:prstDash val="solid"/>
            </a:ln>
          </p:spPr>
        </p:sp>
        <p:pic>
          <p:nvPicPr>
            <p:cNvPr id="11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3752" y="1828800"/>
              <a:ext cx="411480" cy="411480"/>
            </a:xfrm>
            <a:prstGeom prst="rect">
              <a:avLst/>
            </a:prstGeom>
          </p:spPr>
        </p:pic>
        <p:sp>
          <p:nvSpPr>
            <p:cNvPr id="12" name="Text 8"/>
            <p:cNvSpPr/>
            <p:nvPr/>
          </p:nvSpPr>
          <p:spPr>
            <a:xfrm>
              <a:off x="5394960" y="1463040"/>
              <a:ext cx="1188720" cy="8229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4200" b="1" dirty="0">
                  <a:solidFill>
                    <a:srgbClr val="34D39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3x</a:t>
              </a:r>
              <a:endParaRPr lang="en-US" sz="4200" dirty="0"/>
            </a:p>
          </p:txBody>
        </p:sp>
        <p:sp>
          <p:nvSpPr>
            <p:cNvPr id="13" name="Text 9"/>
            <p:cNvSpPr/>
            <p:nvPr/>
          </p:nvSpPr>
          <p:spPr>
            <a:xfrm>
              <a:off x="5394960" y="2240280"/>
              <a:ext cx="320040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more volunteers when a club actively</a:t>
              </a:r>
              <a:endParaRPr lang="en-US" sz="1000" dirty="0"/>
            </a:p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promotes its work on social media</a:t>
              </a:r>
              <a:endParaRPr lang="en-US" sz="1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7ACC41-FC5E-437F-BC49-D6EA998C522E}"/>
              </a:ext>
            </a:extLst>
          </p:cNvPr>
          <p:cNvGrpSpPr/>
          <p:nvPr/>
        </p:nvGrpSpPr>
        <p:grpSpPr>
          <a:xfrm>
            <a:off x="274320" y="3108960"/>
            <a:ext cx="4114800" cy="1554480"/>
            <a:chOff x="274320" y="3108960"/>
            <a:chExt cx="4114800" cy="1554480"/>
          </a:xfrm>
        </p:grpSpPr>
        <p:sp>
          <p:nvSpPr>
            <p:cNvPr id="14" name="Shape 10"/>
            <p:cNvSpPr/>
            <p:nvPr/>
          </p:nvSpPr>
          <p:spPr>
            <a:xfrm>
              <a:off x="274320" y="3108960"/>
              <a:ext cx="4114800" cy="155448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 w="12700">
              <a:solidFill>
                <a:srgbClr val="60A5FA">
                  <a:alpha val="40000"/>
                </a:srgbClr>
              </a:solidFill>
              <a:prstDash val="solid"/>
            </a:ln>
          </p:spPr>
        </p:sp>
        <p:sp>
          <p:nvSpPr>
            <p:cNvPr id="15" name="Shape 11"/>
            <p:cNvSpPr/>
            <p:nvPr/>
          </p:nvSpPr>
          <p:spPr>
            <a:xfrm>
              <a:off x="274320" y="3108960"/>
              <a:ext cx="64008" cy="1554480"/>
            </a:xfrm>
            <a:prstGeom prst="rect">
              <a:avLst/>
            </a:prstGeom>
            <a:solidFill>
              <a:srgbClr val="60A5FA"/>
            </a:solidFill>
            <a:ln w="12700">
              <a:solidFill>
                <a:srgbClr val="60A5FA"/>
              </a:solidFill>
              <a:prstDash val="solid"/>
            </a:ln>
          </p:spPr>
        </p:sp>
        <p:pic>
          <p:nvPicPr>
            <p:cNvPr id="16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912" y="3657600"/>
              <a:ext cx="411480" cy="411480"/>
            </a:xfrm>
            <a:prstGeom prst="rect">
              <a:avLst/>
            </a:prstGeom>
          </p:spPr>
        </p:pic>
        <p:sp>
          <p:nvSpPr>
            <p:cNvPr id="17" name="Text 12"/>
            <p:cNvSpPr/>
            <p:nvPr/>
          </p:nvSpPr>
          <p:spPr>
            <a:xfrm>
              <a:off x="960120" y="3291840"/>
              <a:ext cx="1188720" cy="8229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4200" b="1" dirty="0">
                  <a:solidFill>
                    <a:srgbClr val="60A5F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2x</a:t>
              </a:r>
              <a:endParaRPr lang="en-US" sz="4200" dirty="0"/>
            </a:p>
          </p:txBody>
        </p:sp>
        <p:sp>
          <p:nvSpPr>
            <p:cNvPr id="18" name="Text 13"/>
            <p:cNvSpPr/>
            <p:nvPr/>
          </p:nvSpPr>
          <p:spPr>
            <a:xfrm>
              <a:off x="960120" y="4069080"/>
              <a:ext cx="320040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more donations when project stories</a:t>
              </a:r>
              <a:endParaRPr lang="en-US" sz="1000" dirty="0"/>
            </a:p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are shared with compelling visuals</a:t>
              </a:r>
              <a:endParaRPr lang="en-US" sz="1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6CC26C-36D1-4E39-AF9D-BACD39AFAEAB}"/>
              </a:ext>
            </a:extLst>
          </p:cNvPr>
          <p:cNvGrpSpPr/>
          <p:nvPr/>
        </p:nvGrpSpPr>
        <p:grpSpPr>
          <a:xfrm>
            <a:off x="4709160" y="3108960"/>
            <a:ext cx="4114800" cy="1554480"/>
            <a:chOff x="4709160" y="3108960"/>
            <a:chExt cx="4114800" cy="1554480"/>
          </a:xfrm>
        </p:grpSpPr>
        <p:sp>
          <p:nvSpPr>
            <p:cNvPr id="19" name="Shape 14"/>
            <p:cNvSpPr/>
            <p:nvPr/>
          </p:nvSpPr>
          <p:spPr>
            <a:xfrm>
              <a:off x="4709160" y="3108960"/>
              <a:ext cx="4114800" cy="155448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 w="12700">
              <a:solidFill>
                <a:srgbClr val="FB923C">
                  <a:alpha val="40000"/>
                </a:srgbClr>
              </a:solidFill>
              <a:prstDash val="solid"/>
            </a:ln>
          </p:spPr>
        </p:sp>
        <p:sp>
          <p:nvSpPr>
            <p:cNvPr id="20" name="Shape 15"/>
            <p:cNvSpPr/>
            <p:nvPr/>
          </p:nvSpPr>
          <p:spPr>
            <a:xfrm>
              <a:off x="4709160" y="3108960"/>
              <a:ext cx="64008" cy="1554480"/>
            </a:xfrm>
            <a:prstGeom prst="rect">
              <a:avLst/>
            </a:prstGeom>
            <a:solidFill>
              <a:srgbClr val="FB923C"/>
            </a:solidFill>
            <a:ln w="12700">
              <a:solidFill>
                <a:srgbClr val="FB923C"/>
              </a:solidFill>
              <a:prstDash val="solid"/>
            </a:ln>
          </p:spPr>
        </p:sp>
        <p:pic>
          <p:nvPicPr>
            <p:cNvPr id="21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3752" y="3657600"/>
              <a:ext cx="411480" cy="411480"/>
            </a:xfrm>
            <a:prstGeom prst="rect">
              <a:avLst/>
            </a:prstGeom>
          </p:spPr>
        </p:pic>
        <p:sp>
          <p:nvSpPr>
            <p:cNvPr id="22" name="Text 16"/>
            <p:cNvSpPr/>
            <p:nvPr/>
          </p:nvSpPr>
          <p:spPr>
            <a:xfrm>
              <a:off x="5394960" y="3291840"/>
              <a:ext cx="1188720" cy="8229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4200" b="1" dirty="0">
                  <a:solidFill>
                    <a:srgbClr val="FB923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68%</a:t>
              </a:r>
              <a:endParaRPr lang="en-US" sz="4200" dirty="0"/>
            </a:p>
          </p:txBody>
        </p:sp>
        <p:sp>
          <p:nvSpPr>
            <p:cNvPr id="23" name="Text 17"/>
            <p:cNvSpPr/>
            <p:nvPr/>
          </p:nvSpPr>
          <p:spPr>
            <a:xfrm>
              <a:off x="5394960" y="4069080"/>
              <a:ext cx="320040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of members say they joined because</a:t>
              </a:r>
              <a:endParaRPr lang="en-US" sz="1000" dirty="0"/>
            </a:p>
            <a:p>
              <a:pPr marL="0" indent="0">
                <a:buNone/>
              </a:pPr>
              <a:r>
                <a:rPr lang="en-US" sz="1000" dirty="0">
                  <a:solidFill>
                    <a:srgbClr val="B8CCE4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someone personally told them Rotary's story</a:t>
              </a:r>
              <a:endParaRPr lang="en-US" sz="1000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5EC3CEA-5470-4D5D-AEA4-5D2BC54B3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654" y="120365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41112BC-C425-435C-81DF-466BC7A310DD}"/>
              </a:ext>
            </a:extLst>
          </p:cNvPr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82296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ROTARY'S FRAMEWORK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822960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4 Levers of Club Public Image</a:t>
              </a:r>
              <a:endParaRPr lang="en-US" sz="2000" dirty="0"/>
            </a:p>
          </p:txBody>
        </p:sp>
      </p:grpSp>
      <p:sp>
        <p:nvSpPr>
          <p:cNvPr id="5" name="Shape 3"/>
          <p:cNvSpPr/>
          <p:nvPr/>
        </p:nvSpPr>
        <p:spPr>
          <a:xfrm>
            <a:off x="324612" y="1024128"/>
            <a:ext cx="41148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38328" y="1028700"/>
            <a:ext cx="4101084" cy="502920"/>
          </a:xfrm>
          <a:prstGeom prst="rect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097280"/>
            <a:ext cx="320040" cy="3200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41248" y="1097280"/>
            <a:ext cx="3383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  Storytelling &amp; Media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457200" y="1709928"/>
            <a:ext cx="73152" cy="73152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94360" y="1627632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Share project stories with photos &amp; videos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457200" y="2048256"/>
            <a:ext cx="73152" cy="73152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94360" y="1965960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Engage local media — press releases, TV, radio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457200" y="2386584"/>
            <a:ext cx="73152" cy="73152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94360" y="2304288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Rotary's Brand Center resources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4727448" y="1005840"/>
            <a:ext cx="41148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16" name="Shape 13"/>
          <p:cNvSpPr/>
          <p:nvPr/>
        </p:nvSpPr>
        <p:spPr>
          <a:xfrm>
            <a:off x="4727448" y="1005840"/>
            <a:ext cx="4114800" cy="502920"/>
          </a:xfrm>
          <a:prstGeom prst="rect">
            <a:avLst/>
          </a:prstGeom>
          <a:solidFill>
            <a:srgbClr val="0EA5E9"/>
          </a:solidFill>
          <a:ln w="12700">
            <a:solidFill>
              <a:srgbClr val="0EA5E9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08" y="1097280"/>
            <a:ext cx="320040" cy="320040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5276088" y="1097280"/>
            <a:ext cx="3383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  Digital Presence</a:t>
            </a:r>
            <a:endParaRPr lang="en-US" sz="1400" dirty="0"/>
          </a:p>
        </p:txBody>
      </p:sp>
      <p:sp>
        <p:nvSpPr>
          <p:cNvPr id="19" name="Shape 15"/>
          <p:cNvSpPr/>
          <p:nvPr/>
        </p:nvSpPr>
        <p:spPr>
          <a:xfrm>
            <a:off x="4892040" y="1709928"/>
            <a:ext cx="73152" cy="73152"/>
          </a:xfrm>
          <a:prstGeom prst="ellipse">
            <a:avLst/>
          </a:prstGeom>
          <a:solidFill>
            <a:srgbClr val="0EA5E9"/>
          </a:solidFill>
          <a:ln w="12700">
            <a:solidFill>
              <a:srgbClr val="0EA5E9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5029200" y="1627632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Active club website &amp; social media</a:t>
            </a:r>
            <a:endParaRPr lang="en-US" sz="1200" dirty="0"/>
          </a:p>
        </p:txBody>
      </p:sp>
      <p:sp>
        <p:nvSpPr>
          <p:cNvPr id="21" name="Shape 17"/>
          <p:cNvSpPr/>
          <p:nvPr/>
        </p:nvSpPr>
        <p:spPr>
          <a:xfrm>
            <a:off x="4892040" y="2048256"/>
            <a:ext cx="73152" cy="73152"/>
          </a:xfrm>
          <a:prstGeom prst="ellipse">
            <a:avLst/>
          </a:prstGeom>
          <a:solidFill>
            <a:srgbClr val="0EA5E9"/>
          </a:solidFill>
          <a:ln w="12700">
            <a:solidFill>
              <a:srgbClr val="0EA5E9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029200" y="1965960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Monthly posts minimum on FB/IG/LinkedIn</a:t>
            </a:r>
            <a:endParaRPr lang="en-US" sz="1200" dirty="0"/>
          </a:p>
        </p:txBody>
      </p:sp>
      <p:sp>
        <p:nvSpPr>
          <p:cNvPr id="23" name="Shape 19"/>
          <p:cNvSpPr/>
          <p:nvPr/>
        </p:nvSpPr>
        <p:spPr>
          <a:xfrm>
            <a:off x="4892040" y="2386584"/>
            <a:ext cx="73152" cy="73152"/>
          </a:xfrm>
          <a:prstGeom prst="ellipse">
            <a:avLst/>
          </a:prstGeom>
          <a:solidFill>
            <a:srgbClr val="0EA5E9"/>
          </a:solidFill>
          <a:ln w="12700">
            <a:solidFill>
              <a:srgbClr val="0EA5E9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29200" y="2304288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#Rotary #PeopleOfAction hashtags</a:t>
            </a:r>
            <a:endParaRPr lang="en-US" sz="1200" dirty="0"/>
          </a:p>
        </p:txBody>
      </p:sp>
      <p:sp>
        <p:nvSpPr>
          <p:cNvPr id="25" name="Shape 21"/>
          <p:cNvSpPr/>
          <p:nvPr/>
        </p:nvSpPr>
        <p:spPr>
          <a:xfrm>
            <a:off x="292608" y="2971800"/>
            <a:ext cx="41148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26" name="Shape 22"/>
          <p:cNvSpPr/>
          <p:nvPr/>
        </p:nvSpPr>
        <p:spPr>
          <a:xfrm>
            <a:off x="292608" y="2971800"/>
            <a:ext cx="4114800" cy="502920"/>
          </a:xfrm>
          <a:prstGeom prst="rect">
            <a:avLst/>
          </a:prstGeom>
          <a:solidFill>
            <a:srgbClr val="059669"/>
          </a:solidFill>
          <a:ln w="12700">
            <a:solidFill>
              <a:srgbClr val="059669"/>
            </a:solidFill>
            <a:prstDash val="solid"/>
          </a:ln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8" y="3063240"/>
            <a:ext cx="320040" cy="320040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841248" y="3063240"/>
            <a:ext cx="3383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  Community Engagement</a:t>
            </a:r>
            <a:endParaRPr lang="en-US" sz="1400" dirty="0"/>
          </a:p>
        </p:txBody>
      </p:sp>
      <p:sp>
        <p:nvSpPr>
          <p:cNvPr id="29" name="Shape 24"/>
          <p:cNvSpPr/>
          <p:nvPr/>
        </p:nvSpPr>
        <p:spPr>
          <a:xfrm>
            <a:off x="457200" y="3675888"/>
            <a:ext cx="73152" cy="73152"/>
          </a:xfrm>
          <a:prstGeom prst="ellipse">
            <a:avLst/>
          </a:prstGeom>
          <a:solidFill>
            <a:srgbClr val="059669"/>
          </a:solidFill>
          <a:ln w="12700">
            <a:solidFill>
              <a:srgbClr val="059669"/>
            </a:solidFill>
            <a:prstDash val="solid"/>
          </a:ln>
        </p:spPr>
      </p:sp>
      <p:sp>
        <p:nvSpPr>
          <p:cNvPr id="30" name="Text 25"/>
          <p:cNvSpPr/>
          <p:nvPr/>
        </p:nvSpPr>
        <p:spPr>
          <a:xfrm>
            <a:off x="594360" y="3593592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Speak at local events, chambers, schools</a:t>
            </a:r>
            <a:endParaRPr lang="en-US" sz="1200" dirty="0"/>
          </a:p>
        </p:txBody>
      </p:sp>
      <p:sp>
        <p:nvSpPr>
          <p:cNvPr id="31" name="Shape 26"/>
          <p:cNvSpPr/>
          <p:nvPr/>
        </p:nvSpPr>
        <p:spPr>
          <a:xfrm>
            <a:off x="457200" y="4014216"/>
            <a:ext cx="73152" cy="73152"/>
          </a:xfrm>
          <a:prstGeom prst="ellipse">
            <a:avLst/>
          </a:prstGeom>
          <a:solidFill>
            <a:srgbClr val="059669"/>
          </a:solidFill>
          <a:ln w="12700">
            <a:solidFill>
              <a:srgbClr val="059669"/>
            </a:solidFill>
            <a:prstDash val="solid"/>
          </a:ln>
        </p:spPr>
      </p:sp>
      <p:sp>
        <p:nvSpPr>
          <p:cNvPr id="32" name="Text 27"/>
          <p:cNvSpPr/>
          <p:nvPr/>
        </p:nvSpPr>
        <p:spPr>
          <a:xfrm>
            <a:off x="594360" y="3931920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Partner with local NGOs &amp; businesses</a:t>
            </a:r>
            <a:endParaRPr lang="en-US" sz="1200" dirty="0"/>
          </a:p>
        </p:txBody>
      </p:sp>
      <p:sp>
        <p:nvSpPr>
          <p:cNvPr id="33" name="Shape 28"/>
          <p:cNvSpPr/>
          <p:nvPr/>
        </p:nvSpPr>
        <p:spPr>
          <a:xfrm>
            <a:off x="457200" y="4352544"/>
            <a:ext cx="73152" cy="73152"/>
          </a:xfrm>
          <a:prstGeom prst="ellipse">
            <a:avLst/>
          </a:prstGeom>
          <a:solidFill>
            <a:srgbClr val="059669"/>
          </a:solidFill>
          <a:ln w="12700">
            <a:solidFill>
              <a:srgbClr val="059669"/>
            </a:solidFill>
            <a:prstDash val="solid"/>
          </a:ln>
        </p:spPr>
      </p:sp>
      <p:sp>
        <p:nvSpPr>
          <p:cNvPr id="34" name="Text 29"/>
          <p:cNvSpPr/>
          <p:nvPr/>
        </p:nvSpPr>
        <p:spPr>
          <a:xfrm>
            <a:off x="594360" y="4270248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Host open-house or service days</a:t>
            </a:r>
            <a:endParaRPr lang="en-US" sz="1200" dirty="0"/>
          </a:p>
        </p:txBody>
      </p:sp>
      <p:sp>
        <p:nvSpPr>
          <p:cNvPr id="35" name="Shape 30"/>
          <p:cNvSpPr/>
          <p:nvPr/>
        </p:nvSpPr>
        <p:spPr>
          <a:xfrm>
            <a:off x="4727448" y="2971800"/>
            <a:ext cx="41148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36" name="Shape 31"/>
          <p:cNvSpPr/>
          <p:nvPr/>
        </p:nvSpPr>
        <p:spPr>
          <a:xfrm>
            <a:off x="4727448" y="2971800"/>
            <a:ext cx="4114800" cy="50292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pic>
        <p:nvPicPr>
          <p:cNvPr id="3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608" y="3063240"/>
            <a:ext cx="320040" cy="320040"/>
          </a:xfrm>
          <a:prstGeom prst="rect">
            <a:avLst/>
          </a:prstGeom>
        </p:spPr>
      </p:pic>
      <p:sp>
        <p:nvSpPr>
          <p:cNvPr id="38" name="Text 32"/>
          <p:cNvSpPr/>
          <p:nvPr/>
        </p:nvSpPr>
        <p:spPr>
          <a:xfrm>
            <a:off x="5276088" y="3063240"/>
            <a:ext cx="3383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  Member Ambassadors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4892040" y="3675888"/>
            <a:ext cx="73152" cy="73152"/>
          </a:xfrm>
          <a:prstGeom prst="ellipse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40" name="Text 34"/>
          <p:cNvSpPr/>
          <p:nvPr/>
        </p:nvSpPr>
        <p:spPr>
          <a:xfrm>
            <a:off x="5029200" y="3593592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member is a brand ambassador</a:t>
            </a:r>
            <a:endParaRPr lang="en-US" sz="1200" dirty="0"/>
          </a:p>
        </p:txBody>
      </p:sp>
      <p:sp>
        <p:nvSpPr>
          <p:cNvPr id="41" name="Shape 35"/>
          <p:cNvSpPr/>
          <p:nvPr/>
        </p:nvSpPr>
        <p:spPr>
          <a:xfrm>
            <a:off x="4892040" y="4014216"/>
            <a:ext cx="73152" cy="73152"/>
          </a:xfrm>
          <a:prstGeom prst="ellipse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42" name="Text 36"/>
          <p:cNvSpPr/>
          <p:nvPr/>
        </p:nvSpPr>
        <p:spPr>
          <a:xfrm>
            <a:off x="5029200" y="3931920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Elevator pitch for Rotary (30 seconds)</a:t>
            </a:r>
            <a:endParaRPr lang="en-US" sz="1200" dirty="0"/>
          </a:p>
        </p:txBody>
      </p:sp>
      <p:sp>
        <p:nvSpPr>
          <p:cNvPr id="43" name="Shape 37"/>
          <p:cNvSpPr/>
          <p:nvPr/>
        </p:nvSpPr>
        <p:spPr>
          <a:xfrm>
            <a:off x="4892040" y="4352544"/>
            <a:ext cx="73152" cy="73152"/>
          </a:xfrm>
          <a:prstGeom prst="ellipse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44" name="Text 38"/>
          <p:cNvSpPr/>
          <p:nvPr/>
        </p:nvSpPr>
        <p:spPr>
          <a:xfrm>
            <a:off x="5029200" y="4270248"/>
            <a:ext cx="3611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Wear Rotary badge with pride</a:t>
            </a:r>
            <a:endParaRPr lang="en-US" sz="11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EA041BA-D45B-4427-910A-B917837DE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528" y="85948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0" grpId="0" animBg="1"/>
      <p:bldP spid="22" grpId="0" animBg="1"/>
      <p:bldP spid="24" grpId="0" animBg="1"/>
      <p:bldP spid="30" grpId="0" animBg="1"/>
      <p:bldP spid="32" grpId="0" animBg="1"/>
      <p:bldP spid="34" grpId="0" animBg="1"/>
      <p:bldP spid="40" grpId="0" animBg="1"/>
      <p:bldP spid="42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82A8026-7E60-4E75-BD45-23B0F11DACBD}"/>
              </a:ext>
            </a:extLst>
          </p:cNvPr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82296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DEVELOP GOALS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822960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SMART+I Goal Framework for Public Image</a:t>
              </a:r>
              <a:endParaRPr lang="en-US" sz="1800" dirty="0"/>
            </a:p>
          </p:txBody>
        </p:sp>
      </p:grpSp>
      <p:sp>
        <p:nvSpPr>
          <p:cNvPr id="5" name="Shape 3"/>
          <p:cNvSpPr/>
          <p:nvPr/>
        </p:nvSpPr>
        <p:spPr>
          <a:xfrm>
            <a:off x="274320" y="100584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274320" y="1005840"/>
            <a:ext cx="2697480" cy="548640"/>
          </a:xfrm>
          <a:prstGeom prst="rect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84048" y="1078992"/>
            <a:ext cx="38404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77240" y="1115568"/>
            <a:ext cx="2057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SPECIFIC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84048" y="162763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Name the exact activity, channel, or audience — not just 'improve our image'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384048" y="2304288"/>
            <a:ext cx="2487168" cy="347472"/>
          </a:xfrm>
          <a:prstGeom prst="rect">
            <a:avLst/>
          </a:prstGeom>
          <a:solidFill>
            <a:srgbClr val="003F87">
              <a:alpha val="12000"/>
            </a:srgbClr>
          </a:solidFill>
          <a:ln w="12700">
            <a:solidFill>
              <a:srgbClr val="003F87">
                <a:alpha val="12000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11480" y="230428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003F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'Post a project update on Facebook every Tuesday'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154680" y="100584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ED1ADF-1F70-4D85-B8C1-D9983053EC99}"/>
              </a:ext>
            </a:extLst>
          </p:cNvPr>
          <p:cNvGrpSpPr/>
          <p:nvPr/>
        </p:nvGrpSpPr>
        <p:grpSpPr>
          <a:xfrm>
            <a:off x="3154680" y="1005840"/>
            <a:ext cx="2697480" cy="548640"/>
            <a:chOff x="3154680" y="1005840"/>
            <a:chExt cx="2697480" cy="548640"/>
          </a:xfrm>
        </p:grpSpPr>
        <p:sp>
          <p:nvSpPr>
            <p:cNvPr id="13" name="Shape 11"/>
            <p:cNvSpPr/>
            <p:nvPr/>
          </p:nvSpPr>
          <p:spPr>
            <a:xfrm>
              <a:off x="3154680" y="1005840"/>
              <a:ext cx="2697480" cy="548640"/>
            </a:xfrm>
            <a:prstGeom prst="rect">
              <a:avLst/>
            </a:prstGeom>
            <a:solidFill>
              <a:srgbClr val="0EA5E9"/>
            </a:solidFill>
            <a:ln w="12700">
              <a:solidFill>
                <a:srgbClr val="0EA5E9"/>
              </a:solidFill>
              <a:prstDash val="solid"/>
            </a:ln>
          </p:spPr>
        </p:sp>
        <p:sp>
          <p:nvSpPr>
            <p:cNvPr id="14" name="Text 12"/>
            <p:cNvSpPr/>
            <p:nvPr/>
          </p:nvSpPr>
          <p:spPr>
            <a:xfrm>
              <a:off x="3264408" y="1078992"/>
              <a:ext cx="384048" cy="4206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M</a:t>
              </a:r>
              <a:endParaRPr lang="en-US" sz="24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3657600" y="1115568"/>
              <a:ext cx="20574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MEASURABLE</a:t>
              </a:r>
              <a:endParaRPr lang="en-US" sz="1400" dirty="0"/>
            </a:p>
          </p:txBody>
        </p:sp>
      </p:grpSp>
      <p:sp>
        <p:nvSpPr>
          <p:cNvPr id="16" name="Text 14"/>
          <p:cNvSpPr/>
          <p:nvPr/>
        </p:nvSpPr>
        <p:spPr>
          <a:xfrm>
            <a:off x="3264408" y="162763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Attach a number — followers, press mentions, event attendance, impressions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264408" y="2304288"/>
            <a:ext cx="2487168" cy="347472"/>
          </a:xfrm>
          <a:prstGeom prst="rect">
            <a:avLst/>
          </a:prstGeom>
          <a:solidFill>
            <a:srgbClr val="0EA5E9">
              <a:alpha val="12000"/>
            </a:srgbClr>
          </a:solidFill>
          <a:ln w="12700">
            <a:solidFill>
              <a:srgbClr val="0EA5E9">
                <a:alpha val="12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291840" y="230428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0EA5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'Reach 500 Facebook followers by December'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6035040" y="100584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C072E2-A6D3-4EC3-993E-D3FF349A9552}"/>
              </a:ext>
            </a:extLst>
          </p:cNvPr>
          <p:cNvGrpSpPr/>
          <p:nvPr/>
        </p:nvGrpSpPr>
        <p:grpSpPr>
          <a:xfrm>
            <a:off x="6035040" y="1005840"/>
            <a:ext cx="2697480" cy="548640"/>
            <a:chOff x="6035040" y="1005840"/>
            <a:chExt cx="2697480" cy="548640"/>
          </a:xfrm>
        </p:grpSpPr>
        <p:sp>
          <p:nvSpPr>
            <p:cNvPr id="20" name="Shape 18"/>
            <p:cNvSpPr/>
            <p:nvPr/>
          </p:nvSpPr>
          <p:spPr>
            <a:xfrm>
              <a:off x="6035040" y="1005840"/>
              <a:ext cx="2697480" cy="548640"/>
            </a:xfrm>
            <a:prstGeom prst="rect">
              <a:avLst/>
            </a:prstGeom>
            <a:solidFill>
              <a:srgbClr val="059669"/>
            </a:solidFill>
            <a:ln w="12700">
              <a:solidFill>
                <a:srgbClr val="059669"/>
              </a:solidFill>
              <a:prstDash val="solid"/>
            </a:ln>
          </p:spPr>
        </p:sp>
        <p:sp>
          <p:nvSpPr>
            <p:cNvPr id="21" name="Text 19"/>
            <p:cNvSpPr/>
            <p:nvPr/>
          </p:nvSpPr>
          <p:spPr>
            <a:xfrm>
              <a:off x="6144768" y="1078992"/>
              <a:ext cx="384048" cy="4206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A</a:t>
              </a:r>
              <a:endParaRPr lang="en-US" sz="2400" dirty="0"/>
            </a:p>
          </p:txBody>
        </p:sp>
        <p:sp>
          <p:nvSpPr>
            <p:cNvPr id="22" name="Text 20"/>
            <p:cNvSpPr/>
            <p:nvPr/>
          </p:nvSpPr>
          <p:spPr>
            <a:xfrm>
              <a:off x="6537960" y="1115568"/>
              <a:ext cx="20574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ACHIEVABLE</a:t>
              </a:r>
              <a:endParaRPr lang="en-US" sz="1400" dirty="0"/>
            </a:p>
          </p:txBody>
        </p:sp>
      </p:grpSp>
      <p:sp>
        <p:nvSpPr>
          <p:cNvPr id="23" name="Text 21"/>
          <p:cNvSpPr/>
          <p:nvPr/>
        </p:nvSpPr>
        <p:spPr>
          <a:xfrm>
            <a:off x="6144768" y="162763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Stretch but realistic. Match your club's size, budget, and volunteer capacity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6144768" y="2304288"/>
            <a:ext cx="2487168" cy="347472"/>
          </a:xfrm>
          <a:prstGeom prst="rect">
            <a:avLst/>
          </a:prstGeom>
          <a:solidFill>
            <a:srgbClr val="059669">
              <a:alpha val="12000"/>
            </a:srgbClr>
          </a:solidFill>
          <a:ln w="12700">
            <a:solidFill>
              <a:srgbClr val="059669">
                <a:alpha val="12000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172200" y="230428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0596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'Secure 2 local newspaper mentions per quarter'</a:t>
            </a:r>
            <a:endParaRPr lang="en-US" sz="1000" dirty="0"/>
          </a:p>
        </p:txBody>
      </p:sp>
      <p:sp>
        <p:nvSpPr>
          <p:cNvPr id="26" name="Shape 24"/>
          <p:cNvSpPr/>
          <p:nvPr/>
        </p:nvSpPr>
        <p:spPr>
          <a:xfrm>
            <a:off x="274320" y="292608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274320" y="2926080"/>
            <a:ext cx="2697480" cy="548640"/>
          </a:xfrm>
          <a:prstGeom prst="rect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84048" y="2999232"/>
            <a:ext cx="38404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</a:t>
            </a: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777240" y="3035808"/>
            <a:ext cx="2057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RELEVANT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384048" y="354787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Tied to a real community need or membership growth priority</a:t>
            </a:r>
            <a:endParaRPr lang="en-US" sz="1100" dirty="0"/>
          </a:p>
        </p:txBody>
      </p:sp>
      <p:sp>
        <p:nvSpPr>
          <p:cNvPr id="31" name="Shape 29"/>
          <p:cNvSpPr/>
          <p:nvPr/>
        </p:nvSpPr>
        <p:spPr>
          <a:xfrm>
            <a:off x="384048" y="4224528"/>
            <a:ext cx="2487168" cy="347472"/>
          </a:xfrm>
          <a:prstGeom prst="rect">
            <a:avLst/>
          </a:prstGeom>
          <a:solidFill>
            <a:srgbClr val="D97706">
              <a:alpha val="12000"/>
            </a:srgbClr>
          </a:solidFill>
          <a:ln w="12700">
            <a:solidFill>
              <a:srgbClr val="D97706">
                <a:alpha val="1200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11480" y="422452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9770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'Target working professionals aged 30–45 via LinkedIn'</a:t>
            </a:r>
            <a:endParaRPr lang="en-US" sz="1000" dirty="0"/>
          </a:p>
        </p:txBody>
      </p:sp>
      <p:sp>
        <p:nvSpPr>
          <p:cNvPr id="33" name="Shape 31"/>
          <p:cNvSpPr/>
          <p:nvPr/>
        </p:nvSpPr>
        <p:spPr>
          <a:xfrm>
            <a:off x="3154680" y="292608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8CDB99-AD81-4426-99E0-00F23AB0CE5B}"/>
              </a:ext>
            </a:extLst>
          </p:cNvPr>
          <p:cNvGrpSpPr/>
          <p:nvPr/>
        </p:nvGrpSpPr>
        <p:grpSpPr>
          <a:xfrm>
            <a:off x="3154680" y="2926080"/>
            <a:ext cx="2697480" cy="548640"/>
            <a:chOff x="3154680" y="2926080"/>
            <a:chExt cx="2697480" cy="548640"/>
          </a:xfrm>
        </p:grpSpPr>
        <p:sp>
          <p:nvSpPr>
            <p:cNvPr id="34" name="Shape 32"/>
            <p:cNvSpPr/>
            <p:nvPr/>
          </p:nvSpPr>
          <p:spPr>
            <a:xfrm>
              <a:off x="3154680" y="2926080"/>
              <a:ext cx="2697480" cy="548640"/>
            </a:xfrm>
            <a:prstGeom prst="rect">
              <a:avLst/>
            </a:prstGeom>
            <a:solidFill>
              <a:srgbClr val="DC2626"/>
            </a:solidFill>
            <a:ln w="12700">
              <a:solidFill>
                <a:srgbClr val="DC2626"/>
              </a:solidFill>
              <a:prstDash val="solid"/>
            </a:ln>
          </p:spPr>
        </p:sp>
        <p:sp>
          <p:nvSpPr>
            <p:cNvPr id="35" name="Text 33"/>
            <p:cNvSpPr/>
            <p:nvPr/>
          </p:nvSpPr>
          <p:spPr>
            <a:xfrm>
              <a:off x="3264408" y="2999232"/>
              <a:ext cx="384048" cy="4206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T</a:t>
              </a:r>
              <a:endParaRPr lang="en-US" sz="2400" dirty="0"/>
            </a:p>
          </p:txBody>
        </p:sp>
        <p:sp>
          <p:nvSpPr>
            <p:cNvPr id="36" name="Text 34"/>
            <p:cNvSpPr/>
            <p:nvPr/>
          </p:nvSpPr>
          <p:spPr>
            <a:xfrm>
              <a:off x="3657600" y="3035808"/>
              <a:ext cx="20574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TIME-BOUND</a:t>
              </a:r>
              <a:endParaRPr lang="en-US" sz="1400" dirty="0"/>
            </a:p>
          </p:txBody>
        </p:sp>
      </p:grpSp>
      <p:sp>
        <p:nvSpPr>
          <p:cNvPr id="37" name="Text 35"/>
          <p:cNvSpPr/>
          <p:nvPr/>
        </p:nvSpPr>
        <p:spPr>
          <a:xfrm>
            <a:off x="3264408" y="354787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Set a deadline — monthly, quarterly, or by end of Rotary year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3264408" y="4224528"/>
            <a:ext cx="2487168" cy="347472"/>
          </a:xfrm>
          <a:prstGeom prst="rect">
            <a:avLst/>
          </a:prstGeom>
          <a:solidFill>
            <a:srgbClr val="DC2626">
              <a:alpha val="12000"/>
            </a:srgbClr>
          </a:solidFill>
          <a:ln w="12700">
            <a:solidFill>
              <a:srgbClr val="DC2626">
                <a:alpha val="12000"/>
              </a:srgbClr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3291840" y="422452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'Launch new club website by 30 September'</a:t>
            </a:r>
            <a:endParaRPr lang="en-US" sz="1000" dirty="0"/>
          </a:p>
        </p:txBody>
      </p:sp>
      <p:sp>
        <p:nvSpPr>
          <p:cNvPr id="40" name="Shape 38"/>
          <p:cNvSpPr/>
          <p:nvPr/>
        </p:nvSpPr>
        <p:spPr>
          <a:xfrm>
            <a:off x="6035040" y="2926080"/>
            <a:ext cx="2697480" cy="173736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101600" dist="38100" dir="16200000" algn="bl" rotWithShape="0">
              <a:srgbClr val="000000">
                <a:alpha val="12000"/>
              </a:srgbClr>
            </a:outerShdw>
          </a:effectLst>
        </p:spPr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A6F4BA-E1F9-4DF1-8DDA-CB4A00C85923}"/>
              </a:ext>
            </a:extLst>
          </p:cNvPr>
          <p:cNvGrpSpPr/>
          <p:nvPr/>
        </p:nvGrpSpPr>
        <p:grpSpPr>
          <a:xfrm>
            <a:off x="6035040" y="2926080"/>
            <a:ext cx="2697480" cy="548640"/>
            <a:chOff x="6035040" y="2926080"/>
            <a:chExt cx="2697480" cy="548640"/>
          </a:xfrm>
        </p:grpSpPr>
        <p:sp>
          <p:nvSpPr>
            <p:cNvPr id="41" name="Shape 39"/>
            <p:cNvSpPr/>
            <p:nvPr/>
          </p:nvSpPr>
          <p:spPr>
            <a:xfrm>
              <a:off x="6035040" y="2926080"/>
              <a:ext cx="2697480" cy="548640"/>
            </a:xfrm>
            <a:prstGeom prst="rect">
              <a:avLst/>
            </a:prstGeom>
            <a:solidFill>
              <a:srgbClr val="7C3AED"/>
            </a:solidFill>
            <a:ln w="12700">
              <a:solidFill>
                <a:srgbClr val="7C3AED"/>
              </a:solidFill>
              <a:prstDash val="solid"/>
            </a:ln>
          </p:spPr>
        </p:sp>
        <p:sp>
          <p:nvSpPr>
            <p:cNvPr id="42" name="Text 40"/>
            <p:cNvSpPr/>
            <p:nvPr/>
          </p:nvSpPr>
          <p:spPr>
            <a:xfrm>
              <a:off x="6144768" y="2999232"/>
              <a:ext cx="384048" cy="4206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I</a:t>
              </a:r>
              <a:endParaRPr lang="en-US" sz="2400" dirty="0"/>
            </a:p>
          </p:txBody>
        </p:sp>
        <p:sp>
          <p:nvSpPr>
            <p:cNvPr id="43" name="Text 41"/>
            <p:cNvSpPr/>
            <p:nvPr/>
          </p:nvSpPr>
          <p:spPr>
            <a:xfrm>
              <a:off x="6537960" y="3035808"/>
              <a:ext cx="20574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INCLUSIVE</a:t>
              </a:r>
              <a:endParaRPr lang="en-US" sz="1400" dirty="0"/>
            </a:p>
          </p:txBody>
        </p:sp>
      </p:grpSp>
      <p:sp>
        <p:nvSpPr>
          <p:cNvPr id="44" name="Text 42"/>
          <p:cNvSpPr/>
          <p:nvPr/>
        </p:nvSpPr>
        <p:spPr>
          <a:xfrm>
            <a:off x="6144768" y="3547872"/>
            <a:ext cx="248716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Assign an owner and involve multiple members — not just the PI Chair</a:t>
            </a:r>
            <a:endParaRPr lang="en-US" sz="1100" dirty="0"/>
          </a:p>
        </p:txBody>
      </p:sp>
      <p:sp>
        <p:nvSpPr>
          <p:cNvPr id="45" name="Shape 43"/>
          <p:cNvSpPr/>
          <p:nvPr/>
        </p:nvSpPr>
        <p:spPr>
          <a:xfrm>
            <a:off x="6144768" y="4224528"/>
            <a:ext cx="2487168" cy="347472"/>
          </a:xfrm>
          <a:prstGeom prst="rect">
            <a:avLst/>
          </a:prstGeom>
          <a:solidFill>
            <a:srgbClr val="7C3AED">
              <a:alpha val="12000"/>
            </a:srgbClr>
          </a:solidFill>
          <a:ln w="12700">
            <a:solidFill>
              <a:srgbClr val="7C3AED">
                <a:alpha val="12000"/>
              </a:srgbClr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6172200" y="4224528"/>
            <a:ext cx="245059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C3A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'Each member shares one post per month</a:t>
            </a:r>
            <a:r>
              <a:rPr lang="en-US" sz="850" i="1" dirty="0">
                <a:solidFill>
                  <a:srgbClr val="7C3A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'</a:t>
            </a:r>
            <a:endParaRPr lang="en-US" sz="85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BDB5DDA-21F8-4251-9894-8512B825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096" y="97505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3" grpId="0" animBg="1"/>
      <p:bldP spid="30" grpId="0" animBg="1"/>
      <p:bldP spid="37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EF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EA2397D-5F9B-4F99-A832-57E5A7912B5D}"/>
              </a:ext>
            </a:extLst>
          </p:cNvPr>
          <p:cNvGrpSpPr/>
          <p:nvPr/>
        </p:nvGrpSpPr>
        <p:grpSpPr>
          <a:xfrm>
            <a:off x="0" y="0"/>
            <a:ext cx="9144000" cy="1005840"/>
            <a:chOff x="0" y="0"/>
            <a:chExt cx="9144000" cy="100584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1005840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0"/>
              <a:ext cx="82296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100" b="1" kern="0" spc="300" dirty="0">
                  <a:solidFill>
                    <a:srgbClr val="001F5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🎯  GROUP ACTIVITY  —  10 Minutes</a:t>
              </a:r>
              <a:endParaRPr lang="en-US" sz="11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502920"/>
              <a:ext cx="8229600" cy="4389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001F5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Build 3 Public Image Goals for YOUR Club</a:t>
              </a:r>
              <a:endParaRPr lang="en-US" sz="20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0D6B15-34CB-4AC1-8B19-6B30126F1CB4}"/>
              </a:ext>
            </a:extLst>
          </p:cNvPr>
          <p:cNvGrpSpPr/>
          <p:nvPr/>
        </p:nvGrpSpPr>
        <p:grpSpPr>
          <a:xfrm>
            <a:off x="320040" y="1097280"/>
            <a:ext cx="8503920" cy="566928"/>
            <a:chOff x="320040" y="1097280"/>
            <a:chExt cx="8503920" cy="566928"/>
          </a:xfrm>
        </p:grpSpPr>
        <p:sp>
          <p:nvSpPr>
            <p:cNvPr id="5" name="Shape 3"/>
            <p:cNvSpPr/>
            <p:nvPr/>
          </p:nvSpPr>
          <p:spPr>
            <a:xfrm>
              <a:off x="320040" y="1097280"/>
              <a:ext cx="8503920" cy="56692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</p:spPr>
        </p:sp>
        <p:sp>
          <p:nvSpPr>
            <p:cNvPr id="6" name="Text 4"/>
            <p:cNvSpPr/>
            <p:nvPr/>
          </p:nvSpPr>
          <p:spPr>
            <a:xfrm>
              <a:off x="457200" y="1143000"/>
              <a:ext cx="8229600" cy="4754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50" i="1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Divide into 3 groups. Each group picks ONE area below and writes a SMART+I goal. Present back in 2 minutes!</a:t>
              </a:r>
              <a:endParaRPr lang="en-US" sz="115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7886FF-CC0D-4D69-A1FA-D86494A55A5C}"/>
              </a:ext>
            </a:extLst>
          </p:cNvPr>
          <p:cNvGrpSpPr/>
          <p:nvPr/>
        </p:nvGrpSpPr>
        <p:grpSpPr>
          <a:xfrm>
            <a:off x="320040" y="1828800"/>
            <a:ext cx="8503920" cy="822960"/>
            <a:chOff x="320040" y="1828800"/>
            <a:chExt cx="8503920" cy="822960"/>
          </a:xfrm>
        </p:grpSpPr>
        <p:sp>
          <p:nvSpPr>
            <p:cNvPr id="7" name="Shape 5"/>
            <p:cNvSpPr/>
            <p:nvPr/>
          </p:nvSpPr>
          <p:spPr>
            <a:xfrm>
              <a:off x="320040" y="1828800"/>
              <a:ext cx="8503920" cy="82296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3F87">
                  <a:alpha val="30000"/>
                </a:srgbClr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8" name="Shape 6"/>
            <p:cNvSpPr/>
            <p:nvPr/>
          </p:nvSpPr>
          <p:spPr>
            <a:xfrm>
              <a:off x="320040" y="1828800"/>
              <a:ext cx="64008" cy="82296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9" name="Shape 7"/>
            <p:cNvSpPr/>
            <p:nvPr/>
          </p:nvSpPr>
          <p:spPr>
            <a:xfrm>
              <a:off x="502920" y="2011680"/>
              <a:ext cx="457200" cy="457200"/>
            </a:xfrm>
            <a:prstGeom prst="roundRect">
              <a:avLst>
                <a:gd name="adj" fmla="val 16000"/>
              </a:avLst>
            </a:prstGeom>
            <a:solidFill>
              <a:srgbClr val="003F87">
                <a:alpha val="15000"/>
              </a:srgbClr>
            </a:solidFill>
            <a:ln w="12700">
              <a:solidFill>
                <a:srgbClr val="003F87">
                  <a:alpha val="15000"/>
                </a:srgbClr>
              </a:solidFill>
              <a:prstDash val="solid"/>
            </a:ln>
          </p:spPr>
        </p:sp>
        <p:pic>
          <p:nvPicPr>
            <p:cNvPr id="10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8" y="2039112"/>
              <a:ext cx="329184" cy="329184"/>
            </a:xfrm>
            <a:prstGeom prst="rect">
              <a:avLst/>
            </a:prstGeom>
          </p:spPr>
        </p:pic>
        <p:sp>
          <p:nvSpPr>
            <p:cNvPr id="11" name="Text 8"/>
            <p:cNvSpPr/>
            <p:nvPr/>
          </p:nvSpPr>
          <p:spPr>
            <a:xfrm>
              <a:off x="1078992" y="1883664"/>
              <a:ext cx="530352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GROUP 1: Digital &amp; Social Media</a:t>
              </a:r>
              <a:endParaRPr lang="en-US" sz="1300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1078992" y="2221992"/>
              <a:ext cx="6030317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Write a goal to grow your club's online presence. Which platform? How many posts? How many followers by when?</a:t>
              </a:r>
              <a:endParaRPr lang="en-US" sz="1200" dirty="0"/>
            </a:p>
          </p:txBody>
        </p:sp>
        <p:sp>
          <p:nvSpPr>
            <p:cNvPr id="13" name="Shape 10"/>
            <p:cNvSpPr/>
            <p:nvPr/>
          </p:nvSpPr>
          <p:spPr>
            <a:xfrm>
              <a:off x="7191515" y="2093976"/>
              <a:ext cx="1217181" cy="310896"/>
            </a:xfrm>
            <a:prstGeom prst="roundRect">
              <a:avLst>
                <a:gd name="adj" fmla="val 16000"/>
              </a:avLst>
            </a:prstGeom>
            <a:solidFill>
              <a:srgbClr val="003F87">
                <a:alpha val="10000"/>
              </a:srgbClr>
            </a:solidFill>
            <a:ln w="12700">
              <a:solidFill>
                <a:srgbClr val="003F87">
                  <a:alpha val="30000"/>
                </a:srgbClr>
              </a:solidFill>
              <a:prstDash val="solid"/>
            </a:ln>
          </p:spPr>
        </p:sp>
        <p:sp>
          <p:nvSpPr>
            <p:cNvPr id="14" name="Text 11"/>
            <p:cNvSpPr/>
            <p:nvPr/>
          </p:nvSpPr>
          <p:spPr>
            <a:xfrm>
              <a:off x="6903720" y="2011680"/>
              <a:ext cx="169164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✍  Write your goal</a:t>
              </a:r>
              <a:endParaRPr lang="en-US" sz="9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773111-EFEE-4CCB-A28B-0A7E1D99BBB2}"/>
              </a:ext>
            </a:extLst>
          </p:cNvPr>
          <p:cNvGrpSpPr/>
          <p:nvPr/>
        </p:nvGrpSpPr>
        <p:grpSpPr>
          <a:xfrm>
            <a:off x="320040" y="2816352"/>
            <a:ext cx="8503920" cy="822960"/>
            <a:chOff x="320040" y="2816352"/>
            <a:chExt cx="8503920" cy="822960"/>
          </a:xfrm>
        </p:grpSpPr>
        <p:sp>
          <p:nvSpPr>
            <p:cNvPr id="15" name="Shape 12"/>
            <p:cNvSpPr/>
            <p:nvPr/>
          </p:nvSpPr>
          <p:spPr>
            <a:xfrm>
              <a:off x="320040" y="2816352"/>
              <a:ext cx="8503920" cy="82296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11D48">
                  <a:alpha val="30000"/>
                </a:srgbClr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16" name="Shape 13"/>
            <p:cNvSpPr/>
            <p:nvPr/>
          </p:nvSpPr>
          <p:spPr>
            <a:xfrm>
              <a:off x="320040" y="2816352"/>
              <a:ext cx="64008" cy="822960"/>
            </a:xfrm>
            <a:prstGeom prst="rect">
              <a:avLst/>
            </a:prstGeom>
            <a:solidFill>
              <a:srgbClr val="E11D48"/>
            </a:solidFill>
            <a:ln w="12700">
              <a:solidFill>
                <a:srgbClr val="E11D48"/>
              </a:solidFill>
              <a:prstDash val="solid"/>
            </a:ln>
          </p:spPr>
        </p:sp>
        <p:sp>
          <p:nvSpPr>
            <p:cNvPr id="17" name="Shape 14"/>
            <p:cNvSpPr/>
            <p:nvPr/>
          </p:nvSpPr>
          <p:spPr>
            <a:xfrm>
              <a:off x="502920" y="2999232"/>
              <a:ext cx="457200" cy="457200"/>
            </a:xfrm>
            <a:prstGeom prst="roundRect">
              <a:avLst>
                <a:gd name="adj" fmla="val 16000"/>
              </a:avLst>
            </a:prstGeom>
            <a:solidFill>
              <a:srgbClr val="E11D48">
                <a:alpha val="15000"/>
              </a:srgbClr>
            </a:solidFill>
            <a:ln w="12700">
              <a:solidFill>
                <a:srgbClr val="E11D48">
                  <a:alpha val="15000"/>
                </a:srgbClr>
              </a:solidFill>
              <a:prstDash val="solid"/>
            </a:ln>
          </p:spPr>
        </p:sp>
        <p:pic>
          <p:nvPicPr>
            <p:cNvPr id="18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28" y="3026664"/>
              <a:ext cx="329184" cy="329184"/>
            </a:xfrm>
            <a:prstGeom prst="rect">
              <a:avLst/>
            </a:prstGeom>
          </p:spPr>
        </p:pic>
        <p:sp>
          <p:nvSpPr>
            <p:cNvPr id="19" name="Text 15"/>
            <p:cNvSpPr/>
            <p:nvPr/>
          </p:nvSpPr>
          <p:spPr>
            <a:xfrm>
              <a:off x="1078992" y="2871216"/>
              <a:ext cx="530352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E11D4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GROUP 2: Media &amp; Storytelling</a:t>
              </a:r>
              <a:endParaRPr lang="en-US" sz="1300" dirty="0"/>
            </a:p>
          </p:txBody>
        </p:sp>
        <p:sp>
          <p:nvSpPr>
            <p:cNvPr id="20" name="Text 16"/>
            <p:cNvSpPr/>
            <p:nvPr/>
          </p:nvSpPr>
          <p:spPr>
            <a:xfrm>
              <a:off x="1078992" y="3209544"/>
              <a:ext cx="6030317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Write a goal to get press coverage or tell your project stories better. Which project? Which media? How often?</a:t>
              </a:r>
              <a:endParaRPr lang="en-US" sz="1200" dirty="0"/>
            </a:p>
          </p:txBody>
        </p:sp>
        <p:sp>
          <p:nvSpPr>
            <p:cNvPr id="21" name="Shape 17"/>
            <p:cNvSpPr/>
            <p:nvPr/>
          </p:nvSpPr>
          <p:spPr>
            <a:xfrm>
              <a:off x="7191515" y="3076956"/>
              <a:ext cx="1217182" cy="347472"/>
            </a:xfrm>
            <a:prstGeom prst="roundRect">
              <a:avLst>
                <a:gd name="adj" fmla="val 16000"/>
              </a:avLst>
            </a:prstGeom>
            <a:solidFill>
              <a:srgbClr val="E11D48">
                <a:alpha val="10000"/>
              </a:srgbClr>
            </a:solidFill>
            <a:ln w="12700">
              <a:solidFill>
                <a:srgbClr val="E11D48">
                  <a:alpha val="30000"/>
                </a:srgbClr>
              </a:solidFill>
              <a:prstDash val="solid"/>
            </a:ln>
          </p:spPr>
        </p:sp>
        <p:sp>
          <p:nvSpPr>
            <p:cNvPr id="22" name="Text 18"/>
            <p:cNvSpPr/>
            <p:nvPr/>
          </p:nvSpPr>
          <p:spPr>
            <a:xfrm>
              <a:off x="6903720" y="2999232"/>
              <a:ext cx="169164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E11D4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✍  Write your goal</a:t>
              </a:r>
              <a:endParaRPr lang="en-US" sz="9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8849CA-7C46-4692-BAE3-E6623529A37C}"/>
              </a:ext>
            </a:extLst>
          </p:cNvPr>
          <p:cNvGrpSpPr/>
          <p:nvPr/>
        </p:nvGrpSpPr>
        <p:grpSpPr>
          <a:xfrm>
            <a:off x="320040" y="3803904"/>
            <a:ext cx="8503920" cy="822960"/>
            <a:chOff x="320040" y="3803904"/>
            <a:chExt cx="8503920" cy="822960"/>
          </a:xfrm>
        </p:grpSpPr>
        <p:sp>
          <p:nvSpPr>
            <p:cNvPr id="23" name="Shape 19"/>
            <p:cNvSpPr/>
            <p:nvPr/>
          </p:nvSpPr>
          <p:spPr>
            <a:xfrm>
              <a:off x="320040" y="3803904"/>
              <a:ext cx="8503920" cy="82296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59669">
                  <a:alpha val="30000"/>
                </a:srgbClr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24" name="Shape 20"/>
            <p:cNvSpPr/>
            <p:nvPr/>
          </p:nvSpPr>
          <p:spPr>
            <a:xfrm>
              <a:off x="320040" y="3803904"/>
              <a:ext cx="64008" cy="822960"/>
            </a:xfrm>
            <a:prstGeom prst="rect">
              <a:avLst/>
            </a:prstGeom>
            <a:solidFill>
              <a:srgbClr val="059669"/>
            </a:solidFill>
            <a:ln w="12700">
              <a:solidFill>
                <a:srgbClr val="059669"/>
              </a:solidFill>
              <a:prstDash val="solid"/>
            </a:ln>
          </p:spPr>
        </p:sp>
        <p:sp>
          <p:nvSpPr>
            <p:cNvPr id="25" name="Shape 21"/>
            <p:cNvSpPr/>
            <p:nvPr/>
          </p:nvSpPr>
          <p:spPr>
            <a:xfrm>
              <a:off x="502920" y="3986784"/>
              <a:ext cx="457200" cy="457200"/>
            </a:xfrm>
            <a:prstGeom prst="roundRect">
              <a:avLst>
                <a:gd name="adj" fmla="val 16000"/>
              </a:avLst>
            </a:prstGeom>
            <a:solidFill>
              <a:srgbClr val="059669">
                <a:alpha val="15000"/>
              </a:srgbClr>
            </a:solidFill>
            <a:ln w="12700">
              <a:solidFill>
                <a:srgbClr val="059669">
                  <a:alpha val="15000"/>
                </a:srgbClr>
              </a:solidFill>
              <a:prstDash val="solid"/>
            </a:ln>
          </p:spPr>
        </p:sp>
        <p:pic>
          <p:nvPicPr>
            <p:cNvPr id="26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28" y="4014216"/>
              <a:ext cx="329184" cy="329184"/>
            </a:xfrm>
            <a:prstGeom prst="rect">
              <a:avLst/>
            </a:prstGeom>
          </p:spPr>
        </p:pic>
        <p:sp>
          <p:nvSpPr>
            <p:cNvPr id="27" name="Text 22"/>
            <p:cNvSpPr/>
            <p:nvPr/>
          </p:nvSpPr>
          <p:spPr>
            <a:xfrm>
              <a:off x="1078992" y="3858768"/>
              <a:ext cx="530352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GROUP 3: Member Ambassadors</a:t>
              </a:r>
              <a:endParaRPr lang="en-US" sz="1300" dirty="0"/>
            </a:p>
          </p:txBody>
        </p:sp>
        <p:sp>
          <p:nvSpPr>
            <p:cNvPr id="28" name="Text 23"/>
            <p:cNvSpPr/>
            <p:nvPr/>
          </p:nvSpPr>
          <p:spPr>
            <a:xfrm>
              <a:off x="1078992" y="4197096"/>
              <a:ext cx="6112523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6B728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Write a goal to activate every member as a public image ambassador. What will each member do? How will you track it?</a:t>
              </a:r>
              <a:endParaRPr lang="en-US" sz="1200" dirty="0"/>
            </a:p>
          </p:txBody>
        </p:sp>
        <p:sp>
          <p:nvSpPr>
            <p:cNvPr id="29" name="Shape 24"/>
            <p:cNvSpPr/>
            <p:nvPr/>
          </p:nvSpPr>
          <p:spPr>
            <a:xfrm>
              <a:off x="7191513" y="4067869"/>
              <a:ext cx="1217183" cy="376115"/>
            </a:xfrm>
            <a:prstGeom prst="roundRect">
              <a:avLst>
                <a:gd name="adj" fmla="val 16000"/>
              </a:avLst>
            </a:prstGeom>
            <a:solidFill>
              <a:srgbClr val="059669">
                <a:alpha val="10000"/>
              </a:srgbClr>
            </a:solidFill>
            <a:ln w="12700">
              <a:solidFill>
                <a:srgbClr val="059669">
                  <a:alpha val="30000"/>
                </a:srgbClr>
              </a:solidFill>
              <a:prstDash val="solid"/>
            </a:ln>
          </p:spPr>
        </p:sp>
        <p:sp>
          <p:nvSpPr>
            <p:cNvPr id="30" name="Text 25"/>
            <p:cNvSpPr/>
            <p:nvPr/>
          </p:nvSpPr>
          <p:spPr>
            <a:xfrm>
              <a:off x="6903720" y="3986784"/>
              <a:ext cx="169164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✍  Write your goal</a:t>
              </a:r>
              <a:endParaRPr lang="en-US" sz="900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19228C-A256-4BCE-9AF2-C5A01A2A5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800" y="104363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AAE3633E-72B1-4542-86DD-2598D5D821C5}"/>
              </a:ext>
            </a:extLst>
          </p:cNvPr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82296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PRACTICAL EXAMPLES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822960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5 Ready-to-Use Public Image Goals</a:t>
              </a:r>
              <a:endParaRPr lang="en-US" sz="20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2D3676-3A32-4E3F-ADB7-A2EE7A104FC4}"/>
              </a:ext>
            </a:extLst>
          </p:cNvPr>
          <p:cNvGrpSpPr/>
          <p:nvPr/>
        </p:nvGrpSpPr>
        <p:grpSpPr>
          <a:xfrm>
            <a:off x="292608" y="978408"/>
            <a:ext cx="8549640" cy="731520"/>
            <a:chOff x="292608" y="978408"/>
            <a:chExt cx="8549640" cy="731520"/>
          </a:xfrm>
        </p:grpSpPr>
        <p:sp>
          <p:nvSpPr>
            <p:cNvPr id="5" name="Shape 3"/>
            <p:cNvSpPr/>
            <p:nvPr/>
          </p:nvSpPr>
          <p:spPr>
            <a:xfrm>
              <a:off x="292608" y="978408"/>
              <a:ext cx="8549640" cy="7315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6" name="Shape 4"/>
            <p:cNvSpPr/>
            <p:nvPr/>
          </p:nvSpPr>
          <p:spPr>
            <a:xfrm>
              <a:off x="292608" y="978408"/>
              <a:ext cx="64008" cy="73152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7" name="Shape 5"/>
            <p:cNvSpPr/>
            <p:nvPr/>
          </p:nvSpPr>
          <p:spPr>
            <a:xfrm>
              <a:off x="438912" y="1143000"/>
              <a:ext cx="347472" cy="347472"/>
            </a:xfrm>
            <a:prstGeom prst="roundRect">
              <a:avLst>
                <a:gd name="adj" fmla="val 15789"/>
              </a:avLst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8" name="Text 6"/>
            <p:cNvSpPr/>
            <p:nvPr/>
          </p:nvSpPr>
          <p:spPr>
            <a:xfrm>
              <a:off x="438912" y="1143000"/>
              <a:ext cx="347472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01</a:t>
              </a:r>
              <a:endParaRPr lang="en-US" sz="11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914400" y="1033272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Social Media Consistency</a:t>
              </a:r>
              <a:endParaRPr lang="en-US" sz="1200" dirty="0"/>
            </a:p>
          </p:txBody>
        </p:sp>
        <p:sp>
          <p:nvSpPr>
            <p:cNvPr id="10" name="Text 8"/>
            <p:cNvSpPr/>
            <p:nvPr/>
          </p:nvSpPr>
          <p:spPr>
            <a:xfrm>
              <a:off x="914400" y="1316736"/>
              <a:ext cx="544068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Post at least 3 times per week on Facebook/Instagram showcasing our service projects, with photos and the #PeopleOfAction tag — measured by page reach, target: 20% growth in 6 months.</a:t>
              </a:r>
              <a:endParaRPr lang="en-US" sz="1050" dirty="0"/>
            </a:p>
          </p:txBody>
        </p:sp>
        <p:sp>
          <p:nvSpPr>
            <p:cNvPr id="11" name="Shape 9"/>
            <p:cNvSpPr/>
            <p:nvPr/>
          </p:nvSpPr>
          <p:spPr>
            <a:xfrm>
              <a:off x="6492240" y="1069848"/>
              <a:ext cx="2240280" cy="566928"/>
            </a:xfrm>
            <a:prstGeom prst="rect">
              <a:avLst/>
            </a:prstGeom>
            <a:solidFill>
              <a:srgbClr val="003F87">
                <a:alpha val="9000"/>
              </a:srgbClr>
            </a:solidFill>
            <a:ln w="12700">
              <a:solidFill>
                <a:srgbClr val="003F87">
                  <a:alpha val="25000"/>
                </a:srgbClr>
              </a:solidFill>
              <a:prstDash val="solid"/>
            </a:ln>
          </p:spPr>
        </p:sp>
        <p:sp>
          <p:nvSpPr>
            <p:cNvPr id="12" name="Text 10"/>
            <p:cNvSpPr/>
            <p:nvPr/>
          </p:nvSpPr>
          <p:spPr>
            <a:xfrm>
              <a:off x="6537960" y="1069848"/>
              <a:ext cx="2176272" cy="5669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850" i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💡 </a:t>
              </a:r>
              <a:r>
                <a:rPr lang="en-US" sz="1000" i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Consistent posting builds familiarity and trust over time.</a:t>
              </a:r>
              <a:endParaRPr lang="en-US" sz="10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8538CC-F501-4D86-A506-93146FBC5782}"/>
              </a:ext>
            </a:extLst>
          </p:cNvPr>
          <p:cNvGrpSpPr/>
          <p:nvPr/>
        </p:nvGrpSpPr>
        <p:grpSpPr>
          <a:xfrm>
            <a:off x="292608" y="1792224"/>
            <a:ext cx="8549640" cy="731520"/>
            <a:chOff x="292608" y="1792224"/>
            <a:chExt cx="8549640" cy="731520"/>
          </a:xfrm>
        </p:grpSpPr>
        <p:sp>
          <p:nvSpPr>
            <p:cNvPr id="13" name="Shape 11"/>
            <p:cNvSpPr/>
            <p:nvPr/>
          </p:nvSpPr>
          <p:spPr>
            <a:xfrm>
              <a:off x="292608" y="1792224"/>
              <a:ext cx="8549640" cy="7315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14" name="Shape 12"/>
            <p:cNvSpPr/>
            <p:nvPr/>
          </p:nvSpPr>
          <p:spPr>
            <a:xfrm>
              <a:off x="292608" y="1792224"/>
              <a:ext cx="64008" cy="731520"/>
            </a:xfrm>
            <a:prstGeom prst="rect">
              <a:avLst/>
            </a:prstGeom>
            <a:solidFill>
              <a:srgbClr val="0EA5E9"/>
            </a:solidFill>
            <a:ln w="12700">
              <a:solidFill>
                <a:srgbClr val="0EA5E9"/>
              </a:solidFill>
              <a:prstDash val="solid"/>
            </a:ln>
          </p:spPr>
        </p:sp>
        <p:sp>
          <p:nvSpPr>
            <p:cNvPr id="15" name="Shape 13"/>
            <p:cNvSpPr/>
            <p:nvPr/>
          </p:nvSpPr>
          <p:spPr>
            <a:xfrm>
              <a:off x="438912" y="1956816"/>
              <a:ext cx="347472" cy="347472"/>
            </a:xfrm>
            <a:prstGeom prst="roundRect">
              <a:avLst>
                <a:gd name="adj" fmla="val 15789"/>
              </a:avLst>
            </a:prstGeom>
            <a:solidFill>
              <a:srgbClr val="0EA5E9"/>
            </a:solidFill>
            <a:ln w="12700">
              <a:solidFill>
                <a:srgbClr val="0EA5E9"/>
              </a:solidFill>
              <a:prstDash val="solid"/>
            </a:ln>
          </p:spPr>
        </p:sp>
        <p:sp>
          <p:nvSpPr>
            <p:cNvPr id="16" name="Text 14"/>
            <p:cNvSpPr/>
            <p:nvPr/>
          </p:nvSpPr>
          <p:spPr>
            <a:xfrm>
              <a:off x="438912" y="1956816"/>
              <a:ext cx="347472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02</a:t>
              </a:r>
              <a:endParaRPr lang="en-US" sz="1100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914400" y="1847088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EA5E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Media Relations</a:t>
              </a:r>
              <a:endParaRPr lang="en-US" sz="1200" dirty="0"/>
            </a:p>
          </p:txBody>
        </p:sp>
        <p:sp>
          <p:nvSpPr>
            <p:cNvPr id="18" name="Text 16"/>
            <p:cNvSpPr/>
            <p:nvPr/>
          </p:nvSpPr>
          <p:spPr>
            <a:xfrm>
              <a:off x="914400" y="2130552"/>
              <a:ext cx="544068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Submit press releases for every major project to at least 3 local media outlets, and achieve a minimum of 6 media mentions in the Rotary year.</a:t>
              </a:r>
              <a:endParaRPr lang="en-US" sz="1050" dirty="0"/>
            </a:p>
          </p:txBody>
        </p:sp>
        <p:sp>
          <p:nvSpPr>
            <p:cNvPr id="19" name="Shape 17"/>
            <p:cNvSpPr/>
            <p:nvPr/>
          </p:nvSpPr>
          <p:spPr>
            <a:xfrm>
              <a:off x="6492240" y="1883664"/>
              <a:ext cx="2240280" cy="566928"/>
            </a:xfrm>
            <a:prstGeom prst="rect">
              <a:avLst/>
            </a:prstGeom>
            <a:solidFill>
              <a:srgbClr val="0EA5E9">
                <a:alpha val="9000"/>
              </a:srgbClr>
            </a:solidFill>
            <a:ln w="12700">
              <a:solidFill>
                <a:srgbClr val="0EA5E9">
                  <a:alpha val="25000"/>
                </a:srgbClr>
              </a:solidFill>
              <a:prstDash val="solid"/>
            </a:ln>
          </p:spPr>
        </p:sp>
        <p:sp>
          <p:nvSpPr>
            <p:cNvPr id="20" name="Text 18"/>
            <p:cNvSpPr/>
            <p:nvPr/>
          </p:nvSpPr>
          <p:spPr>
            <a:xfrm>
              <a:off x="6537960" y="1883664"/>
              <a:ext cx="2176272" cy="5669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850" i="1" dirty="0">
                  <a:solidFill>
                    <a:srgbClr val="0EA5E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💡 </a:t>
              </a:r>
              <a:r>
                <a:rPr lang="en-US" sz="1000" i="1" dirty="0">
                  <a:solidFill>
                    <a:srgbClr val="0EA5E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Media coverage reaches thousands who wouldn't otherwise know about Rotary.</a:t>
              </a:r>
              <a:endParaRPr lang="en-US" sz="10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2A0463-C88C-46D0-BD8D-8B940212EDDC}"/>
              </a:ext>
            </a:extLst>
          </p:cNvPr>
          <p:cNvGrpSpPr/>
          <p:nvPr/>
        </p:nvGrpSpPr>
        <p:grpSpPr>
          <a:xfrm>
            <a:off x="292608" y="2606040"/>
            <a:ext cx="8549640" cy="731520"/>
            <a:chOff x="292608" y="2606040"/>
            <a:chExt cx="8549640" cy="731520"/>
          </a:xfrm>
        </p:grpSpPr>
        <p:sp>
          <p:nvSpPr>
            <p:cNvPr id="21" name="Shape 19"/>
            <p:cNvSpPr/>
            <p:nvPr/>
          </p:nvSpPr>
          <p:spPr>
            <a:xfrm>
              <a:off x="292608" y="2606040"/>
              <a:ext cx="8549640" cy="7315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22" name="Shape 20"/>
            <p:cNvSpPr/>
            <p:nvPr/>
          </p:nvSpPr>
          <p:spPr>
            <a:xfrm>
              <a:off x="292608" y="2606040"/>
              <a:ext cx="64008" cy="731520"/>
            </a:xfrm>
            <a:prstGeom prst="rect">
              <a:avLst/>
            </a:prstGeom>
            <a:solidFill>
              <a:srgbClr val="059669"/>
            </a:solidFill>
            <a:ln w="12700">
              <a:solidFill>
                <a:srgbClr val="059669"/>
              </a:solidFill>
              <a:prstDash val="solid"/>
            </a:ln>
          </p:spPr>
        </p:sp>
        <p:sp>
          <p:nvSpPr>
            <p:cNvPr id="23" name="Shape 21"/>
            <p:cNvSpPr/>
            <p:nvPr/>
          </p:nvSpPr>
          <p:spPr>
            <a:xfrm>
              <a:off x="438912" y="2770632"/>
              <a:ext cx="347472" cy="347472"/>
            </a:xfrm>
            <a:prstGeom prst="roundRect">
              <a:avLst>
                <a:gd name="adj" fmla="val 15789"/>
              </a:avLst>
            </a:prstGeom>
            <a:solidFill>
              <a:srgbClr val="059669"/>
            </a:solidFill>
            <a:ln w="12700">
              <a:solidFill>
                <a:srgbClr val="059669"/>
              </a:solidFill>
              <a:prstDash val="solid"/>
            </a:ln>
          </p:spPr>
        </p:sp>
        <p:sp>
          <p:nvSpPr>
            <p:cNvPr id="24" name="Text 22"/>
            <p:cNvSpPr/>
            <p:nvPr/>
          </p:nvSpPr>
          <p:spPr>
            <a:xfrm>
              <a:off x="438912" y="2770632"/>
              <a:ext cx="347472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03</a:t>
              </a:r>
              <a:endParaRPr lang="en-US" sz="1100" dirty="0"/>
            </a:p>
          </p:txBody>
        </p:sp>
        <p:sp>
          <p:nvSpPr>
            <p:cNvPr id="25" name="Text 23"/>
            <p:cNvSpPr/>
            <p:nvPr/>
          </p:nvSpPr>
          <p:spPr>
            <a:xfrm>
              <a:off x="914400" y="2660904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Community Speaker Programme</a:t>
              </a:r>
              <a:endParaRPr lang="en-US" sz="1200" dirty="0"/>
            </a:p>
          </p:txBody>
        </p:sp>
        <p:sp>
          <p:nvSpPr>
            <p:cNvPr id="26" name="Text 24"/>
            <p:cNvSpPr/>
            <p:nvPr/>
          </p:nvSpPr>
          <p:spPr>
            <a:xfrm>
              <a:off x="914400" y="2944368"/>
              <a:ext cx="544068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Have club members speak at 4 community events (schools, chambers, NGOs) per quarter, sharing Rotary's mission and inviting partnerships.</a:t>
              </a:r>
              <a:endParaRPr lang="en-US" sz="1050" dirty="0"/>
            </a:p>
          </p:txBody>
        </p:sp>
        <p:sp>
          <p:nvSpPr>
            <p:cNvPr id="27" name="Shape 25"/>
            <p:cNvSpPr/>
            <p:nvPr/>
          </p:nvSpPr>
          <p:spPr>
            <a:xfrm>
              <a:off x="6492240" y="2697480"/>
              <a:ext cx="2240280" cy="566928"/>
            </a:xfrm>
            <a:prstGeom prst="rect">
              <a:avLst/>
            </a:prstGeom>
            <a:solidFill>
              <a:srgbClr val="059669">
                <a:alpha val="9000"/>
              </a:srgbClr>
            </a:solidFill>
            <a:ln w="12700">
              <a:solidFill>
                <a:srgbClr val="059669">
                  <a:alpha val="25000"/>
                </a:srgbClr>
              </a:solidFill>
              <a:prstDash val="solid"/>
            </a:ln>
          </p:spPr>
        </p:sp>
        <p:sp>
          <p:nvSpPr>
            <p:cNvPr id="28" name="Text 26"/>
            <p:cNvSpPr/>
            <p:nvPr/>
          </p:nvSpPr>
          <p:spPr>
            <a:xfrm>
              <a:off x="6537960" y="2697480"/>
              <a:ext cx="2176272" cy="5669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850" i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💡 </a:t>
              </a:r>
              <a:r>
                <a:rPr lang="en-US" sz="1000" i="1" dirty="0">
                  <a:solidFill>
                    <a:srgbClr val="0596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Personal engagement is the most powerful public image tool.</a:t>
              </a:r>
              <a:endParaRPr lang="en-US" sz="85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0483245-37B0-41DA-AA1B-CC76B6F0DC20}"/>
              </a:ext>
            </a:extLst>
          </p:cNvPr>
          <p:cNvGrpSpPr/>
          <p:nvPr/>
        </p:nvGrpSpPr>
        <p:grpSpPr>
          <a:xfrm>
            <a:off x="292608" y="3419856"/>
            <a:ext cx="8549640" cy="731520"/>
            <a:chOff x="292608" y="3419856"/>
            <a:chExt cx="8549640" cy="731520"/>
          </a:xfrm>
        </p:grpSpPr>
        <p:sp>
          <p:nvSpPr>
            <p:cNvPr id="29" name="Shape 27"/>
            <p:cNvSpPr/>
            <p:nvPr/>
          </p:nvSpPr>
          <p:spPr>
            <a:xfrm>
              <a:off x="292608" y="3419856"/>
              <a:ext cx="8549640" cy="7315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30" name="Shape 28"/>
            <p:cNvSpPr/>
            <p:nvPr/>
          </p:nvSpPr>
          <p:spPr>
            <a:xfrm>
              <a:off x="292608" y="3419856"/>
              <a:ext cx="64008" cy="731520"/>
            </a:xfrm>
            <a:prstGeom prst="rect">
              <a:avLst/>
            </a:prstGeom>
            <a:solidFill>
              <a:srgbClr val="D97706"/>
            </a:solidFill>
            <a:ln w="12700">
              <a:solidFill>
                <a:srgbClr val="D97706"/>
              </a:solidFill>
              <a:prstDash val="solid"/>
            </a:ln>
          </p:spPr>
        </p:sp>
        <p:sp>
          <p:nvSpPr>
            <p:cNvPr id="31" name="Shape 29"/>
            <p:cNvSpPr/>
            <p:nvPr/>
          </p:nvSpPr>
          <p:spPr>
            <a:xfrm>
              <a:off x="438912" y="3584448"/>
              <a:ext cx="347472" cy="347472"/>
            </a:xfrm>
            <a:prstGeom prst="roundRect">
              <a:avLst>
                <a:gd name="adj" fmla="val 15789"/>
              </a:avLst>
            </a:prstGeom>
            <a:solidFill>
              <a:srgbClr val="D97706"/>
            </a:solidFill>
            <a:ln w="12700">
              <a:solidFill>
                <a:srgbClr val="D97706"/>
              </a:solidFill>
              <a:prstDash val="solid"/>
            </a:ln>
          </p:spPr>
        </p:sp>
        <p:sp>
          <p:nvSpPr>
            <p:cNvPr id="32" name="Text 30"/>
            <p:cNvSpPr/>
            <p:nvPr/>
          </p:nvSpPr>
          <p:spPr>
            <a:xfrm>
              <a:off x="438912" y="3584448"/>
              <a:ext cx="347472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04</a:t>
              </a:r>
              <a:endParaRPr lang="en-US" sz="1100" dirty="0"/>
            </a:p>
          </p:txBody>
        </p:sp>
        <p:sp>
          <p:nvSpPr>
            <p:cNvPr id="33" name="Text 31"/>
            <p:cNvSpPr/>
            <p:nvPr/>
          </p:nvSpPr>
          <p:spPr>
            <a:xfrm>
              <a:off x="914400" y="3474720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D9770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Website &amp; SEO Update</a:t>
              </a:r>
              <a:endParaRPr lang="en-US" sz="1200" dirty="0"/>
            </a:p>
          </p:txBody>
        </p:sp>
        <p:sp>
          <p:nvSpPr>
            <p:cNvPr id="34" name="Text 32"/>
            <p:cNvSpPr/>
            <p:nvPr/>
          </p:nvSpPr>
          <p:spPr>
            <a:xfrm>
              <a:off x="914400" y="3758184"/>
              <a:ext cx="544068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Revamp the club website with a new project gallery, member stories, and meeting information by September 30 — and achieve first-page Google results for 'Rotary [your city]'.</a:t>
              </a:r>
              <a:endParaRPr lang="en-US" sz="1050" dirty="0"/>
            </a:p>
          </p:txBody>
        </p:sp>
        <p:sp>
          <p:nvSpPr>
            <p:cNvPr id="35" name="Shape 33"/>
            <p:cNvSpPr/>
            <p:nvPr/>
          </p:nvSpPr>
          <p:spPr>
            <a:xfrm>
              <a:off x="6492240" y="3511296"/>
              <a:ext cx="2240280" cy="566928"/>
            </a:xfrm>
            <a:prstGeom prst="rect">
              <a:avLst/>
            </a:prstGeom>
            <a:solidFill>
              <a:srgbClr val="D97706">
                <a:alpha val="9000"/>
              </a:srgbClr>
            </a:solidFill>
            <a:ln w="12700">
              <a:solidFill>
                <a:srgbClr val="D97706">
                  <a:alpha val="25000"/>
                </a:srgbClr>
              </a:solidFill>
              <a:prstDash val="solid"/>
            </a:ln>
          </p:spPr>
        </p:sp>
        <p:sp>
          <p:nvSpPr>
            <p:cNvPr id="36" name="Text 34"/>
            <p:cNvSpPr/>
            <p:nvPr/>
          </p:nvSpPr>
          <p:spPr>
            <a:xfrm>
              <a:off x="6537960" y="3511296"/>
              <a:ext cx="2176272" cy="5669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850" i="1" dirty="0">
                  <a:solidFill>
                    <a:srgbClr val="D9770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💡</a:t>
              </a:r>
              <a:r>
                <a:rPr lang="en-US" sz="1000" i="1" dirty="0">
                  <a:solidFill>
                    <a:srgbClr val="D9770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Your website is your 24/7 ambassador — make it work for you.</a:t>
              </a:r>
              <a:endParaRPr lang="en-US" sz="10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FD8A575-CFA3-4AE8-8E5D-E697059BC4A1}"/>
              </a:ext>
            </a:extLst>
          </p:cNvPr>
          <p:cNvGrpSpPr/>
          <p:nvPr/>
        </p:nvGrpSpPr>
        <p:grpSpPr>
          <a:xfrm>
            <a:off x="292608" y="4233672"/>
            <a:ext cx="8549640" cy="731520"/>
            <a:chOff x="292608" y="4233672"/>
            <a:chExt cx="8549640" cy="731520"/>
          </a:xfrm>
        </p:grpSpPr>
        <p:sp>
          <p:nvSpPr>
            <p:cNvPr id="37" name="Shape 35"/>
            <p:cNvSpPr/>
            <p:nvPr/>
          </p:nvSpPr>
          <p:spPr>
            <a:xfrm>
              <a:off x="292608" y="4233672"/>
              <a:ext cx="8549640" cy="7315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50800" dist="25400" dir="162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38" name="Shape 36"/>
            <p:cNvSpPr/>
            <p:nvPr/>
          </p:nvSpPr>
          <p:spPr>
            <a:xfrm>
              <a:off x="292608" y="4233672"/>
              <a:ext cx="64008" cy="731520"/>
            </a:xfrm>
            <a:prstGeom prst="rect">
              <a:avLst/>
            </a:prstGeom>
            <a:solidFill>
              <a:srgbClr val="DC2626"/>
            </a:solidFill>
            <a:ln w="12700">
              <a:solidFill>
                <a:srgbClr val="DC2626"/>
              </a:solidFill>
              <a:prstDash val="solid"/>
            </a:ln>
          </p:spPr>
        </p:sp>
        <p:sp>
          <p:nvSpPr>
            <p:cNvPr id="39" name="Shape 37"/>
            <p:cNvSpPr/>
            <p:nvPr/>
          </p:nvSpPr>
          <p:spPr>
            <a:xfrm>
              <a:off x="438912" y="4398264"/>
              <a:ext cx="347472" cy="347472"/>
            </a:xfrm>
            <a:prstGeom prst="roundRect">
              <a:avLst>
                <a:gd name="adj" fmla="val 15789"/>
              </a:avLst>
            </a:prstGeom>
            <a:solidFill>
              <a:srgbClr val="DC2626"/>
            </a:solidFill>
            <a:ln w="12700">
              <a:solidFill>
                <a:srgbClr val="DC2626"/>
              </a:solidFill>
              <a:prstDash val="solid"/>
            </a:ln>
          </p:spPr>
        </p:sp>
        <p:sp>
          <p:nvSpPr>
            <p:cNvPr id="40" name="Text 38"/>
            <p:cNvSpPr/>
            <p:nvPr/>
          </p:nvSpPr>
          <p:spPr>
            <a:xfrm>
              <a:off x="438912" y="4398264"/>
              <a:ext cx="347472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05</a:t>
              </a:r>
              <a:endParaRPr lang="en-US" sz="1100" dirty="0"/>
            </a:p>
          </p:txBody>
        </p:sp>
        <p:sp>
          <p:nvSpPr>
            <p:cNvPr id="41" name="Text 39"/>
            <p:cNvSpPr/>
            <p:nvPr/>
          </p:nvSpPr>
          <p:spPr>
            <a:xfrm>
              <a:off x="914400" y="4288536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DC262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Member Ambassador Challenge</a:t>
              </a:r>
              <a:endParaRPr lang="en-US" sz="1200" dirty="0"/>
            </a:p>
          </p:txBody>
        </p:sp>
        <p:sp>
          <p:nvSpPr>
            <p:cNvPr id="42" name="Text 40"/>
            <p:cNvSpPr/>
            <p:nvPr/>
          </p:nvSpPr>
          <p:spPr>
            <a:xfrm>
              <a:off x="914400" y="4572000"/>
              <a:ext cx="544068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Every member recruits one guest per quarter and shares one Rotary story per month on personal social media — tracked via a simple monthly check-in form.</a:t>
              </a:r>
              <a:endParaRPr lang="en-US" sz="1050" dirty="0"/>
            </a:p>
          </p:txBody>
        </p:sp>
        <p:sp>
          <p:nvSpPr>
            <p:cNvPr id="43" name="Shape 41"/>
            <p:cNvSpPr/>
            <p:nvPr/>
          </p:nvSpPr>
          <p:spPr>
            <a:xfrm>
              <a:off x="6492240" y="4325112"/>
              <a:ext cx="2240280" cy="566928"/>
            </a:xfrm>
            <a:prstGeom prst="rect">
              <a:avLst/>
            </a:prstGeom>
            <a:solidFill>
              <a:srgbClr val="DC2626">
                <a:alpha val="9000"/>
              </a:srgbClr>
            </a:solidFill>
            <a:ln w="12700">
              <a:solidFill>
                <a:srgbClr val="DC2626">
                  <a:alpha val="25000"/>
                </a:srgbClr>
              </a:solidFill>
              <a:prstDash val="solid"/>
            </a:ln>
          </p:spPr>
        </p:sp>
        <p:sp>
          <p:nvSpPr>
            <p:cNvPr id="44" name="Text 42"/>
            <p:cNvSpPr/>
            <p:nvPr/>
          </p:nvSpPr>
          <p:spPr>
            <a:xfrm>
              <a:off x="6537960" y="4325112"/>
              <a:ext cx="2176272" cy="5669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850" i="1" dirty="0">
                  <a:solidFill>
                    <a:srgbClr val="DC262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💡 </a:t>
              </a:r>
              <a:r>
                <a:rPr lang="en-US" sz="1000" i="1" dirty="0">
                  <a:solidFill>
                    <a:srgbClr val="DC2626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Authentic peer-to-peer sharing multiplies your reach exponentially.</a:t>
              </a:r>
              <a:endParaRPr lang="en-US" sz="850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EF7359A-70A6-4A70-A6DD-85564B34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800" y="112714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577A01F-8561-41F5-8C59-D0CD6187E4F0}"/>
              </a:ext>
            </a:extLst>
          </p:cNvPr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82296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ACTION PLANNING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822960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Tools &amp; Quick Wins for Your Club</a:t>
              </a:r>
              <a:endParaRPr lang="en-US" sz="2000" dirty="0"/>
            </a:p>
          </p:txBody>
        </p:sp>
      </p:grpSp>
      <p:sp>
        <p:nvSpPr>
          <p:cNvPr id="5" name="Shape 3"/>
          <p:cNvSpPr/>
          <p:nvPr/>
        </p:nvSpPr>
        <p:spPr>
          <a:xfrm>
            <a:off x="274320" y="1005840"/>
            <a:ext cx="3977640" cy="36118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BC9BEE-987D-4808-8A96-ECE53A870987}"/>
              </a:ext>
            </a:extLst>
          </p:cNvPr>
          <p:cNvGrpSpPr/>
          <p:nvPr/>
        </p:nvGrpSpPr>
        <p:grpSpPr>
          <a:xfrm>
            <a:off x="274320" y="1005840"/>
            <a:ext cx="3977640" cy="457200"/>
            <a:chOff x="274320" y="1005840"/>
            <a:chExt cx="3977640" cy="457200"/>
          </a:xfrm>
        </p:grpSpPr>
        <p:sp>
          <p:nvSpPr>
            <p:cNvPr id="6" name="Shape 4"/>
            <p:cNvSpPr/>
            <p:nvPr/>
          </p:nvSpPr>
          <p:spPr>
            <a:xfrm>
              <a:off x="274320" y="1005840"/>
              <a:ext cx="3977640" cy="4572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7" name="Text 5"/>
            <p:cNvSpPr/>
            <p:nvPr/>
          </p:nvSpPr>
          <p:spPr>
            <a:xfrm>
              <a:off x="411480" y="1005840"/>
              <a:ext cx="370332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🛠  FREE ROTARY TOOLS</a:t>
              </a:r>
              <a:endParaRPr lang="en-US" sz="1200" dirty="0"/>
            </a:p>
          </p:txBody>
        </p:sp>
      </p:grpSp>
      <p:sp>
        <p:nvSpPr>
          <p:cNvPr id="8" name="Shape 6"/>
          <p:cNvSpPr/>
          <p:nvPr/>
        </p:nvSpPr>
        <p:spPr>
          <a:xfrm>
            <a:off x="457200" y="158191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40080" y="151790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Rotary Brand Center (brandcenter.rotary.org) — logos, templates, photos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457200" y="208483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40080" y="202082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Rotary's Social Media Playbook — downloadable guides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258775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40080" y="252374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My Rotary Platform — club website toolkit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57200" y="309067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0080" y="302666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Rotary Showcase — share project impact stories globally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457200" y="359359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0080" y="352958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 &amp; Media Kit — press release templates, talking points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457200" y="4096512"/>
            <a:ext cx="91440" cy="91440"/>
          </a:xfrm>
          <a:prstGeom prst="ellipse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40080" y="4032504"/>
            <a:ext cx="3474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Rotary International Facebook Group — global community tips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4572000" y="1005840"/>
            <a:ext cx="4251960" cy="361188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7ACCCE-2F40-45AC-88EE-72979A9AE236}"/>
              </a:ext>
            </a:extLst>
          </p:cNvPr>
          <p:cNvGrpSpPr/>
          <p:nvPr/>
        </p:nvGrpSpPr>
        <p:grpSpPr>
          <a:xfrm>
            <a:off x="4572000" y="1005840"/>
            <a:ext cx="4251960" cy="457200"/>
            <a:chOff x="4572000" y="1005840"/>
            <a:chExt cx="4251960" cy="457200"/>
          </a:xfrm>
        </p:grpSpPr>
        <p:sp>
          <p:nvSpPr>
            <p:cNvPr id="21" name="Shape 19"/>
            <p:cNvSpPr/>
            <p:nvPr/>
          </p:nvSpPr>
          <p:spPr>
            <a:xfrm>
              <a:off x="4572000" y="1005840"/>
              <a:ext cx="4251960" cy="457200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  <p:sp>
          <p:nvSpPr>
            <p:cNvPr id="22" name="Text 20"/>
            <p:cNvSpPr/>
            <p:nvPr/>
          </p:nvSpPr>
          <p:spPr>
            <a:xfrm>
              <a:off x="4709160" y="1005840"/>
              <a:ext cx="397764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1F5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⚡  QUICK WINS THIS WEEK</a:t>
              </a:r>
              <a:endParaRPr lang="en-US" sz="1200" dirty="0"/>
            </a:p>
          </p:txBody>
        </p:sp>
      </p:grpSp>
      <p:sp>
        <p:nvSpPr>
          <p:cNvPr id="23" name="Shape 21"/>
          <p:cNvSpPr/>
          <p:nvPr/>
        </p:nvSpPr>
        <p:spPr>
          <a:xfrm>
            <a:off x="4709160" y="1543368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003F87">
              <a:alpha val="15000"/>
            </a:srgbClr>
          </a:solidFill>
          <a:ln w="12700">
            <a:solidFill>
              <a:srgbClr val="003F87">
                <a:alpha val="1500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709160" y="1536192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03F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1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5715000" y="1517904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Audit your last 10 Facebook posts — do they tell a story?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4709160" y="2029968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059669">
              <a:alpha val="15000"/>
            </a:srgbClr>
          </a:solidFill>
          <a:ln w="12700">
            <a:solidFill>
              <a:srgbClr val="059669">
                <a:alpha val="15000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4709160" y="2029968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596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2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5715000" y="2011680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Identify your club's 3 most impactful projects and write one-paragraph stories for each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4709160" y="2523744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0EA5E9">
              <a:alpha val="15000"/>
            </a:srgbClr>
          </a:solidFill>
          <a:ln w="12700">
            <a:solidFill>
              <a:srgbClr val="0EA5E9">
                <a:alpha val="1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4709160" y="2523744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EA5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3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5715000" y="2505456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5 local media contacts and assign a member to each</a:t>
            </a:r>
            <a:endParaRPr lang="en-US" sz="1050" dirty="0"/>
          </a:p>
        </p:txBody>
      </p:sp>
      <p:sp>
        <p:nvSpPr>
          <p:cNvPr id="32" name="Shape 30"/>
          <p:cNvSpPr/>
          <p:nvPr/>
        </p:nvSpPr>
        <p:spPr>
          <a:xfrm>
            <a:off x="4709160" y="3017520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D97706">
              <a:alpha val="15000"/>
            </a:srgbClr>
          </a:solidFill>
          <a:ln w="12700">
            <a:solidFill>
              <a:srgbClr val="D97706">
                <a:alpha val="15000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4709160" y="3017520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D9770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4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5715000" y="2999232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Draft your 30-second Rotary elevator pitch as a club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4709160" y="3511296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DC2626">
              <a:alpha val="15000"/>
            </a:srgbClr>
          </a:solidFill>
          <a:ln w="12700">
            <a:solidFill>
              <a:srgbClr val="DC2626">
                <a:alpha val="1500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4709160" y="3511296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DC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Day5</a:t>
            </a:r>
            <a:endParaRPr lang="en-US" sz="850" dirty="0"/>
          </a:p>
        </p:txBody>
      </p:sp>
      <p:sp>
        <p:nvSpPr>
          <p:cNvPr id="37" name="Text 35"/>
          <p:cNvSpPr/>
          <p:nvPr/>
        </p:nvSpPr>
        <p:spPr>
          <a:xfrm>
            <a:off x="5715000" y="3493008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Create a shared WhatsApp/group to reshare each other's Rotary posts</a:t>
            </a:r>
            <a:endParaRPr lang="en-US" sz="1050" dirty="0"/>
          </a:p>
        </p:txBody>
      </p:sp>
      <p:sp>
        <p:nvSpPr>
          <p:cNvPr id="38" name="Shape 36"/>
          <p:cNvSpPr/>
          <p:nvPr/>
        </p:nvSpPr>
        <p:spPr>
          <a:xfrm>
            <a:off x="4709160" y="4005072"/>
            <a:ext cx="914400" cy="320040"/>
          </a:xfrm>
          <a:prstGeom prst="roundRect">
            <a:avLst>
              <a:gd name="adj" fmla="val 17143"/>
            </a:avLst>
          </a:prstGeom>
          <a:solidFill>
            <a:srgbClr val="7C3AED">
              <a:alpha val="15000"/>
            </a:srgbClr>
          </a:solidFill>
          <a:ln w="12700">
            <a:solidFill>
              <a:srgbClr val="7C3AED">
                <a:alpha val="15000"/>
              </a:srgbClr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4709160" y="4005072"/>
            <a:ext cx="9144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7C3A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Month</a:t>
            </a:r>
            <a:endParaRPr lang="en-US" sz="1000" dirty="0"/>
          </a:p>
        </p:txBody>
      </p:sp>
      <p:sp>
        <p:nvSpPr>
          <p:cNvPr id="40" name="Text 38"/>
          <p:cNvSpPr/>
          <p:nvPr/>
        </p:nvSpPr>
        <p:spPr>
          <a:xfrm>
            <a:off x="5715000" y="3986784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Set your 3 SMART public image goals and assign owners!</a:t>
            </a:r>
            <a:endParaRPr lang="en-US" sz="105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BC88AF2-5BB7-4B16-AA17-8F3C1529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458" y="88361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5" grpId="0" animBg="1"/>
      <p:bldP spid="28" grpId="0" animBg="1"/>
      <p:bldP spid="31" grpId="0" animBg="1"/>
      <p:bldP spid="34" grpId="0" animBg="1"/>
      <p:bldP spid="37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3F87"/>
          </a:solidFill>
          <a:ln w="12700">
            <a:solidFill>
              <a:srgbClr val="003F8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65760" y="45720"/>
            <a:ext cx="7315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SESSION ROADMAP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365760" y="475488"/>
            <a:ext cx="7315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We'll Cover in 45 Minutes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320040" y="1097280"/>
            <a:ext cx="8503920" cy="667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20040" y="1097280"/>
            <a:ext cx="64008" cy="667512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02920" y="1207008"/>
            <a:ext cx="457200" cy="457200"/>
          </a:xfrm>
          <a:prstGeom prst="roundRect">
            <a:avLst>
              <a:gd name="adj" fmla="val 16000"/>
            </a:avLst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" y="1234440"/>
            <a:ext cx="329184" cy="32918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78992" y="1161288"/>
            <a:ext cx="5029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Wake-Up Call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1078992" y="1444752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Hook + Why public image matters NOW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6675120" y="1280160"/>
            <a:ext cx="1920240" cy="320040"/>
          </a:xfrm>
          <a:prstGeom prst="roundRect">
            <a:avLst>
              <a:gd name="adj" fmla="val 22857"/>
            </a:avLst>
          </a:prstGeom>
          <a:solidFill>
            <a:srgbClr val="F7A800">
              <a:alpha val="10000"/>
            </a:srgbClr>
          </a:solidFill>
          <a:ln w="12700">
            <a:solidFill>
              <a:srgbClr val="F7A800">
                <a:alpha val="30000"/>
              </a:srgbClr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675120" y="1280160"/>
            <a:ext cx="1920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0–5 min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320040" y="1856232"/>
            <a:ext cx="8503920" cy="667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320040" y="1856232"/>
            <a:ext cx="64008" cy="667512"/>
          </a:xfrm>
          <a:prstGeom prst="rect">
            <a:avLst/>
          </a:prstGeom>
          <a:solidFill>
            <a:srgbClr val="0EA5E9"/>
          </a:solidFill>
          <a:ln w="12700">
            <a:solidFill>
              <a:srgbClr val="0EA5E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02920" y="1965960"/>
            <a:ext cx="457200" cy="457200"/>
          </a:xfrm>
          <a:prstGeom prst="roundRect">
            <a:avLst>
              <a:gd name="adj" fmla="val 16000"/>
            </a:avLst>
          </a:prstGeom>
          <a:solidFill>
            <a:srgbClr val="0EA5E9">
              <a:alpha val="15000"/>
            </a:srgbClr>
          </a:solidFill>
          <a:ln w="12700">
            <a:solidFill>
              <a:srgbClr val="0EA5E9">
                <a:alpha val="15000"/>
              </a:srgbClr>
            </a:solidFill>
            <a:prstDash val="solid"/>
          </a:ln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" y="1993392"/>
            <a:ext cx="329184" cy="329184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078992" y="1920240"/>
            <a:ext cx="5029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 the Landscape</a:t>
            </a:r>
            <a:endParaRPr lang="en-US" sz="1300" dirty="0"/>
          </a:p>
        </p:txBody>
      </p:sp>
      <p:sp>
        <p:nvSpPr>
          <p:cNvPr id="18" name="Text 14"/>
          <p:cNvSpPr/>
          <p:nvPr/>
        </p:nvSpPr>
        <p:spPr>
          <a:xfrm>
            <a:off x="1078992" y="2203704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public image? Key pillars &amp; Rotary's vision</a:t>
            </a:r>
            <a:endParaRPr lang="en-US" sz="1050" dirty="0"/>
          </a:p>
        </p:txBody>
      </p:sp>
      <p:sp>
        <p:nvSpPr>
          <p:cNvPr id="19" name="Shape 15"/>
          <p:cNvSpPr/>
          <p:nvPr/>
        </p:nvSpPr>
        <p:spPr>
          <a:xfrm>
            <a:off x="6675120" y="2039112"/>
            <a:ext cx="1920240" cy="320040"/>
          </a:xfrm>
          <a:prstGeom prst="roundRect">
            <a:avLst>
              <a:gd name="adj" fmla="val 22857"/>
            </a:avLst>
          </a:prstGeom>
          <a:solidFill>
            <a:srgbClr val="0EA5E9">
              <a:alpha val="10000"/>
            </a:srgbClr>
          </a:solidFill>
          <a:ln w="12700">
            <a:solidFill>
              <a:srgbClr val="0EA5E9">
                <a:alpha val="30000"/>
              </a:srgbClr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6675120" y="2039112"/>
            <a:ext cx="1920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EA5E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5–15 min</a:t>
            </a:r>
            <a:endParaRPr lang="en-US" sz="1000" dirty="0"/>
          </a:p>
        </p:txBody>
      </p:sp>
      <p:sp>
        <p:nvSpPr>
          <p:cNvPr id="21" name="Shape 17"/>
          <p:cNvSpPr/>
          <p:nvPr/>
        </p:nvSpPr>
        <p:spPr>
          <a:xfrm>
            <a:off x="320040" y="2615184"/>
            <a:ext cx="8503920" cy="667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22" name="Shape 18"/>
          <p:cNvSpPr/>
          <p:nvPr/>
        </p:nvSpPr>
        <p:spPr>
          <a:xfrm>
            <a:off x="320040" y="2615184"/>
            <a:ext cx="64008" cy="667512"/>
          </a:xfrm>
          <a:prstGeom prst="rect">
            <a:avLst/>
          </a:prstGeom>
          <a:solidFill>
            <a:srgbClr val="059669"/>
          </a:solidFill>
          <a:ln w="12700">
            <a:solidFill>
              <a:srgbClr val="059669"/>
            </a:solidFill>
            <a:prstDash val="solid"/>
          </a:ln>
        </p:spPr>
      </p:sp>
      <p:sp>
        <p:nvSpPr>
          <p:cNvPr id="23" name="Shape 19"/>
          <p:cNvSpPr/>
          <p:nvPr/>
        </p:nvSpPr>
        <p:spPr>
          <a:xfrm>
            <a:off x="502920" y="2724912"/>
            <a:ext cx="457200" cy="457200"/>
          </a:xfrm>
          <a:prstGeom prst="roundRect">
            <a:avLst>
              <a:gd name="adj" fmla="val 16000"/>
            </a:avLst>
          </a:prstGeom>
          <a:solidFill>
            <a:srgbClr val="059669">
              <a:alpha val="15000"/>
            </a:srgbClr>
          </a:solidFill>
          <a:ln w="12700">
            <a:solidFill>
              <a:srgbClr val="059669">
                <a:alpha val="15000"/>
              </a:srgbClr>
            </a:solidFill>
            <a:prstDash val="solid"/>
          </a:ln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" y="2752344"/>
            <a:ext cx="329184" cy="329184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1078992" y="2679192"/>
            <a:ext cx="5029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 Your Goals</a:t>
            </a:r>
            <a:endParaRPr lang="en-US" sz="1300" dirty="0"/>
          </a:p>
        </p:txBody>
      </p:sp>
      <p:sp>
        <p:nvSpPr>
          <p:cNvPr id="26" name="Text 21"/>
          <p:cNvSpPr/>
          <p:nvPr/>
        </p:nvSpPr>
        <p:spPr>
          <a:xfrm>
            <a:off x="1078992" y="2962656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Framework + Group activity to build SMART public image goals</a:t>
            </a:r>
            <a:endParaRPr lang="en-US" sz="1050" dirty="0"/>
          </a:p>
        </p:txBody>
      </p:sp>
      <p:sp>
        <p:nvSpPr>
          <p:cNvPr id="27" name="Shape 22"/>
          <p:cNvSpPr/>
          <p:nvPr/>
        </p:nvSpPr>
        <p:spPr>
          <a:xfrm>
            <a:off x="6675120" y="2798064"/>
            <a:ext cx="1920240" cy="320040"/>
          </a:xfrm>
          <a:prstGeom prst="roundRect">
            <a:avLst>
              <a:gd name="adj" fmla="val 22857"/>
            </a:avLst>
          </a:prstGeom>
          <a:solidFill>
            <a:srgbClr val="059669">
              <a:alpha val="10000"/>
            </a:srgbClr>
          </a:solidFill>
          <a:ln w="12700">
            <a:solidFill>
              <a:srgbClr val="059669">
                <a:alpha val="30000"/>
              </a:srgbClr>
            </a:solidFill>
            <a:prstDash val="solid"/>
          </a:ln>
        </p:spPr>
      </p:sp>
      <p:sp>
        <p:nvSpPr>
          <p:cNvPr id="28" name="Text 23"/>
          <p:cNvSpPr/>
          <p:nvPr/>
        </p:nvSpPr>
        <p:spPr>
          <a:xfrm>
            <a:off x="6675120" y="2798064"/>
            <a:ext cx="1920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596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15–30 min</a:t>
            </a:r>
            <a:endParaRPr lang="en-US" sz="1000" dirty="0"/>
          </a:p>
        </p:txBody>
      </p:sp>
      <p:sp>
        <p:nvSpPr>
          <p:cNvPr id="29" name="Shape 24"/>
          <p:cNvSpPr/>
          <p:nvPr/>
        </p:nvSpPr>
        <p:spPr>
          <a:xfrm>
            <a:off x="320040" y="3374136"/>
            <a:ext cx="8503920" cy="667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30" name="Shape 25"/>
          <p:cNvSpPr/>
          <p:nvPr/>
        </p:nvSpPr>
        <p:spPr>
          <a:xfrm>
            <a:off x="320040" y="3374136"/>
            <a:ext cx="64008" cy="667512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sp>
        <p:nvSpPr>
          <p:cNvPr id="31" name="Shape 26"/>
          <p:cNvSpPr/>
          <p:nvPr/>
        </p:nvSpPr>
        <p:spPr>
          <a:xfrm>
            <a:off x="502920" y="3483864"/>
            <a:ext cx="457200" cy="457200"/>
          </a:xfrm>
          <a:prstGeom prst="roundRect">
            <a:avLst>
              <a:gd name="adj" fmla="val 16000"/>
            </a:avLst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28" y="3511296"/>
            <a:ext cx="329184" cy="329184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1078992" y="3438144"/>
            <a:ext cx="5029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Action Planning</a:t>
            </a:r>
            <a:endParaRPr lang="en-US" sz="1300" dirty="0"/>
          </a:p>
        </p:txBody>
      </p:sp>
      <p:sp>
        <p:nvSpPr>
          <p:cNvPr id="34" name="Text 28"/>
          <p:cNvSpPr/>
          <p:nvPr/>
        </p:nvSpPr>
        <p:spPr>
          <a:xfrm>
            <a:off x="1078992" y="3721608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Tools, channels &amp; quick wins for your club</a:t>
            </a:r>
            <a:endParaRPr lang="en-US" sz="1050" dirty="0"/>
          </a:p>
        </p:txBody>
      </p:sp>
      <p:sp>
        <p:nvSpPr>
          <p:cNvPr id="35" name="Shape 29"/>
          <p:cNvSpPr/>
          <p:nvPr/>
        </p:nvSpPr>
        <p:spPr>
          <a:xfrm>
            <a:off x="6675120" y="3557016"/>
            <a:ext cx="1920240" cy="320040"/>
          </a:xfrm>
          <a:prstGeom prst="roundRect">
            <a:avLst>
              <a:gd name="adj" fmla="val 22857"/>
            </a:avLst>
          </a:prstGeom>
          <a:solidFill>
            <a:srgbClr val="F7A800">
              <a:alpha val="10000"/>
            </a:srgbClr>
          </a:solidFill>
          <a:ln w="12700">
            <a:solidFill>
              <a:srgbClr val="F7A800">
                <a:alpha val="30000"/>
              </a:srgbClr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6675120" y="3557016"/>
            <a:ext cx="1920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30–40 min</a:t>
            </a:r>
            <a:endParaRPr lang="en-US" sz="1000" dirty="0"/>
          </a:p>
        </p:txBody>
      </p:sp>
      <p:sp>
        <p:nvSpPr>
          <p:cNvPr id="37" name="Shape 31"/>
          <p:cNvSpPr/>
          <p:nvPr/>
        </p:nvSpPr>
        <p:spPr>
          <a:xfrm>
            <a:off x="320040" y="4133088"/>
            <a:ext cx="8503920" cy="667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50800" dist="25400" dir="16200000" algn="bl" rotWithShape="0">
              <a:srgbClr val="000000">
                <a:alpha val="8000"/>
              </a:srgbClr>
            </a:outerShdw>
          </a:effectLst>
        </p:spPr>
      </p:sp>
      <p:sp>
        <p:nvSpPr>
          <p:cNvPr id="38" name="Shape 32"/>
          <p:cNvSpPr/>
          <p:nvPr/>
        </p:nvSpPr>
        <p:spPr>
          <a:xfrm>
            <a:off x="320040" y="4133088"/>
            <a:ext cx="64008" cy="667512"/>
          </a:xfrm>
          <a:prstGeom prst="rect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39" name="Shape 33"/>
          <p:cNvSpPr/>
          <p:nvPr/>
        </p:nvSpPr>
        <p:spPr>
          <a:xfrm>
            <a:off x="502920" y="4242816"/>
            <a:ext cx="457200" cy="457200"/>
          </a:xfrm>
          <a:prstGeom prst="roundRect">
            <a:avLst>
              <a:gd name="adj" fmla="val 16000"/>
            </a:avLst>
          </a:prstGeom>
          <a:solidFill>
            <a:srgbClr val="7C3AED">
              <a:alpha val="15000"/>
            </a:srgbClr>
          </a:solidFill>
          <a:ln w="12700">
            <a:solidFill>
              <a:srgbClr val="7C3AED">
                <a:alpha val="15000"/>
              </a:srgbClr>
            </a:solidFill>
            <a:prstDash val="solid"/>
          </a:ln>
        </p:spPr>
      </p:sp>
      <p:pic>
        <p:nvPicPr>
          <p:cNvPr id="4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28" y="4270248"/>
            <a:ext cx="329184" cy="329184"/>
          </a:xfrm>
          <a:prstGeom prst="rect">
            <a:avLst/>
          </a:prstGeom>
        </p:spPr>
      </p:pic>
      <p:sp>
        <p:nvSpPr>
          <p:cNvPr id="41" name="Text 34"/>
          <p:cNvSpPr/>
          <p:nvPr/>
        </p:nvSpPr>
        <p:spPr>
          <a:xfrm>
            <a:off x="1078992" y="4197096"/>
            <a:ext cx="5029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Commit &amp; Close</a:t>
            </a:r>
            <a:endParaRPr lang="en-US" sz="1300" dirty="0"/>
          </a:p>
        </p:txBody>
      </p:sp>
      <p:sp>
        <p:nvSpPr>
          <p:cNvPr id="42" name="Text 35"/>
          <p:cNvSpPr/>
          <p:nvPr/>
        </p:nvSpPr>
        <p:spPr>
          <a:xfrm>
            <a:off x="1078992" y="4480560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Individual commitment card + Q&amp;A</a:t>
            </a:r>
            <a:endParaRPr lang="en-US" sz="1050" dirty="0"/>
          </a:p>
        </p:txBody>
      </p:sp>
      <p:sp>
        <p:nvSpPr>
          <p:cNvPr id="43" name="Shape 36"/>
          <p:cNvSpPr/>
          <p:nvPr/>
        </p:nvSpPr>
        <p:spPr>
          <a:xfrm>
            <a:off x="6675120" y="4315968"/>
            <a:ext cx="1920240" cy="320040"/>
          </a:xfrm>
          <a:prstGeom prst="roundRect">
            <a:avLst>
              <a:gd name="adj" fmla="val 22857"/>
            </a:avLst>
          </a:prstGeom>
          <a:solidFill>
            <a:srgbClr val="7C3AED">
              <a:alpha val="10000"/>
            </a:srgbClr>
          </a:solidFill>
          <a:ln w="12700">
            <a:solidFill>
              <a:srgbClr val="7C3AED">
                <a:alpha val="30000"/>
              </a:srgbClr>
            </a:solidFill>
            <a:prstDash val="solid"/>
          </a:ln>
        </p:spPr>
      </p:sp>
      <p:sp>
        <p:nvSpPr>
          <p:cNvPr id="44" name="Text 37"/>
          <p:cNvSpPr/>
          <p:nvPr/>
        </p:nvSpPr>
        <p:spPr>
          <a:xfrm>
            <a:off x="6675120" y="4315968"/>
            <a:ext cx="1920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7C3A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40–45 min</a:t>
            </a:r>
            <a:endParaRPr lang="en-US" sz="10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D0FA6E9-47E7-492D-91F0-540FEA3F3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4654" y="109635"/>
            <a:ext cx="737680" cy="7193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22FB4E0-F061-428F-88EE-29CEAF525B86}"/>
              </a:ext>
            </a:extLst>
          </p:cNvPr>
          <p:cNvGrpSpPr/>
          <p:nvPr/>
        </p:nvGrpSpPr>
        <p:grpSpPr>
          <a:xfrm>
            <a:off x="457200" y="1005840"/>
            <a:ext cx="8229600" cy="3749040"/>
            <a:chOff x="457200" y="1005840"/>
            <a:chExt cx="8229600" cy="3749040"/>
          </a:xfrm>
        </p:grpSpPr>
        <p:sp>
          <p:nvSpPr>
            <p:cNvPr id="5" name="Shape 3"/>
            <p:cNvSpPr/>
            <p:nvPr/>
          </p:nvSpPr>
          <p:spPr>
            <a:xfrm>
              <a:off x="457200" y="1005840"/>
              <a:ext cx="8229600" cy="3749040"/>
            </a:xfrm>
            <a:prstGeom prst="roundRect">
              <a:avLst>
                <a:gd name="adj" fmla="val 3659"/>
              </a:avLst>
            </a:prstGeom>
            <a:solidFill>
              <a:srgbClr val="E8F0FA"/>
            </a:solidFill>
            <a:ln w="12700">
              <a:solidFill>
                <a:srgbClr val="003F87">
                  <a:alpha val="40000"/>
                </a:srgbClr>
              </a:solidFill>
              <a:prstDash val="solid"/>
            </a:ln>
            <a:effectLst>
              <a:outerShdw blurRad="101600" dist="38100" dir="16200000" algn="bl" rotWithShape="0">
                <a:srgbClr val="000000">
                  <a:alpha val="12000"/>
                </a:srgbClr>
              </a:outerShdw>
            </a:effectLst>
          </p:spPr>
        </p:sp>
        <p:sp>
          <p:nvSpPr>
            <p:cNvPr id="6" name="Shape 4"/>
            <p:cNvSpPr/>
            <p:nvPr/>
          </p:nvSpPr>
          <p:spPr>
            <a:xfrm>
              <a:off x="457200" y="1005840"/>
              <a:ext cx="822960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  <p:pic>
          <p:nvPicPr>
            <p:cNvPr id="7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68" y="1143000"/>
              <a:ext cx="365760" cy="365760"/>
            </a:xfrm>
            <a:prstGeom prst="rect">
              <a:avLst/>
            </a:prstGeom>
          </p:spPr>
        </p:pic>
        <p:sp>
          <p:nvSpPr>
            <p:cNvPr id="8" name="Text 5"/>
            <p:cNvSpPr/>
            <p:nvPr/>
          </p:nvSpPr>
          <p:spPr>
            <a:xfrm>
              <a:off x="1097280" y="1143000"/>
              <a:ext cx="722376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i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Complete your commitment card (keep it — review it at next CLLS or board meeting!)</a:t>
              </a:r>
              <a:endParaRPr lang="en-US" sz="11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685800" y="164592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My Club:</a:t>
              </a:r>
              <a:endParaRPr lang="en-US" sz="1100" dirty="0"/>
            </a:p>
          </p:txBody>
        </p:sp>
        <p:sp>
          <p:nvSpPr>
            <p:cNvPr id="10" name="Shape 7"/>
            <p:cNvSpPr/>
            <p:nvPr/>
          </p:nvSpPr>
          <p:spPr>
            <a:xfrm>
              <a:off x="3291840" y="190195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  <p:sp>
          <p:nvSpPr>
            <p:cNvPr id="11" name="Text 8"/>
            <p:cNvSpPr/>
            <p:nvPr/>
          </p:nvSpPr>
          <p:spPr>
            <a:xfrm>
              <a:off x="685800" y="214884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My Name / Role:</a:t>
              </a:r>
              <a:endParaRPr lang="en-US" sz="1100" dirty="0"/>
            </a:p>
          </p:txBody>
        </p:sp>
        <p:sp>
          <p:nvSpPr>
            <p:cNvPr id="12" name="Shape 9"/>
            <p:cNvSpPr/>
            <p:nvPr/>
          </p:nvSpPr>
          <p:spPr>
            <a:xfrm>
              <a:off x="3291840" y="240487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  <p:sp>
          <p:nvSpPr>
            <p:cNvPr id="13" name="Text 10"/>
            <p:cNvSpPr/>
            <p:nvPr/>
          </p:nvSpPr>
          <p:spPr>
            <a:xfrm>
              <a:off x="685800" y="265176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My #1 Public Image Goal for this year:</a:t>
              </a:r>
              <a:endParaRPr lang="en-US" sz="1100" dirty="0"/>
            </a:p>
          </p:txBody>
        </p:sp>
        <p:sp>
          <p:nvSpPr>
            <p:cNvPr id="14" name="Shape 11"/>
            <p:cNvSpPr/>
            <p:nvPr/>
          </p:nvSpPr>
          <p:spPr>
            <a:xfrm>
              <a:off x="3291840" y="290779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  <p:sp>
          <p:nvSpPr>
            <p:cNvPr id="15" name="Text 12"/>
            <p:cNvSpPr/>
            <p:nvPr/>
          </p:nvSpPr>
          <p:spPr>
            <a:xfrm>
              <a:off x="685800" y="315468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Deadline:</a:t>
              </a:r>
              <a:endParaRPr lang="en-US" sz="1100" dirty="0"/>
            </a:p>
          </p:txBody>
        </p:sp>
        <p:sp>
          <p:nvSpPr>
            <p:cNvPr id="16" name="Shape 13"/>
            <p:cNvSpPr/>
            <p:nvPr/>
          </p:nvSpPr>
          <p:spPr>
            <a:xfrm>
              <a:off x="3291840" y="341071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  <p:sp>
          <p:nvSpPr>
            <p:cNvPr id="17" name="Text 14"/>
            <p:cNvSpPr/>
            <p:nvPr/>
          </p:nvSpPr>
          <p:spPr>
            <a:xfrm>
              <a:off x="685800" y="365760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 will measure success by:</a:t>
              </a:r>
              <a:endParaRPr lang="en-US" sz="1100" dirty="0"/>
            </a:p>
          </p:txBody>
        </p:sp>
        <p:sp>
          <p:nvSpPr>
            <p:cNvPr id="18" name="Shape 15"/>
            <p:cNvSpPr/>
            <p:nvPr/>
          </p:nvSpPr>
          <p:spPr>
            <a:xfrm>
              <a:off x="3291840" y="391363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  <p:sp>
          <p:nvSpPr>
            <p:cNvPr id="19" name="Text 16"/>
            <p:cNvSpPr/>
            <p:nvPr/>
          </p:nvSpPr>
          <p:spPr>
            <a:xfrm>
              <a:off x="685800" y="4160520"/>
              <a:ext cx="2926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dirty="0">
                  <a:solidFill>
                    <a:srgbClr val="003F8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My first action step (this week) is:</a:t>
              </a:r>
              <a:endParaRPr lang="en-US" sz="1100" dirty="0"/>
            </a:p>
          </p:txBody>
        </p:sp>
        <p:sp>
          <p:nvSpPr>
            <p:cNvPr id="20" name="Shape 17"/>
            <p:cNvSpPr/>
            <p:nvPr/>
          </p:nvSpPr>
          <p:spPr>
            <a:xfrm>
              <a:off x="3291840" y="4416552"/>
              <a:ext cx="5120640" cy="0"/>
            </a:xfrm>
            <a:prstGeom prst="line">
              <a:avLst/>
            </a:prstGeom>
            <a:noFill/>
            <a:ln w="12700">
              <a:solidFill>
                <a:srgbClr val="003F87">
                  <a:alpha val="50000"/>
                </a:srgbClr>
              </a:solidFill>
              <a:prstDash val="dash"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309277-9A23-4FD1-A706-A6E3F56FC481}"/>
              </a:ext>
            </a:extLst>
          </p:cNvPr>
          <p:cNvGrpSpPr/>
          <p:nvPr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003F87"/>
            </a:solidFill>
            <a:ln w="12700">
              <a:solidFill>
                <a:srgbClr val="003F87"/>
              </a:solidFill>
              <a:prstDash val="solid"/>
            </a:ln>
          </p:spPr>
        </p:sp>
        <p:sp>
          <p:nvSpPr>
            <p:cNvPr id="3" name="Text 1"/>
            <p:cNvSpPr/>
            <p:nvPr/>
          </p:nvSpPr>
          <p:spPr>
            <a:xfrm>
              <a:off x="365760" y="45720"/>
              <a:ext cx="8229600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/>
            <a:lstStyle/>
            <a:p>
              <a:pPr marL="0" indent="0">
                <a:buNone/>
              </a:pPr>
              <a:r>
                <a:rPr lang="en-US" sz="1000" b="1" kern="0" spc="5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INDIVIDUAL COMMITMENT</a:t>
              </a:r>
              <a:endParaRPr lang="en-US" sz="1000" dirty="0"/>
            </a:p>
          </p:txBody>
        </p:sp>
        <p:sp>
          <p:nvSpPr>
            <p:cNvPr id="4" name="Text 2"/>
            <p:cNvSpPr/>
            <p:nvPr/>
          </p:nvSpPr>
          <p:spPr>
            <a:xfrm>
              <a:off x="365760" y="438912"/>
              <a:ext cx="822960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My Public Image Goal for This Rotary Year</a:t>
              </a:r>
              <a:endParaRPr lang="en-US" sz="1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A46B1B-F004-4A4E-9E15-6AC484305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9845" y="75341"/>
              <a:ext cx="737680" cy="7193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4F5A74C-F610-416C-B37D-8F91D8F3B4C0}"/>
              </a:ext>
            </a:extLst>
          </p:cNvPr>
          <p:cNvGrpSpPr/>
          <p:nvPr/>
        </p:nvGrpSpPr>
        <p:grpSpPr>
          <a:xfrm>
            <a:off x="0" y="0"/>
            <a:ext cx="3461199" cy="5143500"/>
            <a:chOff x="0" y="0"/>
            <a:chExt cx="3474720" cy="514350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3474720" cy="5143500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  <p:pic>
          <p:nvPicPr>
            <p:cNvPr id="3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" y="548640"/>
              <a:ext cx="2194560" cy="2194560"/>
            </a:xfrm>
            <a:prstGeom prst="rect">
              <a:avLst/>
            </a:prstGeom>
          </p:spPr>
        </p:pic>
        <p:sp>
          <p:nvSpPr>
            <p:cNvPr id="4" name="Text 1"/>
            <p:cNvSpPr/>
            <p:nvPr/>
          </p:nvSpPr>
          <p:spPr>
            <a:xfrm>
              <a:off x="228600" y="2926080"/>
              <a:ext cx="3017520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200" b="1" dirty="0">
                  <a:solidFill>
                    <a:srgbClr val="001F5B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YOUR CLUB.</a:t>
              </a:r>
              <a:endParaRPr lang="en-US" sz="2200" dirty="0"/>
            </a:p>
            <a:p>
              <a:pPr marL="0" indent="0" algn="ctr">
                <a:buNone/>
              </a:pPr>
              <a:r>
                <a:rPr lang="en-US" sz="2200" b="1" dirty="0">
                  <a:solidFill>
                    <a:srgbClr val="001F5B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YOUR STORY.</a:t>
              </a:r>
              <a:endParaRPr lang="en-US" sz="2200" dirty="0"/>
            </a:p>
            <a:p>
              <a:pPr marL="0" indent="0" algn="ctr">
                <a:buNone/>
              </a:pPr>
              <a:r>
                <a:rPr lang="en-US" sz="2200" b="1" dirty="0">
                  <a:solidFill>
                    <a:srgbClr val="001F5B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YOUR WORLD.</a:t>
              </a:r>
              <a:endParaRPr lang="en-US" sz="2200" dirty="0"/>
            </a:p>
          </p:txBody>
        </p:sp>
      </p:grpSp>
      <p:sp>
        <p:nvSpPr>
          <p:cNvPr id="5" name="Text 2"/>
          <p:cNvSpPr/>
          <p:nvPr/>
        </p:nvSpPr>
        <p:spPr>
          <a:xfrm>
            <a:off x="3749040" y="320040"/>
            <a:ext cx="423227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REMEMBER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868680"/>
            <a:ext cx="274320" cy="2743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60520" y="832104"/>
            <a:ext cx="39600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Public image is everyone's responsibility — not just the PI Chair.</a:t>
            </a:r>
            <a:endParaRPr lang="en-US" sz="11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1508760"/>
            <a:ext cx="274320" cy="27432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160520" y="1472184"/>
            <a:ext cx="4663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don't need a big budget — you need consistency and heart.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2148840"/>
            <a:ext cx="274320" cy="2743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160520" y="2112264"/>
            <a:ext cx="4663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 with 1 goal. Execute it well. Then add another.</a:t>
            </a:r>
            <a:endParaRPr lang="en-US" sz="11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2788920"/>
            <a:ext cx="274320" cy="27432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160520" y="2752344"/>
            <a:ext cx="4663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project is a story. Every story is an opportunity.</a:t>
            </a:r>
            <a:endParaRPr lang="en-US" sz="11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3429000"/>
            <a:ext cx="274320" cy="2743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160520" y="3392424"/>
            <a:ext cx="4663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world needs to know what Rotarians do. Tell them.</a:t>
            </a:r>
            <a:endParaRPr lang="en-US" sz="1150" dirty="0"/>
          </a:p>
        </p:txBody>
      </p:sp>
      <p:sp>
        <p:nvSpPr>
          <p:cNvPr id="16" name="Shape 8"/>
          <p:cNvSpPr/>
          <p:nvPr/>
        </p:nvSpPr>
        <p:spPr>
          <a:xfrm>
            <a:off x="3749040" y="4023360"/>
            <a:ext cx="5120640" cy="1005840"/>
          </a:xfrm>
          <a:prstGeom prst="rect">
            <a:avLst/>
          </a:prstGeom>
          <a:solidFill>
            <a:srgbClr val="FFFFFF">
              <a:alpha val="9000"/>
            </a:srgbClr>
          </a:solidFill>
          <a:ln w="12700">
            <a:solidFill>
              <a:srgbClr val="F7A800">
                <a:alpha val="50000"/>
              </a:srgbClr>
            </a:solidFill>
            <a:prstDash val="solid"/>
          </a:ln>
        </p:spPr>
      </p:sp>
      <p:sp>
        <p:nvSpPr>
          <p:cNvPr id="17" name="Text 9"/>
          <p:cNvSpPr/>
          <p:nvPr/>
        </p:nvSpPr>
        <p:spPr>
          <a:xfrm>
            <a:off x="3886200" y="4069080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F7A8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"Service Above Self"</a:t>
            </a: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begins with making sure the world 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knows you exist</a:t>
            </a: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and 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you stand for.</a:t>
            </a:r>
            <a:endParaRPr lang="en-US" sz="11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F9F698-9C91-4FF8-9660-24EBE2D6D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160" y="112714"/>
            <a:ext cx="737680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69172" y="0"/>
            <a:ext cx="2974828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A99CF7-DA17-41EB-B024-7294AEEF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418" y="104696"/>
            <a:ext cx="737680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DF43F3-8017-4D01-A8AA-04B255838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27" y="1764792"/>
            <a:ext cx="5205701" cy="26292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A6089F-B9D8-444E-832E-ACBC5E2602DD}"/>
              </a:ext>
            </a:extLst>
          </p:cNvPr>
          <p:cNvSpPr txBox="1"/>
          <p:nvPr/>
        </p:nvSpPr>
        <p:spPr>
          <a:xfrm>
            <a:off x="6481752" y="3624915"/>
            <a:ext cx="23496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Prepared by: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Rtn Robin Shrestha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Assistant Governor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Zone:43, R7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Rotary Club of Dharan</a:t>
            </a:r>
          </a:p>
        </p:txBody>
      </p:sp>
    </p:spTree>
    <p:extLst>
      <p:ext uri="{BB962C8B-B14F-4D97-AF65-F5344CB8AC3E}">
        <p14:creationId xmlns:p14="http://schemas.microsoft.com/office/powerpoint/2010/main" val="6838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8803" y="0"/>
            <a:ext cx="2560320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D64A4D-BD0D-41D6-9DCC-0DA8B4E6E32E}"/>
              </a:ext>
            </a:extLst>
          </p:cNvPr>
          <p:cNvSpPr txBox="1"/>
          <p:nvPr/>
        </p:nvSpPr>
        <p:spPr>
          <a:xfrm>
            <a:off x="1245037" y="2205861"/>
            <a:ext cx="4723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          6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 August, 1945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                 </a:t>
            </a:r>
            <a:r>
              <a:rPr lang="en-US" sz="3200" dirty="0">
                <a:solidFill>
                  <a:schemeClr val="bg1"/>
                </a:solidFill>
              </a:rPr>
              <a:t>8:20 (AM)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FCAB1-A077-496B-A6BB-10A96C76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4" y="110752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69172" y="0"/>
            <a:ext cx="2974828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371CC-7DEF-41A2-A466-970D5491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1" y="1627632"/>
            <a:ext cx="5307717" cy="3184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B525A-5F18-413B-BDC5-3F138964E2B5}"/>
              </a:ext>
            </a:extLst>
          </p:cNvPr>
          <p:cNvSpPr txBox="1"/>
          <p:nvPr/>
        </p:nvSpPr>
        <p:spPr>
          <a:xfrm>
            <a:off x="6369698" y="1530318"/>
            <a:ext cx="265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“A mushroom cloud rise moments after the atomic bomb was dropped on the Japanese city of Nagasaki on Aug 9,1945.</a:t>
            </a:r>
          </a:p>
          <a:p>
            <a:r>
              <a:rPr lang="en-US" dirty="0">
                <a:solidFill>
                  <a:schemeClr val="bg1"/>
                </a:solidFill>
              </a:rPr>
              <a:t>Three days after the U.S dropped an atomic bomb on Hiroshima”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99CF7-DA17-41EB-B024-7294AEEF6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418" y="104696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7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69172" y="0"/>
            <a:ext cx="2974828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6B525A-5F18-413B-BDC5-3F138964E2B5}"/>
              </a:ext>
            </a:extLst>
          </p:cNvPr>
          <p:cNvSpPr txBox="1"/>
          <p:nvPr/>
        </p:nvSpPr>
        <p:spPr>
          <a:xfrm>
            <a:off x="1511031" y="1978435"/>
            <a:ext cx="4589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“Within the first two to four months of the bombings, the acute effects killed 90,000-1,66,000 people in Hiroshima and 60,000-80,000 in Nagasaki”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Roughly half of the deaths in each city occurring on the first day.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EA3399-5B1B-4855-9327-53DB1A72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" t="4647" r="56130" b="5625"/>
          <a:stretch/>
        </p:blipFill>
        <p:spPr>
          <a:xfrm>
            <a:off x="6199015" y="965848"/>
            <a:ext cx="2915142" cy="4177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85C185-3751-4621-8E13-9A6421B2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418" y="98641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69172" y="0"/>
            <a:ext cx="2974828" cy="5143500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7AA80-56D2-4F99-AAAD-8BA39C35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98" y="2765854"/>
            <a:ext cx="3711458" cy="2377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26BC8-5939-4A81-AE10-94CE80F6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25" y="2745517"/>
            <a:ext cx="5227773" cy="2397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6DF2A-2AF4-4DFA-9868-54CAA0C4B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424" y="572"/>
            <a:ext cx="4475832" cy="2765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7FA77B-C8D2-420F-8A68-68D918889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136" y="1706148"/>
            <a:ext cx="4237087" cy="2362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E26C93-4D5B-4ECE-9D31-28E9E8D55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" y="573"/>
            <a:ext cx="4475832" cy="27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0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19720" y="-1"/>
            <a:ext cx="3124279" cy="5165453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436308" y="530352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6B525A-5F18-413B-BDC5-3F138964E2B5}"/>
              </a:ext>
            </a:extLst>
          </p:cNvPr>
          <p:cNvSpPr txBox="1"/>
          <p:nvPr/>
        </p:nvSpPr>
        <p:spPr>
          <a:xfrm>
            <a:off x="1511031" y="1978435"/>
            <a:ext cx="445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“1950-1960: World no.1 in Textile industries.”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1B754-6823-496C-9734-662606B62CA5}"/>
              </a:ext>
            </a:extLst>
          </p:cNvPr>
          <p:cNvSpPr txBox="1"/>
          <p:nvPr/>
        </p:nvSpPr>
        <p:spPr>
          <a:xfrm>
            <a:off x="1513679" y="2394307"/>
            <a:ext cx="445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“1960-1970: World no.1 in Steel industries.”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711F3-11CD-49CC-88D9-0772DF1E8324}"/>
              </a:ext>
            </a:extLst>
          </p:cNvPr>
          <p:cNvSpPr txBox="1"/>
          <p:nvPr/>
        </p:nvSpPr>
        <p:spPr>
          <a:xfrm>
            <a:off x="1511031" y="2810179"/>
            <a:ext cx="432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“1970-1981: World no.1 in Automobile industries.”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A77AC-7B5D-4710-91C7-CE6B76172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880" y="1656729"/>
            <a:ext cx="3019957" cy="1844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CCCEC-BE8B-4E1B-A6FB-4D7390027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709" y="108974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996376" y="0"/>
            <a:ext cx="3147624" cy="5165453"/>
          </a:xfrm>
          <a:prstGeom prst="rect">
            <a:avLst/>
          </a:prstGeom>
          <a:solidFill>
            <a:srgbClr val="F7A800">
              <a:alpha val="15000"/>
            </a:srgbClr>
          </a:solidFill>
          <a:ln w="12700">
            <a:solidFill>
              <a:srgbClr val="F7A800">
                <a:alpha val="1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F7A800"/>
          </a:solidFill>
          <a:ln w="12700">
            <a:solidFill>
              <a:srgbClr val="F7A800"/>
            </a:solidFill>
            <a:prstDash val="solid"/>
          </a:ln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B6B6B-F76E-4D19-8423-76BE480F1555}"/>
              </a:ext>
            </a:extLst>
          </p:cNvPr>
          <p:cNvGrpSpPr/>
          <p:nvPr/>
        </p:nvGrpSpPr>
        <p:grpSpPr>
          <a:xfrm>
            <a:off x="314424" y="154297"/>
            <a:ext cx="5532120" cy="1005840"/>
            <a:chOff x="502920" y="457200"/>
            <a:chExt cx="5532120" cy="100584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457200"/>
              <a:ext cx="1005840" cy="1005840"/>
            </a:xfrm>
            <a:prstGeom prst="rect">
              <a:avLst/>
            </a:prstGeom>
          </p:spPr>
        </p:pic>
        <p:sp>
          <p:nvSpPr>
            <p:cNvPr id="5" name="Text 2"/>
            <p:cNvSpPr/>
            <p:nvPr/>
          </p:nvSpPr>
          <p:spPr>
            <a:xfrm>
              <a:off x="1655609" y="667512"/>
              <a:ext cx="2708077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b="1" kern="0" spc="400" dirty="0">
                  <a:solidFill>
                    <a:srgbClr val="F7A8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ROTARY INTERNATIONAL</a:t>
              </a:r>
              <a:endParaRPr lang="en-US" sz="11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655609" y="896112"/>
              <a:ext cx="2968469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AABFD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Club Leadership Learning Seminar (CLLS)</a:t>
              </a:r>
              <a:endParaRPr lang="en-US" sz="1000" dirty="0"/>
            </a:p>
          </p:txBody>
        </p:sp>
        <p:sp>
          <p:nvSpPr>
            <p:cNvPr id="8" name="Shape 5"/>
            <p:cNvSpPr/>
            <p:nvPr/>
          </p:nvSpPr>
          <p:spPr>
            <a:xfrm>
              <a:off x="1645920" y="1261872"/>
              <a:ext cx="4389120" cy="64008"/>
            </a:xfrm>
            <a:prstGeom prst="rect">
              <a:avLst/>
            </a:prstGeom>
            <a:solidFill>
              <a:srgbClr val="F7A800"/>
            </a:solidFill>
            <a:ln w="12700">
              <a:solidFill>
                <a:srgbClr val="F7A800"/>
              </a:solidFill>
              <a:prstDash val="solid"/>
            </a:ln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6711F3-11CD-49CC-88D9-0772DF1E8324}"/>
              </a:ext>
            </a:extLst>
          </p:cNvPr>
          <p:cNvSpPr txBox="1"/>
          <p:nvPr/>
        </p:nvSpPr>
        <p:spPr>
          <a:xfrm>
            <a:off x="6202267" y="1945645"/>
            <a:ext cx="2735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</a:t>
            </a:r>
            <a:r>
              <a:rPr lang="en-US" sz="2800" b="1" dirty="0">
                <a:solidFill>
                  <a:schemeClr val="bg1"/>
                </a:solidFill>
              </a:rPr>
              <a:t>People don’t buy what you do, they buy why you do!”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FCCCEC-BE8B-4E1B-A6FB-4D739002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09" y="108974"/>
            <a:ext cx="737680" cy="719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7C2B9D-1819-46F7-B4C6-8E35383F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100" y="1160137"/>
            <a:ext cx="3994625" cy="39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704F6-E01F-4652-AA6C-00279B351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894"/>
          <a:stretch/>
        </p:blipFill>
        <p:spPr>
          <a:xfrm>
            <a:off x="-42389" y="-121114"/>
            <a:ext cx="9144000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A4672-729F-4D6F-BDC5-246C4D889C84}"/>
              </a:ext>
            </a:extLst>
          </p:cNvPr>
          <p:cNvSpPr txBox="1"/>
          <p:nvPr/>
        </p:nvSpPr>
        <p:spPr>
          <a:xfrm>
            <a:off x="1371600" y="834459"/>
            <a:ext cx="640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do you need to climb the mountain?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CA210-C0DC-45A1-B4EA-CD3158D4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09" y="0"/>
            <a:ext cx="737680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1608</Words>
  <Application>Microsoft Office PowerPoint</Application>
  <PresentationFormat>On-screen Show (16:9)</PresentationFormat>
  <Paragraphs>239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Public Image – Develop Goals</dc:title>
  <dc:subject>PptxGenJS Presentation</dc:subject>
  <dc:creator>PptxGenJS</dc:creator>
  <cp:lastModifiedBy>Acer</cp:lastModifiedBy>
  <cp:revision>61</cp:revision>
  <dcterms:created xsi:type="dcterms:W3CDTF">2026-05-15T07:01:19Z</dcterms:created>
  <dcterms:modified xsi:type="dcterms:W3CDTF">2026-05-22T07:58:49Z</dcterms:modified>
</cp:coreProperties>
</file>