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76" r:id="rId7"/>
    <p:sldId id="284" r:id="rId8"/>
    <p:sldId id="280" r:id="rId9"/>
    <p:sldId id="278" r:id="rId10"/>
    <p:sldId id="260" r:id="rId11"/>
    <p:sldId id="277" r:id="rId12"/>
    <p:sldId id="279" r:id="rId13"/>
    <p:sldId id="281" r:id="rId14"/>
    <p:sldId id="282" r:id="rId15"/>
    <p:sldId id="283" r:id="rId16"/>
    <p:sldId id="274" r:id="rId17"/>
    <p:sldId id="275" r:id="rId18"/>
  </p:sldIdLst>
  <p:sldSz cx="18288000" cy="10287000"/>
  <p:notesSz cx="6858000" cy="9144000"/>
  <p:embeddedFontLst>
    <p:embeddedFont>
      <p:font typeface="Archivo Black" panose="020B0A03020202020B04"/>
      <p:regular r:id="rId19"/>
    </p:embeddedFont>
    <p:embeddedFont>
      <p:font typeface="Atkinson Hyperlegible Bold" pitchFamily="2" charset="77"/>
      <p:regular r:id="rId20"/>
      <p:bold r:id="rId21"/>
    </p:embeddedFont>
    <p:embeddedFont>
      <p:font typeface="Forum" panose="02000000000000000000"/>
      <p:regular r:id="rId22"/>
    </p:embeddedFont>
    <p:embeddedFont>
      <p:font typeface="Garet" pitchFamily="2" charset="77"/>
      <p:regular r:id="rId23"/>
    </p:embeddedFont>
    <p:embeddedFont>
      <p:font typeface="Garet Bold" pitchFamily="2" charset="77"/>
      <p:regular r:id="rId24"/>
      <p:bold r:id="rId25"/>
    </p:embeddedFont>
    <p:embeddedFont>
      <p:font typeface="Poppins Bold"/>
      <p:regular r:id="rId26"/>
      <p:bold r:id="rId27"/>
    </p:embeddedFont>
    <p:embeddedFont>
      <p:font typeface="Poppins Bold Italics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597" autoAdjust="0"/>
  </p:normalViewPr>
  <p:slideViewPr>
    <p:cSldViewPr>
      <p:cViewPr varScale="1">
        <p:scale>
          <a:sx n="71" d="100"/>
          <a:sy n="71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0701"/>
            <a:ext cx="1802395" cy="10721494"/>
            <a:chOff x="0" y="0"/>
            <a:chExt cx="745289" cy="4433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5289" cy="4433329"/>
            </a:xfrm>
            <a:custGeom>
              <a:avLst/>
              <a:gdLst/>
              <a:ahLst/>
              <a:cxnLst/>
              <a:rect l="l" t="t" r="r" b="b"/>
              <a:pathLst>
                <a:path w="745289" h="4433329">
                  <a:moveTo>
                    <a:pt x="0" y="0"/>
                  </a:moveTo>
                  <a:lnTo>
                    <a:pt x="745289" y="0"/>
                  </a:lnTo>
                  <a:lnTo>
                    <a:pt x="745289" y="4433329"/>
                  </a:lnTo>
                  <a:lnTo>
                    <a:pt x="0" y="4433329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834000" y="-180701"/>
            <a:ext cx="1454000" cy="1554019"/>
            <a:chOff x="0" y="0"/>
            <a:chExt cx="2055878" cy="21973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5878" cy="2197300"/>
            </a:xfrm>
            <a:custGeom>
              <a:avLst/>
              <a:gdLst/>
              <a:ahLst/>
              <a:cxnLst/>
              <a:rect l="l" t="t" r="r" b="b"/>
              <a:pathLst>
                <a:path w="2055878" h="2197300">
                  <a:moveTo>
                    <a:pt x="0" y="0"/>
                  </a:moveTo>
                  <a:lnTo>
                    <a:pt x="2055878" y="0"/>
                  </a:lnTo>
                  <a:lnTo>
                    <a:pt x="2055878" y="2197300"/>
                  </a:lnTo>
                  <a:lnTo>
                    <a:pt x="0" y="219730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9425972"/>
            <a:ext cx="13836735" cy="832146"/>
          </a:xfrm>
          <a:custGeom>
            <a:avLst/>
            <a:gdLst/>
            <a:ahLst/>
            <a:cxnLst/>
            <a:rect l="l" t="t" r="r" b="b"/>
            <a:pathLst>
              <a:path w="13836735" h="832146">
                <a:moveTo>
                  <a:pt x="0" y="0"/>
                </a:moveTo>
                <a:lnTo>
                  <a:pt x="13836735" y="0"/>
                </a:lnTo>
                <a:lnTo>
                  <a:pt x="13836735" y="832146"/>
                </a:lnTo>
                <a:lnTo>
                  <a:pt x="0" y="83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  <p:txBody>
          <a:bodyPr/>
          <a:lstStyle/>
          <a:p>
            <a:endParaRPr lang="en-NP" dirty="0"/>
          </a:p>
        </p:txBody>
      </p:sp>
      <p:sp>
        <p:nvSpPr>
          <p:cNvPr id="9" name="Freeform 9"/>
          <p:cNvSpPr/>
          <p:nvPr/>
        </p:nvSpPr>
        <p:spPr>
          <a:xfrm>
            <a:off x="2407819" y="306815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7" y="0"/>
                </a:lnTo>
                <a:lnTo>
                  <a:pt x="2836037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67278" y="207250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2" y="0"/>
                </a:lnTo>
                <a:lnTo>
                  <a:pt x="2900052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700" y="5472582"/>
            <a:ext cx="3922504" cy="3429710"/>
            <a:chOff x="0" y="0"/>
            <a:chExt cx="978631" cy="8556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8631" cy="855684"/>
            </a:xfrm>
            <a:custGeom>
              <a:avLst/>
              <a:gdLst/>
              <a:ahLst/>
              <a:cxnLst/>
              <a:rect l="l" t="t" r="r" b="b"/>
              <a:pathLst>
                <a:path w="978631" h="855684">
                  <a:moveTo>
                    <a:pt x="0" y="0"/>
                  </a:moveTo>
                  <a:lnTo>
                    <a:pt x="978631" y="0"/>
                  </a:lnTo>
                  <a:lnTo>
                    <a:pt x="978631" y="855684"/>
                  </a:lnTo>
                  <a:lnTo>
                    <a:pt x="0" y="855684"/>
                  </a:lnTo>
                  <a:close/>
                </a:path>
              </a:pathLst>
            </a:custGeom>
            <a:blipFill>
              <a:blip r:embed="rId5"/>
              <a:stretch>
                <a:fillRect l="-395" r="-39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028700" y="1946780"/>
            <a:ext cx="3922504" cy="3257826"/>
            <a:chOff x="0" y="0"/>
            <a:chExt cx="978631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8631" cy="812800"/>
            </a:xfrm>
            <a:custGeom>
              <a:avLst/>
              <a:gdLst/>
              <a:ahLst/>
              <a:cxnLst/>
              <a:rect l="l" t="t" r="r" b="b"/>
              <a:pathLst>
                <a:path w="978631" h="812800">
                  <a:moveTo>
                    <a:pt x="0" y="0"/>
                  </a:moveTo>
                  <a:lnTo>
                    <a:pt x="978631" y="0"/>
                  </a:lnTo>
                  <a:lnTo>
                    <a:pt x="97863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8904" r="-8904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6878493" y="3364579"/>
            <a:ext cx="10364119" cy="209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17438B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Membership Committee</a:t>
            </a: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17438B"/>
                </a:solidFill>
                <a:latin typeface="Archivo Black"/>
                <a:ea typeface="Archivo Black"/>
                <a:cs typeface="Archivo Black"/>
                <a:sym typeface="Archivo Black"/>
              </a:rPr>
              <a:t>Roles &amp; Responsibility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328C02-DE54-4796-F683-236FF1381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15073" y="4578195"/>
            <a:ext cx="5998429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Develop strategies to attract quality and service-minded members.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2643941" y="4678300"/>
            <a:ext cx="839685" cy="734724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734301" y="7521483"/>
            <a:ext cx="13544227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Identify prospective members through networking, events, and referrals.</a:t>
            </a: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7" name="Group 17"/>
          <p:cNvGrpSpPr/>
          <p:nvPr/>
        </p:nvGrpSpPr>
        <p:grpSpPr>
          <a:xfrm rot="5400000">
            <a:off x="2663169" y="7413836"/>
            <a:ext cx="839685" cy="734724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064834" y="4578195"/>
            <a:ext cx="649616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Promote the vision, culture, and impact of the organization.</a:t>
            </a: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10057003" y="4678300"/>
            <a:ext cx="839685" cy="734724"/>
            <a:chOff x="0" y="0"/>
            <a:chExt cx="812800" cy="7112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696422" y="1849387"/>
            <a:ext cx="7552331" cy="2350145"/>
            <a:chOff x="0" y="0"/>
            <a:chExt cx="10069774" cy="3133527"/>
          </a:xfrm>
        </p:grpSpPr>
        <p:sp>
          <p:nvSpPr>
            <p:cNvPr id="30" name="TextBox 30"/>
            <p:cNvSpPr txBox="1"/>
            <p:nvPr/>
          </p:nvSpPr>
          <p:spPr>
            <a:xfrm>
              <a:off x="2295242" y="386575"/>
              <a:ext cx="777453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Membership Growth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7437E42-F33D-D803-CF3D-84C89CF53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9C9C-4EA4-8C0F-AC29-3819AC239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98FCC2-4E52-953A-5C17-60A427AE830D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6A53307-0149-D144-A881-9E7C85F613F9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795B5E0-7838-B078-87E4-25C07D2ACB4B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520B0D-DA02-09ED-5BE6-E9D7FB216318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30FF322-AAC0-02CF-67C9-078847DC3ECB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EFD1B60-ADE5-68D0-2A61-5E44C48BF845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4BEC9B8-7926-947F-46D0-A6F084F0B4D3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153DF6A-7DE7-70E2-CD68-9D689DF03CBC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7CF5E4E-6AFA-CDDB-FCA5-4ABCE335F19E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79368D4-2F6C-E4D6-B07E-C3F3DB6B7C4F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37517C6-F077-03EE-6B84-3AD672CFB75E}"/>
              </a:ext>
            </a:extLst>
          </p:cNvPr>
          <p:cNvSpPr txBox="1"/>
          <p:nvPr/>
        </p:nvSpPr>
        <p:spPr>
          <a:xfrm>
            <a:off x="3715073" y="4578195"/>
            <a:ext cx="5998429" cy="133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Ensure members feel valued, connected, and involved.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53D9753-AC57-CF86-D219-4E5E95749A50}"/>
              </a:ext>
            </a:extLst>
          </p:cNvPr>
          <p:cNvGrpSpPr/>
          <p:nvPr/>
        </p:nvGrpSpPr>
        <p:grpSpPr>
          <a:xfrm rot="5400000">
            <a:off x="2643941" y="4678300"/>
            <a:ext cx="839685" cy="734724"/>
            <a:chOff x="0" y="0"/>
            <a:chExt cx="812800" cy="7112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3B3605F-67AF-50B6-9A24-A51F0C020B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41FCFA5-2EA4-82CB-54B1-2F1726F701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44ADE2A0-AF0D-3BF4-D56E-3D10D14A40E4}"/>
              </a:ext>
            </a:extLst>
          </p:cNvPr>
          <p:cNvSpPr txBox="1"/>
          <p:nvPr/>
        </p:nvSpPr>
        <p:spPr>
          <a:xfrm>
            <a:off x="3734301" y="7521483"/>
            <a:ext cx="13544227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Address concerns, conflicts, or dissatisfaction early.</a:t>
            </a: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5FC54C8-A1FD-2A5A-AB27-F3267C35B405}"/>
              </a:ext>
            </a:extLst>
          </p:cNvPr>
          <p:cNvGrpSpPr/>
          <p:nvPr/>
        </p:nvGrpSpPr>
        <p:grpSpPr>
          <a:xfrm rot="5400000">
            <a:off x="2663169" y="7413836"/>
            <a:ext cx="839685" cy="734724"/>
            <a:chOff x="0" y="0"/>
            <a:chExt cx="812800" cy="7112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D6B6BDA-197D-3C02-A48C-DEBE8DBC50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54DE7A9-F366-226A-5601-ABDF5B0F3C5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09710421-7A11-8BEC-3B1F-C7368B616D67}"/>
              </a:ext>
            </a:extLst>
          </p:cNvPr>
          <p:cNvSpPr txBox="1"/>
          <p:nvPr/>
        </p:nvSpPr>
        <p:spPr>
          <a:xfrm>
            <a:off x="11064834" y="4578195"/>
            <a:ext cx="649616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Monitor attendance, participation, and engagement.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27E7FB5-79F8-EBBA-73DF-0B422A58AB7D}"/>
              </a:ext>
            </a:extLst>
          </p:cNvPr>
          <p:cNvGrpSpPr/>
          <p:nvPr/>
        </p:nvGrpSpPr>
        <p:grpSpPr>
          <a:xfrm rot="5400000">
            <a:off x="10057003" y="4678300"/>
            <a:ext cx="839685" cy="734724"/>
            <a:chOff x="0" y="0"/>
            <a:chExt cx="812800" cy="7112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7222DC6-993B-F6A4-5986-11FD1C9EBEA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64AFDC0-1CF3-5E33-2106-95932283C9A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17DDEA4-F9E0-0181-0ACC-42C8F827EFF7}"/>
              </a:ext>
            </a:extLst>
          </p:cNvPr>
          <p:cNvGrpSpPr/>
          <p:nvPr/>
        </p:nvGrpSpPr>
        <p:grpSpPr>
          <a:xfrm>
            <a:off x="2696422" y="1849387"/>
            <a:ext cx="7552331" cy="2350145"/>
            <a:chOff x="0" y="0"/>
            <a:chExt cx="10069774" cy="3133527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099D30D7-6DBC-575B-ECEF-42AD6942DBD6}"/>
                </a:ext>
              </a:extLst>
            </p:cNvPr>
            <p:cNvSpPr txBox="1"/>
            <p:nvPr/>
          </p:nvSpPr>
          <p:spPr>
            <a:xfrm>
              <a:off x="2295242" y="386575"/>
              <a:ext cx="777453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Member Retention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F0205F3F-19B9-33CC-596D-C53123794CC8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CF938EF-4746-2264-71E7-8122FEC4C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793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0145-6DB2-223A-AEDE-266800918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ACF86C-0CA2-15F3-4F24-EB7DADA08BB4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7B41DEB-423D-DAFE-72B8-DD26C4A746CC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519CDEB-47E1-8D10-5BBE-E1388BFCB12C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E033CB4-297D-B3B4-A85C-F8099F225E6A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CF31CC3-3D08-9A6B-C487-4F84E6BD7943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0778D4B-0C02-B168-E1D1-90EFB7796A11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47D4CFD-1E5C-910C-566F-7A5BB6ABC64B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93797F5-0D2E-763C-8B31-E55AE16448D7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B167E4C-13A0-7651-B39C-8F04EC2303EB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7F813A8-8C79-B5F4-88E5-146899E4F360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70B0213-5DC7-7277-A602-80F64DBBF8A0}"/>
              </a:ext>
            </a:extLst>
          </p:cNvPr>
          <p:cNvSpPr txBox="1"/>
          <p:nvPr/>
        </p:nvSpPr>
        <p:spPr>
          <a:xfrm>
            <a:off x="3715073" y="4578195"/>
            <a:ext cx="5998429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Encourage active participation in projects, fellowship, and leadership roles.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D999753-A470-F0E0-A1B5-58461D777936}"/>
              </a:ext>
            </a:extLst>
          </p:cNvPr>
          <p:cNvGrpSpPr/>
          <p:nvPr/>
        </p:nvGrpSpPr>
        <p:grpSpPr>
          <a:xfrm rot="5400000">
            <a:off x="2643941" y="4678300"/>
            <a:ext cx="839685" cy="734724"/>
            <a:chOff x="0" y="0"/>
            <a:chExt cx="812800" cy="7112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43873DA-7086-3434-6E24-D3BBB88A76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A720FB0-8691-8AD5-4B60-F96BA2E552D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91531740-64AF-9031-37B9-0BEE85304CA9}"/>
              </a:ext>
            </a:extLst>
          </p:cNvPr>
          <p:cNvSpPr txBox="1"/>
          <p:nvPr/>
        </p:nvSpPr>
        <p:spPr>
          <a:xfrm>
            <a:off x="3734301" y="7521483"/>
            <a:ext cx="13544227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Build an inclusive and welcoming culture.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E58AC95-57EF-62DA-EE00-4F149DAA3C0C}"/>
              </a:ext>
            </a:extLst>
          </p:cNvPr>
          <p:cNvGrpSpPr/>
          <p:nvPr/>
        </p:nvGrpSpPr>
        <p:grpSpPr>
          <a:xfrm rot="5400000">
            <a:off x="2663169" y="7413836"/>
            <a:ext cx="839685" cy="734724"/>
            <a:chOff x="0" y="0"/>
            <a:chExt cx="812800" cy="7112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E7A192B-6FAC-243B-08BE-7AF42CEA01D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3C98C95F-7CD3-DC83-F311-B2FBEE31A57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CEB6D304-6714-288E-B3AA-88FA672024FD}"/>
              </a:ext>
            </a:extLst>
          </p:cNvPr>
          <p:cNvSpPr txBox="1"/>
          <p:nvPr/>
        </p:nvSpPr>
        <p:spPr>
          <a:xfrm>
            <a:off x="11064834" y="4578195"/>
            <a:ext cx="649616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Match members’ skills and interests with club activities.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FFE33F5-2D03-2301-714D-B8419D7B5193}"/>
              </a:ext>
            </a:extLst>
          </p:cNvPr>
          <p:cNvGrpSpPr/>
          <p:nvPr/>
        </p:nvGrpSpPr>
        <p:grpSpPr>
          <a:xfrm rot="5400000">
            <a:off x="10057003" y="4678300"/>
            <a:ext cx="839685" cy="734724"/>
            <a:chOff x="0" y="0"/>
            <a:chExt cx="812800" cy="7112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C0FEB6C-0E28-78CC-F402-7755DC9B6FB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07C144AE-D61E-7640-93DE-3DCF8DC150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23F3926-FC93-8702-DAE9-826AF4438FDF}"/>
              </a:ext>
            </a:extLst>
          </p:cNvPr>
          <p:cNvGrpSpPr/>
          <p:nvPr/>
        </p:nvGrpSpPr>
        <p:grpSpPr>
          <a:xfrm>
            <a:off x="2696422" y="1849387"/>
            <a:ext cx="7552331" cy="2350145"/>
            <a:chOff x="0" y="0"/>
            <a:chExt cx="10069774" cy="3133527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E566ADAF-EAB4-F249-CB17-E1E391D53B4B}"/>
                </a:ext>
              </a:extLst>
            </p:cNvPr>
            <p:cNvSpPr txBox="1"/>
            <p:nvPr/>
          </p:nvSpPr>
          <p:spPr>
            <a:xfrm>
              <a:off x="2295242" y="386575"/>
              <a:ext cx="777453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Engagement &amp; Participation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23BC0389-1AED-3740-69CC-82A223873FD6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2A961F0-F5E4-C520-CD06-F513E201F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64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05550-07FB-AC8A-7CF3-5D230803E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38C5AC-B67E-B3D2-8D08-3EF42CF33451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A257D1-44D9-6C70-FB07-2460B28C0949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20F55F5-C2C8-4331-01B0-C1B315F898EA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5FB840C-2C08-9D4A-C626-0E2FD4BF9EC0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9B808BA-1307-FA53-D1D7-05FD7BDEE98B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FD14192-B933-BC0B-FC33-825E88D9F6CC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0B6B370-98C2-17A4-FC85-7BF966DE90AB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60D6AD5-1C98-2D5D-C12A-019EC9F29244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30154BC-59D7-50A9-DA09-75E8C1832464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97E569E-7290-0A8D-AF5B-F8C279E403A2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76190DE-77EB-FE15-18A2-A7E58A64E63B}"/>
              </a:ext>
            </a:extLst>
          </p:cNvPr>
          <p:cNvSpPr txBox="1"/>
          <p:nvPr/>
        </p:nvSpPr>
        <p:spPr>
          <a:xfrm>
            <a:off x="3715073" y="4578195"/>
            <a:ext cx="5998429" cy="133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Focus on values, integrity, diversity, and professionalism rather than numbers alone.</a:t>
            </a: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DC39536-4F4C-93B3-2130-2030C8C3B2AE}"/>
              </a:ext>
            </a:extLst>
          </p:cNvPr>
          <p:cNvGrpSpPr/>
          <p:nvPr/>
        </p:nvGrpSpPr>
        <p:grpSpPr>
          <a:xfrm rot="5400000">
            <a:off x="2643941" y="4678300"/>
            <a:ext cx="839685" cy="734724"/>
            <a:chOff x="0" y="0"/>
            <a:chExt cx="812800" cy="7112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5D8FD6D-761D-6300-AD1E-43E782799C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750048A-53BA-D7BC-779D-D9BB38807C8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9420AEC2-EBB8-4CD1-10A6-38B5F8A3816A}"/>
              </a:ext>
            </a:extLst>
          </p:cNvPr>
          <p:cNvSpPr txBox="1"/>
          <p:nvPr/>
        </p:nvSpPr>
        <p:spPr>
          <a:xfrm>
            <a:off x="3734301" y="7521483"/>
            <a:ext cx="13544227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Protect organizational culture and standards.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10A7FED-4B98-05AE-8F5B-AA952094E059}"/>
              </a:ext>
            </a:extLst>
          </p:cNvPr>
          <p:cNvGrpSpPr/>
          <p:nvPr/>
        </p:nvGrpSpPr>
        <p:grpSpPr>
          <a:xfrm rot="5400000">
            <a:off x="2663169" y="7413836"/>
            <a:ext cx="839685" cy="734724"/>
            <a:chOff x="0" y="0"/>
            <a:chExt cx="812800" cy="7112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A58D765-705F-EBD2-1FFC-6BC0DDBF75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9B846C5-7A15-2BB5-F7E9-F2DC4817DB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7DF1C09B-A263-4BB6-9491-F5BB7A9C70CA}"/>
              </a:ext>
            </a:extLst>
          </p:cNvPr>
          <p:cNvSpPr txBox="1"/>
          <p:nvPr/>
        </p:nvSpPr>
        <p:spPr>
          <a:xfrm>
            <a:off x="11064834" y="4578195"/>
            <a:ext cx="649616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Encourage balanced and inclusive representation.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532C8B9-3CDB-09D7-9041-FC72996EB2A4}"/>
              </a:ext>
            </a:extLst>
          </p:cNvPr>
          <p:cNvGrpSpPr/>
          <p:nvPr/>
        </p:nvGrpSpPr>
        <p:grpSpPr>
          <a:xfrm rot="5400000">
            <a:off x="10057003" y="4678300"/>
            <a:ext cx="839685" cy="734724"/>
            <a:chOff x="0" y="0"/>
            <a:chExt cx="812800" cy="7112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7E6697D-7FE3-8F26-CB83-F262D58308E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DFFCF50E-1716-A289-4A9C-12CF15BDCAF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A8A1AF3-A835-7886-E5A8-3A7E0FC196D2}"/>
              </a:ext>
            </a:extLst>
          </p:cNvPr>
          <p:cNvGrpSpPr/>
          <p:nvPr/>
        </p:nvGrpSpPr>
        <p:grpSpPr>
          <a:xfrm>
            <a:off x="2696422" y="1899393"/>
            <a:ext cx="11552978" cy="2300139"/>
            <a:chOff x="0" y="66675"/>
            <a:chExt cx="12051169" cy="3066852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517F5436-D421-D10A-FC6E-61C8C0844893}"/>
                </a:ext>
              </a:extLst>
            </p:cNvPr>
            <p:cNvSpPr txBox="1"/>
            <p:nvPr/>
          </p:nvSpPr>
          <p:spPr>
            <a:xfrm>
              <a:off x="2295243" y="386575"/>
              <a:ext cx="9755926" cy="23596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Ethical &amp; Quality Membership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19A2E1D7-B2C3-12C7-962F-298E8D848F35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238AC20-1E5E-840B-4DC3-0F0E2D322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162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AFF2-85B8-C88E-D901-EBA54E227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FE6601-C58F-F27A-158E-D57327B8CBEC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873FB7-E766-5C22-68A0-49C28745D599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F06B75A-EF2F-EE3A-5B66-F380BEBFD812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88C929-E543-FDB3-B2E4-EDC4957F5CCE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ED2521B-F6FE-9FB5-1699-FCDE47838A95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0061C82-2401-D5A3-CA7B-507B7855C540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CDCA192-4483-562D-ABE6-D725BE7FB202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F572901-5E71-0F64-130C-25451CD77FF1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68B2CF2-5F3D-BC08-3481-E770DF3AFB80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CD07A21-AE85-7A86-4B34-7ACBD6A0CD65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A6D7D47-230E-FD40-9277-1436FBC2A407}"/>
              </a:ext>
            </a:extLst>
          </p:cNvPr>
          <p:cNvSpPr txBox="1"/>
          <p:nvPr/>
        </p:nvSpPr>
        <p:spPr>
          <a:xfrm>
            <a:off x="3715073" y="4578195"/>
            <a:ext cx="5998429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Identify potential future leaders</a:t>
            </a: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CC5A627-FC67-D06B-6554-64335D43A5D0}"/>
              </a:ext>
            </a:extLst>
          </p:cNvPr>
          <p:cNvGrpSpPr/>
          <p:nvPr/>
        </p:nvGrpSpPr>
        <p:grpSpPr>
          <a:xfrm rot="5400000">
            <a:off x="2643941" y="4678300"/>
            <a:ext cx="839685" cy="734724"/>
            <a:chOff x="0" y="0"/>
            <a:chExt cx="812800" cy="7112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5F92776-0A4D-D657-AA8C-9E718F49E45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2C78F59-ACEC-C853-71AC-ECA6C86852E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2AFD2E1D-8870-6BF7-1FDB-45D00EB2436F}"/>
              </a:ext>
            </a:extLst>
          </p:cNvPr>
          <p:cNvSpPr txBox="1"/>
          <p:nvPr/>
        </p:nvSpPr>
        <p:spPr>
          <a:xfrm>
            <a:off x="3668004" y="7142362"/>
            <a:ext cx="13544227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Support succession planning within the organization.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51B38DB-A2C5-A6D6-4F5B-70489309065D}"/>
              </a:ext>
            </a:extLst>
          </p:cNvPr>
          <p:cNvGrpSpPr/>
          <p:nvPr/>
        </p:nvGrpSpPr>
        <p:grpSpPr>
          <a:xfrm rot="5400000">
            <a:off x="2695630" y="6989664"/>
            <a:ext cx="839685" cy="734724"/>
            <a:chOff x="0" y="0"/>
            <a:chExt cx="812800" cy="7112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10F90CD-DCE8-C2F1-38C2-18AE8482BB8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C296D18F-65DC-E8BF-B81F-4A53EEC05B0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C0AE4062-4318-8597-1B4B-FE4720CED091}"/>
              </a:ext>
            </a:extLst>
          </p:cNvPr>
          <p:cNvSpPr txBox="1"/>
          <p:nvPr/>
        </p:nvSpPr>
        <p:spPr>
          <a:xfrm>
            <a:off x="11064834" y="4578195"/>
            <a:ext cx="649616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Encourage learning, training, and committee involvement.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4567A93-AC1A-F2C5-9AE2-7B6C916A9AFB}"/>
              </a:ext>
            </a:extLst>
          </p:cNvPr>
          <p:cNvGrpSpPr/>
          <p:nvPr/>
        </p:nvGrpSpPr>
        <p:grpSpPr>
          <a:xfrm rot="5400000">
            <a:off x="10057003" y="4678300"/>
            <a:ext cx="839685" cy="734724"/>
            <a:chOff x="0" y="0"/>
            <a:chExt cx="812800" cy="7112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82919AB-2DC4-D4FB-BE0D-42157BB60C8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5FF842C0-26BD-F5D9-7924-5CC1F24FB72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243FA87-957A-4667-F931-F7C765038350}"/>
              </a:ext>
            </a:extLst>
          </p:cNvPr>
          <p:cNvGrpSpPr/>
          <p:nvPr/>
        </p:nvGrpSpPr>
        <p:grpSpPr>
          <a:xfrm>
            <a:off x="2696422" y="1899393"/>
            <a:ext cx="11552978" cy="2300139"/>
            <a:chOff x="0" y="66675"/>
            <a:chExt cx="12051169" cy="3066852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DFFBC3D5-536A-715D-BB5F-554397ACB6C6}"/>
                </a:ext>
              </a:extLst>
            </p:cNvPr>
            <p:cNvSpPr txBox="1"/>
            <p:nvPr/>
          </p:nvSpPr>
          <p:spPr>
            <a:xfrm>
              <a:off x="2295243" y="386575"/>
              <a:ext cx="9755926" cy="23596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Leadership Pipeline Development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88F6E5D5-84B4-BAAB-D3C1-AA09B96F9F41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1F07EF8-2EB1-A094-4332-74EBB86BF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689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C444-EEA2-9864-4857-E4143EEBE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FF043B-5B1A-37B9-C3FA-F9856B5DD575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6D4F510-A8B1-C2F0-F181-8D7B8086BE0E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1C26922-6836-342D-006C-0DC3727CB23B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F0A230-F11C-3D0B-04D5-ECEC872E04E4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8C1261E-7384-BF22-9C7F-9EBCB0EC68CC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B3130F8-1AB0-B4AD-5C54-1A72B8221480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E35052D-C37B-EA14-F3AE-952F73071259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3BF377A-5C78-D1EA-F2A2-26B51726F07F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349F4F6-91C8-03EE-65DC-2DD062D63588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3207718-AE38-C40A-6128-9D8CD9104F26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962FA76-A0BE-DB4C-47C0-2FE6B237143A}"/>
              </a:ext>
            </a:extLst>
          </p:cNvPr>
          <p:cNvSpPr txBox="1"/>
          <p:nvPr/>
        </p:nvSpPr>
        <p:spPr>
          <a:xfrm>
            <a:off x="3668005" y="4439456"/>
            <a:ext cx="8295396" cy="4096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“Membership is not about</a:t>
            </a:r>
          </a:p>
          <a:p>
            <a:pPr>
              <a:lnSpc>
                <a:spcPts val="3499"/>
              </a:lnSpc>
            </a:pPr>
            <a:endParaRPr lang="en-US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en-US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increasing numbers; it is</a:t>
            </a:r>
          </a:p>
          <a:p>
            <a:pPr>
              <a:lnSpc>
                <a:spcPts val="3499"/>
              </a:lnSpc>
            </a:pPr>
            <a:endParaRPr lang="en-US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en-US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about creating belonging,</a:t>
            </a:r>
          </a:p>
          <a:p>
            <a:pPr>
              <a:lnSpc>
                <a:spcPts val="3499"/>
              </a:lnSpc>
            </a:pPr>
            <a:endParaRPr lang="en-US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en-US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purpose, participation, and</a:t>
            </a:r>
          </a:p>
          <a:p>
            <a:pPr>
              <a:lnSpc>
                <a:spcPts val="3499"/>
              </a:lnSpc>
            </a:pPr>
            <a:endParaRPr lang="en-US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en-US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future leadership.”</a:t>
            </a: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34E692A-5DE9-C517-0F1B-3F4CA2AF09C5}"/>
              </a:ext>
            </a:extLst>
          </p:cNvPr>
          <p:cNvGrpSpPr/>
          <p:nvPr/>
        </p:nvGrpSpPr>
        <p:grpSpPr>
          <a:xfrm>
            <a:off x="2696422" y="1899393"/>
            <a:ext cx="11552978" cy="2300139"/>
            <a:chOff x="0" y="66675"/>
            <a:chExt cx="12051169" cy="3066852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2A27EA69-6EBF-895D-1858-76DFD1542105}"/>
                </a:ext>
              </a:extLst>
            </p:cNvPr>
            <p:cNvSpPr txBox="1"/>
            <p:nvPr/>
          </p:nvSpPr>
          <p:spPr>
            <a:xfrm>
              <a:off x="2295243" y="386575"/>
              <a:ext cx="9755926" cy="117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Take Away to Club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FC848204-EFA3-F0B4-70C8-B9D25674F365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258D4FA-1834-A1CC-20A3-A71A31508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373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5444" y="-208460"/>
            <a:ext cx="19144371" cy="10495460"/>
            <a:chOff x="0" y="0"/>
            <a:chExt cx="5042139" cy="2764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139" cy="2764236"/>
            </a:xfrm>
            <a:custGeom>
              <a:avLst/>
              <a:gdLst/>
              <a:ahLst/>
              <a:cxnLst/>
              <a:rect l="l" t="t" r="r" b="b"/>
              <a:pathLst>
                <a:path w="5042139" h="2764236">
                  <a:moveTo>
                    <a:pt x="0" y="0"/>
                  </a:moveTo>
                  <a:lnTo>
                    <a:pt x="5042139" y="0"/>
                  </a:lnTo>
                  <a:lnTo>
                    <a:pt x="5042139" y="2764236"/>
                  </a:lnTo>
                  <a:lnTo>
                    <a:pt x="0" y="2764236"/>
                  </a:lnTo>
                  <a:close/>
                </a:path>
              </a:pathLst>
            </a:custGeom>
            <a:solidFill>
              <a:srgbClr val="E4EC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042139" cy="279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5444" y="9079635"/>
            <a:ext cx="19144371" cy="1620706"/>
            <a:chOff x="0" y="0"/>
            <a:chExt cx="25525829" cy="216094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884031"/>
              <a:ext cx="25525829" cy="1276910"/>
              <a:chOff x="0" y="0"/>
              <a:chExt cx="5042139" cy="25222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042139" cy="252229"/>
              </a:xfrm>
              <a:custGeom>
                <a:avLst/>
                <a:gdLst/>
                <a:ahLst/>
                <a:cxnLst/>
                <a:rect l="l" t="t" r="r" b="b"/>
                <a:pathLst>
                  <a:path w="5042139" h="252229">
                    <a:moveTo>
                      <a:pt x="0" y="0"/>
                    </a:moveTo>
                    <a:lnTo>
                      <a:pt x="5042139" y="0"/>
                    </a:lnTo>
                    <a:lnTo>
                      <a:pt x="5042139" y="252229"/>
                    </a:lnTo>
                    <a:lnTo>
                      <a:pt x="0" y="252229"/>
                    </a:lnTo>
                    <a:close/>
                  </a:path>
                </a:pathLst>
              </a:custGeom>
              <a:solidFill>
                <a:srgbClr val="17438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5042139" cy="2808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204041" y="0"/>
              <a:ext cx="4321787" cy="1186547"/>
              <a:chOff x="0" y="0"/>
              <a:chExt cx="4583084" cy="125828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583083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4583083" h="1258286">
                    <a:moveTo>
                      <a:pt x="0" y="0"/>
                    </a:moveTo>
                    <a:lnTo>
                      <a:pt x="4583083" y="0"/>
                    </a:lnTo>
                    <a:lnTo>
                      <a:pt x="4583083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17438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400615" y="0"/>
              <a:ext cx="4321787" cy="1186547"/>
              <a:chOff x="0" y="0"/>
              <a:chExt cx="4583084" cy="12582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583083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4583083" h="1258286">
                    <a:moveTo>
                      <a:pt x="0" y="0"/>
                    </a:moveTo>
                    <a:lnTo>
                      <a:pt x="4583083" y="0"/>
                    </a:lnTo>
                    <a:lnTo>
                      <a:pt x="4583083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F6A50A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4380533" y="96591"/>
              <a:ext cx="16517451" cy="993365"/>
            </a:xfrm>
            <a:custGeom>
              <a:avLst/>
              <a:gdLst/>
              <a:ahLst/>
              <a:cxnLst/>
              <a:rect l="l" t="t" r="r" b="b"/>
              <a:pathLst>
                <a:path w="16517451" h="993365">
                  <a:moveTo>
                    <a:pt x="0" y="0"/>
                  </a:moveTo>
                  <a:lnTo>
                    <a:pt x="16517452" y="0"/>
                  </a:lnTo>
                  <a:lnTo>
                    <a:pt x="16517452" y="993365"/>
                  </a:lnTo>
                  <a:lnTo>
                    <a:pt x="0" y="993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320" r="-6464" b="-5320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-34983" y="424852"/>
            <a:ext cx="17057124" cy="1207695"/>
            <a:chOff x="0" y="0"/>
            <a:chExt cx="22742832" cy="161026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53185"/>
              <a:ext cx="2007874" cy="1228905"/>
              <a:chOff x="0" y="0"/>
              <a:chExt cx="2055878" cy="12582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055878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2055878" h="1258286">
                    <a:moveTo>
                      <a:pt x="0" y="0"/>
                    </a:moveTo>
                    <a:lnTo>
                      <a:pt x="2055878" y="0"/>
                    </a:lnTo>
                    <a:lnTo>
                      <a:pt x="2055878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17438B"/>
              </a:solidFill>
            </p:spPr>
          </p:sp>
        </p:grpSp>
        <p:sp>
          <p:nvSpPr>
            <p:cNvPr id="17" name="Freeform 17"/>
            <p:cNvSpPr/>
            <p:nvPr/>
          </p:nvSpPr>
          <p:spPr>
            <a:xfrm>
              <a:off x="2209953" y="0"/>
              <a:ext cx="3916372" cy="1472767"/>
            </a:xfrm>
            <a:custGeom>
              <a:avLst/>
              <a:gdLst/>
              <a:ahLst/>
              <a:cxnLst/>
              <a:rect l="l" t="t" r="r" b="b"/>
              <a:pathLst>
                <a:path w="3916372" h="1472767">
                  <a:moveTo>
                    <a:pt x="0" y="0"/>
                  </a:moveTo>
                  <a:lnTo>
                    <a:pt x="3916373" y="0"/>
                  </a:lnTo>
                  <a:lnTo>
                    <a:pt x="3916373" y="1472767"/>
                  </a:lnTo>
                  <a:lnTo>
                    <a:pt x="0" y="1472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8738058" y="0"/>
              <a:ext cx="4004773" cy="1610260"/>
            </a:xfrm>
            <a:custGeom>
              <a:avLst/>
              <a:gdLst/>
              <a:ahLst/>
              <a:cxnLst/>
              <a:rect l="l" t="t" r="r" b="b"/>
              <a:pathLst>
                <a:path w="4004773" h="1610260">
                  <a:moveTo>
                    <a:pt x="0" y="0"/>
                  </a:moveTo>
                  <a:lnTo>
                    <a:pt x="4004774" y="0"/>
                  </a:lnTo>
                  <a:lnTo>
                    <a:pt x="4004774" y="1610260"/>
                  </a:lnTo>
                  <a:lnTo>
                    <a:pt x="0" y="1610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4936" t="-115443" r="-10804" b="-103501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1348649" y="53185"/>
              <a:ext cx="2167085" cy="1335275"/>
            </a:xfrm>
            <a:custGeom>
              <a:avLst/>
              <a:gdLst/>
              <a:ahLst/>
              <a:cxnLst/>
              <a:rect l="l" t="t" r="r" b="b"/>
              <a:pathLst>
                <a:path w="2167085" h="1335275">
                  <a:moveTo>
                    <a:pt x="0" y="0"/>
                  </a:moveTo>
                  <a:lnTo>
                    <a:pt x="2167085" y="0"/>
                  </a:lnTo>
                  <a:lnTo>
                    <a:pt x="2167085" y="1335274"/>
                  </a:lnTo>
                  <a:lnTo>
                    <a:pt x="0" y="1335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919006" y="2024629"/>
            <a:ext cx="5808898" cy="6237743"/>
          </a:xfrm>
          <a:custGeom>
            <a:avLst/>
            <a:gdLst/>
            <a:ahLst/>
            <a:cxnLst/>
            <a:rect l="l" t="t" r="r" b="b"/>
            <a:pathLst>
              <a:path w="5808898" h="6237743">
                <a:moveTo>
                  <a:pt x="0" y="0"/>
                </a:moveTo>
                <a:lnTo>
                  <a:pt x="5808898" y="0"/>
                </a:lnTo>
                <a:lnTo>
                  <a:pt x="5808898" y="6237742"/>
                </a:lnTo>
                <a:lnTo>
                  <a:pt x="0" y="62377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727904" y="3221723"/>
            <a:ext cx="8750584" cy="421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1"/>
              </a:lnSpc>
            </a:pPr>
            <a:r>
              <a:rPr lang="en-US" sz="13078" b="1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Q&amp;A </a:t>
            </a:r>
          </a:p>
          <a:p>
            <a:pPr algn="ctr">
              <a:lnSpc>
                <a:spcPts val="29296"/>
              </a:lnSpc>
            </a:pPr>
            <a:r>
              <a:rPr lang="en-US" sz="13078" b="1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Session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5444" y="-208460"/>
            <a:ext cx="19144371" cy="10495460"/>
            <a:chOff x="0" y="0"/>
            <a:chExt cx="5042139" cy="2764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139" cy="2764236"/>
            </a:xfrm>
            <a:custGeom>
              <a:avLst/>
              <a:gdLst/>
              <a:ahLst/>
              <a:cxnLst/>
              <a:rect l="l" t="t" r="r" b="b"/>
              <a:pathLst>
                <a:path w="5042139" h="2764236">
                  <a:moveTo>
                    <a:pt x="0" y="0"/>
                  </a:moveTo>
                  <a:lnTo>
                    <a:pt x="5042139" y="0"/>
                  </a:lnTo>
                  <a:lnTo>
                    <a:pt x="5042139" y="2764236"/>
                  </a:lnTo>
                  <a:lnTo>
                    <a:pt x="0" y="2764236"/>
                  </a:lnTo>
                  <a:close/>
                </a:path>
              </a:pathLst>
            </a:custGeom>
            <a:solidFill>
              <a:srgbClr val="E4EC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042139" cy="2792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700000">
            <a:off x="-3186663" y="5734965"/>
            <a:ext cx="7716245" cy="7716245"/>
          </a:xfrm>
          <a:custGeom>
            <a:avLst/>
            <a:gdLst/>
            <a:ahLst/>
            <a:cxnLst/>
            <a:rect l="l" t="t" r="r" b="b"/>
            <a:pathLst>
              <a:path w="7716245" h="7716245">
                <a:moveTo>
                  <a:pt x="0" y="0"/>
                </a:moveTo>
                <a:lnTo>
                  <a:pt x="7716245" y="0"/>
                </a:lnTo>
                <a:lnTo>
                  <a:pt x="7716245" y="7716245"/>
                </a:lnTo>
                <a:lnTo>
                  <a:pt x="0" y="77162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35444" y="9742658"/>
            <a:ext cx="19144371" cy="957683"/>
            <a:chOff x="0" y="0"/>
            <a:chExt cx="5042139" cy="2522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42139" cy="252229"/>
            </a:xfrm>
            <a:custGeom>
              <a:avLst/>
              <a:gdLst/>
              <a:ahLst/>
              <a:cxnLst/>
              <a:rect l="l" t="t" r="r" b="b"/>
              <a:pathLst>
                <a:path w="5042139" h="252229">
                  <a:moveTo>
                    <a:pt x="0" y="0"/>
                  </a:moveTo>
                  <a:lnTo>
                    <a:pt x="5042139" y="0"/>
                  </a:lnTo>
                  <a:lnTo>
                    <a:pt x="5042139" y="252229"/>
                  </a:lnTo>
                  <a:lnTo>
                    <a:pt x="0" y="252229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042139" cy="28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567587" y="9079635"/>
            <a:ext cx="3241340" cy="889910"/>
            <a:chOff x="0" y="0"/>
            <a:chExt cx="4583084" cy="12582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34983" y="9079635"/>
            <a:ext cx="3241340" cy="889910"/>
            <a:chOff x="0" y="0"/>
            <a:chExt cx="4583084" cy="12582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6A50A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2949956" y="9152078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320" r="-6464" b="-5320"/>
            </a:stretch>
          </a:blipFill>
        </p:spPr>
      </p:sp>
      <p:sp>
        <p:nvSpPr>
          <p:cNvPr id="14" name="Freeform 14"/>
          <p:cNvSpPr/>
          <p:nvPr/>
        </p:nvSpPr>
        <p:spPr>
          <a:xfrm rot="5400000">
            <a:off x="13516300" y="-2741299"/>
            <a:ext cx="7716245" cy="7716245"/>
          </a:xfrm>
          <a:custGeom>
            <a:avLst/>
            <a:gdLst/>
            <a:ahLst/>
            <a:cxnLst/>
            <a:rect l="l" t="t" r="r" b="b"/>
            <a:pathLst>
              <a:path w="7716245" h="7716245">
                <a:moveTo>
                  <a:pt x="0" y="0"/>
                </a:moveTo>
                <a:lnTo>
                  <a:pt x="7716245" y="0"/>
                </a:lnTo>
                <a:lnTo>
                  <a:pt x="7716245" y="7716244"/>
                </a:lnTo>
                <a:lnTo>
                  <a:pt x="0" y="77162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34983" y="424852"/>
            <a:ext cx="17057124" cy="1207695"/>
            <a:chOff x="0" y="0"/>
            <a:chExt cx="22742832" cy="161026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53185"/>
              <a:ext cx="2007874" cy="1228905"/>
              <a:chOff x="0" y="0"/>
              <a:chExt cx="2055878" cy="125828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55878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2055878" h="1258286">
                    <a:moveTo>
                      <a:pt x="0" y="0"/>
                    </a:moveTo>
                    <a:lnTo>
                      <a:pt x="2055878" y="0"/>
                    </a:lnTo>
                    <a:lnTo>
                      <a:pt x="2055878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17438B"/>
              </a:solidFill>
            </p:spPr>
          </p:sp>
        </p:grpSp>
        <p:sp>
          <p:nvSpPr>
            <p:cNvPr id="18" name="Freeform 18"/>
            <p:cNvSpPr/>
            <p:nvPr/>
          </p:nvSpPr>
          <p:spPr>
            <a:xfrm>
              <a:off x="2209953" y="0"/>
              <a:ext cx="3916372" cy="1472767"/>
            </a:xfrm>
            <a:custGeom>
              <a:avLst/>
              <a:gdLst/>
              <a:ahLst/>
              <a:cxnLst/>
              <a:rect l="l" t="t" r="r" b="b"/>
              <a:pathLst>
                <a:path w="3916372" h="1472767">
                  <a:moveTo>
                    <a:pt x="0" y="0"/>
                  </a:moveTo>
                  <a:lnTo>
                    <a:pt x="3916373" y="0"/>
                  </a:lnTo>
                  <a:lnTo>
                    <a:pt x="3916373" y="1472767"/>
                  </a:lnTo>
                  <a:lnTo>
                    <a:pt x="0" y="1472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8738058" y="0"/>
              <a:ext cx="4004773" cy="1610260"/>
            </a:xfrm>
            <a:custGeom>
              <a:avLst/>
              <a:gdLst/>
              <a:ahLst/>
              <a:cxnLst/>
              <a:rect l="l" t="t" r="r" b="b"/>
              <a:pathLst>
                <a:path w="4004773" h="1610260">
                  <a:moveTo>
                    <a:pt x="0" y="0"/>
                  </a:moveTo>
                  <a:lnTo>
                    <a:pt x="4004774" y="0"/>
                  </a:lnTo>
                  <a:lnTo>
                    <a:pt x="4004774" y="1610260"/>
                  </a:lnTo>
                  <a:lnTo>
                    <a:pt x="0" y="1610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24936" t="-115443" r="-10804" b="-103501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1348649" y="53185"/>
              <a:ext cx="2167085" cy="1335275"/>
            </a:xfrm>
            <a:custGeom>
              <a:avLst/>
              <a:gdLst/>
              <a:ahLst/>
              <a:cxnLst/>
              <a:rect l="l" t="t" r="r" b="b"/>
              <a:pathLst>
                <a:path w="2167085" h="1335275">
                  <a:moveTo>
                    <a:pt x="0" y="0"/>
                  </a:moveTo>
                  <a:lnTo>
                    <a:pt x="2167085" y="0"/>
                  </a:lnTo>
                  <a:lnTo>
                    <a:pt x="2167085" y="1335274"/>
                  </a:lnTo>
                  <a:lnTo>
                    <a:pt x="0" y="1335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4733568" y="1984354"/>
            <a:ext cx="8628543" cy="7167724"/>
            <a:chOff x="0" y="0"/>
            <a:chExt cx="11504724" cy="955696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1504724" cy="9556965"/>
              <a:chOff x="0" y="0"/>
              <a:chExt cx="839255" cy="69716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39255" cy="697169"/>
              </a:xfrm>
              <a:custGeom>
                <a:avLst/>
                <a:gdLst/>
                <a:ahLst/>
                <a:cxnLst/>
                <a:rect l="l" t="t" r="r" b="b"/>
                <a:pathLst>
                  <a:path w="839255" h="697169">
                    <a:moveTo>
                      <a:pt x="556376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68232"/>
                    </a:cubicBezTo>
                    <a:cubicBezTo>
                      <a:pt x="0" y="372138"/>
                      <a:pt x="66279" y="467279"/>
                      <a:pt x="162037" y="511420"/>
                    </a:cubicBezTo>
                    <a:lnTo>
                      <a:pt x="162037" y="697169"/>
                    </a:lnTo>
                    <a:lnTo>
                      <a:pt x="353844" y="537701"/>
                    </a:lnTo>
                    <a:lnTo>
                      <a:pt x="556376" y="537701"/>
                    </a:lnTo>
                    <a:cubicBezTo>
                      <a:pt x="712818" y="537701"/>
                      <a:pt x="839255" y="414189"/>
                      <a:pt x="839255" y="268224"/>
                    </a:cubicBezTo>
                    <a:cubicBezTo>
                      <a:pt x="839267" y="123512"/>
                      <a:pt x="712818" y="0"/>
                      <a:pt x="556376" y="0"/>
                    </a:cubicBezTo>
                    <a:close/>
                  </a:path>
                </a:pathLst>
              </a:custGeom>
              <a:ln w="38100" cap="sq">
                <a:solidFill>
                  <a:srgbClr val="D9D9D9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839255" cy="525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550401" y="489691"/>
              <a:ext cx="10403922" cy="8577583"/>
              <a:chOff x="0" y="0"/>
              <a:chExt cx="812800" cy="67011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7011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70118">
                    <a:moveTo>
                      <a:pt x="530371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53505"/>
                    </a:cubicBezTo>
                    <a:cubicBezTo>
                      <a:pt x="0" y="345087"/>
                      <a:pt x="66279" y="440228"/>
                      <a:pt x="162037" y="484369"/>
                    </a:cubicBezTo>
                    <a:lnTo>
                      <a:pt x="162037" y="670118"/>
                    </a:lnTo>
                    <a:lnTo>
                      <a:pt x="353844" y="510651"/>
                    </a:lnTo>
                    <a:lnTo>
                      <a:pt x="530371" y="510651"/>
                    </a:lnTo>
                    <a:cubicBezTo>
                      <a:pt x="686363" y="510651"/>
                      <a:pt x="812800" y="387138"/>
                      <a:pt x="812800" y="253501"/>
                    </a:cubicBezTo>
                    <a:cubicBezTo>
                      <a:pt x="812811" y="123512"/>
                      <a:pt x="686363" y="0"/>
                      <a:pt x="53037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8100" cap="sq">
                <a:solidFill>
                  <a:srgbClr val="D9D9D9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812800" cy="4986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320445" y="1983299"/>
              <a:ext cx="8863834" cy="4636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281"/>
                </a:lnSpc>
              </a:pPr>
              <a:r>
                <a:rPr lang="en-US" sz="15746" u="none" strike="noStrike">
                  <a:solidFill>
                    <a:srgbClr val="1B294C"/>
                  </a:solidFill>
                  <a:latin typeface="Forum"/>
                  <a:ea typeface="Forum"/>
                  <a:cs typeface="Forum"/>
                  <a:sym typeface="Forum"/>
                </a:rPr>
                <a:t>Thank you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491869" y="7512995"/>
            <a:ext cx="6075718" cy="156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5"/>
              </a:lnSpc>
            </a:pPr>
            <a:r>
              <a:rPr lang="en-US" sz="3500" b="1">
                <a:solidFill>
                  <a:srgbClr val="1B294C"/>
                </a:solidFill>
                <a:latin typeface="Poppins Bold"/>
                <a:ea typeface="Poppins Bold"/>
                <a:cs typeface="Poppins Bold"/>
                <a:sym typeface="Poppins Bold"/>
              </a:rPr>
              <a:t>Yours In Rotary</a:t>
            </a:r>
          </a:p>
          <a:p>
            <a:pPr marL="0" lvl="0" indent="0" algn="ctr">
              <a:lnSpc>
                <a:spcPts val="7042"/>
              </a:lnSpc>
            </a:pPr>
            <a:r>
              <a:rPr lang="en-US" sz="4374" b="1">
                <a:solidFill>
                  <a:srgbClr val="1B294C"/>
                </a:solidFill>
                <a:latin typeface="Poppins Bold"/>
                <a:ea typeface="Poppins Bold"/>
                <a:cs typeface="Poppins Bold"/>
                <a:sym typeface="Poppins Bold"/>
              </a:rPr>
              <a:t>Rtn. Bishnu H. Dahal</a:t>
            </a:r>
          </a:p>
        </p:txBody>
      </p:sp>
      <p:sp>
        <p:nvSpPr>
          <p:cNvPr id="30" name="Freeform 30"/>
          <p:cNvSpPr/>
          <p:nvPr/>
        </p:nvSpPr>
        <p:spPr>
          <a:xfrm rot="5400000">
            <a:off x="16033478" y="1380499"/>
            <a:ext cx="2681888" cy="2678536"/>
          </a:xfrm>
          <a:custGeom>
            <a:avLst/>
            <a:gdLst/>
            <a:ahLst/>
            <a:cxnLst/>
            <a:rect l="l" t="t" r="r" b="b"/>
            <a:pathLst>
              <a:path w="2681888" h="2678536">
                <a:moveTo>
                  <a:pt x="0" y="0"/>
                </a:moveTo>
                <a:lnTo>
                  <a:pt x="2681888" y="0"/>
                </a:lnTo>
                <a:lnTo>
                  <a:pt x="2681888" y="2678535"/>
                </a:lnTo>
                <a:lnTo>
                  <a:pt x="0" y="26785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5400000">
            <a:off x="17299293" y="4687144"/>
            <a:ext cx="2681888" cy="2678536"/>
          </a:xfrm>
          <a:custGeom>
            <a:avLst/>
            <a:gdLst/>
            <a:ahLst/>
            <a:cxnLst/>
            <a:rect l="l" t="t" r="r" b="b"/>
            <a:pathLst>
              <a:path w="2681888" h="2678536">
                <a:moveTo>
                  <a:pt x="0" y="0"/>
                </a:moveTo>
                <a:lnTo>
                  <a:pt x="2681887" y="0"/>
                </a:lnTo>
                <a:lnTo>
                  <a:pt x="2681887" y="2678535"/>
                </a:lnTo>
                <a:lnTo>
                  <a:pt x="0" y="2678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02395" cy="10287000"/>
            <a:chOff x="0" y="0"/>
            <a:chExt cx="745289" cy="42536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5289" cy="4253666"/>
            </a:xfrm>
            <a:custGeom>
              <a:avLst/>
              <a:gdLst/>
              <a:ahLst/>
              <a:cxnLst/>
              <a:rect l="l" t="t" r="r" b="b"/>
              <a:pathLst>
                <a:path w="745289" h="4253666">
                  <a:moveTo>
                    <a:pt x="0" y="0"/>
                  </a:moveTo>
                  <a:lnTo>
                    <a:pt x="745289" y="0"/>
                  </a:lnTo>
                  <a:lnTo>
                    <a:pt x="745289" y="4253666"/>
                  </a:lnTo>
                  <a:lnTo>
                    <a:pt x="0" y="425366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834000" y="-136308"/>
            <a:ext cx="1454000" cy="1509625"/>
            <a:chOff x="0" y="0"/>
            <a:chExt cx="2055878" cy="2134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5878" cy="2134530"/>
            </a:xfrm>
            <a:custGeom>
              <a:avLst/>
              <a:gdLst/>
              <a:ahLst/>
              <a:cxnLst/>
              <a:rect l="l" t="t" r="r" b="b"/>
              <a:pathLst>
                <a:path w="2055878" h="2134530">
                  <a:moveTo>
                    <a:pt x="0" y="0"/>
                  </a:moveTo>
                  <a:lnTo>
                    <a:pt x="2055878" y="0"/>
                  </a:lnTo>
                  <a:lnTo>
                    <a:pt x="2055878" y="2134530"/>
                  </a:lnTo>
                  <a:lnTo>
                    <a:pt x="0" y="21345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9425972"/>
            <a:ext cx="13836735" cy="832146"/>
          </a:xfrm>
          <a:custGeom>
            <a:avLst/>
            <a:gdLst/>
            <a:ahLst/>
            <a:cxnLst/>
            <a:rect l="l" t="t" r="r" b="b"/>
            <a:pathLst>
              <a:path w="13836735" h="832146">
                <a:moveTo>
                  <a:pt x="0" y="0"/>
                </a:moveTo>
                <a:lnTo>
                  <a:pt x="13836735" y="0"/>
                </a:lnTo>
                <a:lnTo>
                  <a:pt x="13836735" y="832146"/>
                </a:lnTo>
                <a:lnTo>
                  <a:pt x="0" y="83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40936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9894791" y="3038252"/>
            <a:ext cx="4918036" cy="0"/>
          </a:xfrm>
          <a:prstGeom prst="line">
            <a:avLst/>
          </a:prstGeom>
          <a:ln w="7620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028700" y="1895511"/>
            <a:ext cx="5545530" cy="7530461"/>
          </a:xfrm>
          <a:custGeom>
            <a:avLst/>
            <a:gdLst/>
            <a:ahLst/>
            <a:cxnLst/>
            <a:rect l="l" t="t" r="r" b="b"/>
            <a:pathLst>
              <a:path w="5545530" h="7530461">
                <a:moveTo>
                  <a:pt x="0" y="0"/>
                </a:moveTo>
                <a:lnTo>
                  <a:pt x="5545530" y="0"/>
                </a:lnTo>
                <a:lnTo>
                  <a:pt x="5545530" y="7530461"/>
                </a:lnTo>
                <a:lnTo>
                  <a:pt x="0" y="75304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138122" y="2151867"/>
            <a:ext cx="9872422" cy="88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4"/>
              </a:lnSpc>
            </a:pPr>
            <a:r>
              <a:rPr lang="en-US" sz="510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RTN. BISHNU HARI DAHAL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39038" y="3924998"/>
            <a:ext cx="8294963" cy="540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PRESIDENT, ROTARY CLUB OF MATRIBHUMI BALUWATAR 2018-19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MEMBER - DISTRICT ROTARACT COMMITTEE 2019-20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CHAIR - DISTRICT INTERACT COMMITTEE, 2020-21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CHAIR - DISTRICT ROTARACT COMMITTEE, 2021-22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ASSISTANT GOVERNOR ZONE 1, 2022-23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CHAIR - DISTRICT ROTARY PROGRAMME COMMITTEE, 2023-24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CO- CHAIR - DISTRICT LEARNING FACILITATOR 2024-25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MEMBER - DISTRICT LEARNING FECILITATOR 2025-26</a:t>
            </a:r>
          </a:p>
          <a:p>
            <a:pPr algn="l">
              <a:lnSpc>
                <a:spcPts val="2530"/>
              </a:lnSpc>
            </a:pPr>
            <a:endParaRPr lang="en-US" sz="1807" b="1" i="1" spc="54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530"/>
              </a:lnSpc>
            </a:pPr>
            <a:r>
              <a:rPr lang="en-US" sz="1807" b="1" i="1" spc="5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CHAIR - DISTRICT MEMBERSHIP COMMITTEE 2026-27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84270" y="3132375"/>
            <a:ext cx="4805090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 District 3292 Involvement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730C8-08E5-EDD6-65C9-64E2B0154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4000" y="0"/>
            <a:ext cx="1454000" cy="1373318"/>
            <a:chOff x="0" y="0"/>
            <a:chExt cx="2055878" cy="1941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5878" cy="1941798"/>
            </a:xfrm>
            <a:custGeom>
              <a:avLst/>
              <a:gdLst/>
              <a:ahLst/>
              <a:cxnLst/>
              <a:rect l="l" t="t" r="r" b="b"/>
              <a:pathLst>
                <a:path w="2055878" h="1941798">
                  <a:moveTo>
                    <a:pt x="0" y="0"/>
                  </a:moveTo>
                  <a:lnTo>
                    <a:pt x="2055878" y="0"/>
                  </a:lnTo>
                  <a:lnTo>
                    <a:pt x="2055878" y="1941798"/>
                  </a:lnTo>
                  <a:lnTo>
                    <a:pt x="0" y="1941798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02395" cy="10287000"/>
            <a:chOff x="0" y="0"/>
            <a:chExt cx="745289" cy="42536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5289" cy="4253666"/>
            </a:xfrm>
            <a:custGeom>
              <a:avLst/>
              <a:gdLst/>
              <a:ahLst/>
              <a:cxnLst/>
              <a:rect l="l" t="t" r="r" b="b"/>
              <a:pathLst>
                <a:path w="745289" h="4253666">
                  <a:moveTo>
                    <a:pt x="0" y="0"/>
                  </a:moveTo>
                  <a:lnTo>
                    <a:pt x="745289" y="0"/>
                  </a:lnTo>
                  <a:lnTo>
                    <a:pt x="745289" y="4253666"/>
                  </a:lnTo>
                  <a:lnTo>
                    <a:pt x="0" y="425366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9425972"/>
            <a:ext cx="13836735" cy="832146"/>
          </a:xfrm>
          <a:custGeom>
            <a:avLst/>
            <a:gdLst/>
            <a:ahLst/>
            <a:cxnLst/>
            <a:rect l="l" t="t" r="r" b="b"/>
            <a:pathLst>
              <a:path w="13836735" h="832146">
                <a:moveTo>
                  <a:pt x="0" y="0"/>
                </a:moveTo>
                <a:lnTo>
                  <a:pt x="13836735" y="0"/>
                </a:lnTo>
                <a:lnTo>
                  <a:pt x="13836735" y="832146"/>
                </a:lnTo>
                <a:lnTo>
                  <a:pt x="0" y="83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9894791" y="3038252"/>
            <a:ext cx="4918036" cy="0"/>
          </a:xfrm>
          <a:prstGeom prst="line">
            <a:avLst/>
          </a:prstGeom>
          <a:ln w="7620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028700" y="1895511"/>
            <a:ext cx="5545530" cy="7530461"/>
          </a:xfrm>
          <a:custGeom>
            <a:avLst/>
            <a:gdLst/>
            <a:ahLst/>
            <a:cxnLst/>
            <a:rect l="l" t="t" r="r" b="b"/>
            <a:pathLst>
              <a:path w="5545530" h="7530461">
                <a:moveTo>
                  <a:pt x="0" y="0"/>
                </a:moveTo>
                <a:lnTo>
                  <a:pt x="5545530" y="0"/>
                </a:lnTo>
                <a:lnTo>
                  <a:pt x="5545530" y="7530461"/>
                </a:lnTo>
                <a:lnTo>
                  <a:pt x="0" y="75304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138122" y="2151867"/>
            <a:ext cx="9872422" cy="88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4"/>
              </a:lnSpc>
            </a:pPr>
            <a:r>
              <a:rPr lang="en-US" sz="510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RTN. BISHNU HARI DAHAL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74093" y="4139421"/>
            <a:ext cx="9085207" cy="334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i="1" spc="56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CHAIR– ROTARY FELLOWSHIP FOR LEADERSHIP EDUCATION AND DEVELOPMENT, 2026-2027</a:t>
            </a:r>
          </a:p>
          <a:p>
            <a:pPr algn="l">
              <a:lnSpc>
                <a:spcPts val="2659"/>
              </a:lnSpc>
            </a:pPr>
            <a:endParaRPr lang="en-US" sz="1899" b="1" i="1" spc="56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659"/>
              </a:lnSpc>
            </a:pPr>
            <a:r>
              <a:rPr lang="en-US" sz="1899" b="1" i="1" spc="56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CHAIR – INTER COUNTRY COMMITTEE, NEPAL-PORTUGAL SINCE 2024</a:t>
            </a:r>
          </a:p>
          <a:p>
            <a:pPr algn="l">
              <a:lnSpc>
                <a:spcPts val="2659"/>
              </a:lnSpc>
            </a:pPr>
            <a:endParaRPr lang="en-US" sz="1899" b="1" i="1" spc="56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659"/>
              </a:lnSpc>
            </a:pPr>
            <a:r>
              <a:rPr lang="en-US" sz="1899" b="1" i="1" spc="56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CHAIR – ROTARY MEANS BUSINESS DISTRICT 3292 SINCE 2023</a:t>
            </a:r>
          </a:p>
          <a:p>
            <a:pPr algn="l">
              <a:lnSpc>
                <a:spcPts val="2659"/>
              </a:lnSpc>
            </a:pPr>
            <a:endParaRPr lang="en-US" sz="1899" b="1" i="1" spc="56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2659"/>
              </a:lnSpc>
            </a:pPr>
            <a:r>
              <a:rPr lang="en-US" sz="1899" b="1" i="1" spc="56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CHARTER MEMBER - ROTARY FELLOWSHIP FOR LEADERSHIP EDUCATION AND DEVELOPMENT SINCE 2021</a:t>
            </a:r>
          </a:p>
          <a:p>
            <a:pPr algn="l">
              <a:lnSpc>
                <a:spcPts val="2659"/>
              </a:lnSpc>
            </a:pPr>
            <a:endParaRPr lang="en-US" sz="1899" b="1" i="1" spc="56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73564" y="3058290"/>
            <a:ext cx="6085153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Rotary International Involvements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0D68C0-B2F9-52FD-5F51-80EEA624B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72037"/>
            <a:ext cx="1802395" cy="11014796"/>
            <a:chOff x="0" y="0"/>
            <a:chExt cx="745289" cy="4554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5289" cy="4554610"/>
            </a:xfrm>
            <a:custGeom>
              <a:avLst/>
              <a:gdLst/>
              <a:ahLst/>
              <a:cxnLst/>
              <a:rect l="l" t="t" r="r" b="b"/>
              <a:pathLst>
                <a:path w="745289" h="4554610">
                  <a:moveTo>
                    <a:pt x="0" y="0"/>
                  </a:moveTo>
                  <a:lnTo>
                    <a:pt x="745289" y="0"/>
                  </a:lnTo>
                  <a:lnTo>
                    <a:pt x="745289" y="4554610"/>
                  </a:lnTo>
                  <a:lnTo>
                    <a:pt x="0" y="455461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046660" y="9320166"/>
            <a:ext cx="3241340" cy="966834"/>
            <a:chOff x="0" y="0"/>
            <a:chExt cx="4583084" cy="13670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3083" cy="1367052"/>
            </a:xfrm>
            <a:custGeom>
              <a:avLst/>
              <a:gdLst/>
              <a:ahLst/>
              <a:cxnLst/>
              <a:rect l="l" t="t" r="r" b="b"/>
              <a:pathLst>
                <a:path w="4583083" h="1367052">
                  <a:moveTo>
                    <a:pt x="0" y="0"/>
                  </a:moveTo>
                  <a:lnTo>
                    <a:pt x="4583083" y="0"/>
                  </a:lnTo>
                  <a:lnTo>
                    <a:pt x="4583083" y="1367052"/>
                  </a:lnTo>
                  <a:lnTo>
                    <a:pt x="0" y="1367052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9425972"/>
            <a:ext cx="13836735" cy="832146"/>
          </a:xfrm>
          <a:custGeom>
            <a:avLst/>
            <a:gdLst/>
            <a:ahLst/>
            <a:cxnLst/>
            <a:rect l="l" t="t" r="r" b="b"/>
            <a:pathLst>
              <a:path w="13836735" h="832146">
                <a:moveTo>
                  <a:pt x="0" y="0"/>
                </a:moveTo>
                <a:lnTo>
                  <a:pt x="13836735" y="0"/>
                </a:lnTo>
                <a:lnTo>
                  <a:pt x="13836735" y="832146"/>
                </a:lnTo>
                <a:lnTo>
                  <a:pt x="0" y="83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96422" y="2221722"/>
            <a:ext cx="959073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6000" b="1" u="sng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Rotary Highlights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15073" y="3670357"/>
            <a:ext cx="550038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2"/>
                </a:solidFill>
                <a:latin typeface="Garet"/>
                <a:ea typeface="Garet"/>
                <a:cs typeface="Garet"/>
                <a:sym typeface="Garet"/>
              </a:rPr>
              <a:t>Founded in 1905 in Chicago 120 Years of Legacy &amp; Service</a:t>
            </a:r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2643941" y="3770462"/>
            <a:ext cx="839685" cy="734724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6422" y="5659292"/>
            <a:ext cx="5167195" cy="839685"/>
            <a:chOff x="0" y="0"/>
            <a:chExt cx="6889594" cy="1119580"/>
          </a:xfrm>
        </p:grpSpPr>
        <p:sp>
          <p:nvSpPr>
            <p:cNvPr id="18" name="TextBox 18"/>
            <p:cNvSpPr txBox="1"/>
            <p:nvPr/>
          </p:nvSpPr>
          <p:spPr>
            <a:xfrm>
              <a:off x="1358202" y="-47625"/>
              <a:ext cx="5531392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2"/>
                  </a:solidFill>
                  <a:latin typeface="Garet"/>
                  <a:ea typeface="Garet"/>
                  <a:cs typeface="Garet"/>
                  <a:sym typeface="Garet"/>
                </a:rPr>
                <a:t>Strong focus on Service Above Self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 rot="5400000">
              <a:off x="-69974" y="69974"/>
              <a:ext cx="1119580" cy="979633"/>
              <a:chOff x="0" y="0"/>
              <a:chExt cx="812800" cy="711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7438B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2696422" y="7540797"/>
            <a:ext cx="5644867" cy="839685"/>
            <a:chOff x="0" y="0"/>
            <a:chExt cx="7526489" cy="1119580"/>
          </a:xfrm>
        </p:grpSpPr>
        <p:sp>
          <p:nvSpPr>
            <p:cNvPr id="23" name="TextBox 23"/>
            <p:cNvSpPr txBox="1"/>
            <p:nvPr/>
          </p:nvSpPr>
          <p:spPr>
            <a:xfrm>
              <a:off x="1358202" y="-47625"/>
              <a:ext cx="6168287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2"/>
                  </a:solidFill>
                  <a:latin typeface="Garet"/>
                  <a:ea typeface="Garet"/>
                  <a:cs typeface="Garet"/>
                  <a:sym typeface="Garet"/>
                </a:rPr>
                <a:t>Seven Focus Areas of Service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 rot="5400000">
              <a:off x="-69974" y="69974"/>
              <a:ext cx="1119580" cy="979633"/>
              <a:chOff x="0" y="0"/>
              <a:chExt cx="812800" cy="7112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7438B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sp>
        <p:nvSpPr>
          <p:cNvPr id="27" name="TextBox 27"/>
          <p:cNvSpPr txBox="1"/>
          <p:nvPr/>
        </p:nvSpPr>
        <p:spPr>
          <a:xfrm>
            <a:off x="11064834" y="3670357"/>
            <a:ext cx="619446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2"/>
                </a:solidFill>
                <a:latin typeface="Garet"/>
                <a:ea typeface="Garet"/>
                <a:cs typeface="Garet"/>
                <a:sym typeface="Garet"/>
              </a:rPr>
              <a:t>Global network of 1.4+ million members in over 46,000 clubs.</a:t>
            </a:r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10057003" y="3770462"/>
            <a:ext cx="839685" cy="734724"/>
            <a:chOff x="0" y="0"/>
            <a:chExt cx="812800" cy="7112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09483" y="5629389"/>
            <a:ext cx="5274491" cy="839685"/>
            <a:chOff x="0" y="0"/>
            <a:chExt cx="7032655" cy="1119580"/>
          </a:xfrm>
        </p:grpSpPr>
        <p:sp>
          <p:nvSpPr>
            <p:cNvPr id="32" name="TextBox 32"/>
            <p:cNvSpPr txBox="1"/>
            <p:nvPr/>
          </p:nvSpPr>
          <p:spPr>
            <a:xfrm>
              <a:off x="1273801" y="-47625"/>
              <a:ext cx="5758854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2"/>
                  </a:solidFill>
                  <a:latin typeface="Garet"/>
                  <a:ea typeface="Garet"/>
                  <a:cs typeface="Garet"/>
                  <a:sym typeface="Garet"/>
                </a:rPr>
                <a:t>Presence in 200+ countries.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 rot="5400000">
              <a:off x="-69974" y="69974"/>
              <a:ext cx="1119580" cy="979633"/>
              <a:chOff x="0" y="0"/>
              <a:chExt cx="812800" cy="7112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7438B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sp>
        <p:nvSpPr>
          <p:cNvPr id="36" name="TextBox 36"/>
          <p:cNvSpPr txBox="1"/>
          <p:nvPr/>
        </p:nvSpPr>
        <p:spPr>
          <a:xfrm>
            <a:off x="11064834" y="7427153"/>
            <a:ext cx="576916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2"/>
                </a:solidFill>
                <a:latin typeface="Garet"/>
                <a:ea typeface="Garet"/>
                <a:cs typeface="Garet"/>
                <a:sym typeface="Garet"/>
              </a:rPr>
              <a:t>Leading role in Polio eradication (99.9% reduction).</a:t>
            </a:r>
          </a:p>
        </p:txBody>
      </p:sp>
      <p:grpSp>
        <p:nvGrpSpPr>
          <p:cNvPr id="37" name="Group 37"/>
          <p:cNvGrpSpPr/>
          <p:nvPr/>
        </p:nvGrpSpPr>
        <p:grpSpPr>
          <a:xfrm rot="5400000">
            <a:off x="10057003" y="7527258"/>
            <a:ext cx="839685" cy="734724"/>
            <a:chOff x="0" y="0"/>
            <a:chExt cx="812800" cy="7112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DA8F365-39FE-B4ED-A4D4-5862DF1FA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F1E9-ADBC-0BCE-4F4C-FB8505A0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976214-AE34-1EB4-3FEF-4CD6DEF7BEE8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7A5450-6CCB-2BB7-E03F-0B214B6E7C1A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9BD826F-826B-765B-2929-5F6393747495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B991DC-224E-67A6-E72F-D175F28ABA55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8AE7BF6-DFE2-7355-544B-58DB8F967DA6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33BB5F7-18A5-C38B-4F08-FAB233CE55CE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4721F2D-2CAB-5E65-6DEE-5F5205F7F848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42A1E8-ECBE-F603-18C0-5D4C830785A4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6A011DB-30CA-B4F4-10C9-6273085FB376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0EE80B4-A2F3-65D6-63C7-6D169648D80C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CC67871-9311-D117-F254-05B34DA5468F}"/>
              </a:ext>
            </a:extLst>
          </p:cNvPr>
          <p:cNvSpPr txBox="1"/>
          <p:nvPr/>
        </p:nvSpPr>
        <p:spPr>
          <a:xfrm>
            <a:off x="3668005" y="2857500"/>
            <a:ext cx="11197430" cy="4990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“</a:t>
            </a:r>
            <a:r>
              <a:rPr lang="hi-IN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रोटरीमा सदस्य भित्र्याउनु मात्र पर्याप्त होइन,</a:t>
            </a: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hi-IN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रोटरीका मूल्य, नैतिकता, सेवा भावना र</a:t>
            </a: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hi-IN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"</a:t>
            </a:r>
            <a:r>
              <a:rPr lang="en-US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Service Above Self" </a:t>
            </a:r>
            <a:r>
              <a:rPr lang="hi-IN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को आदर्शलाई</a:t>
            </a: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hi-IN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उहाँको जीवनमा स्थापित गर्नु नै हाम्रो वास्तविक</a:t>
            </a: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hi-IN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सफलता हो। सदस्यता संख्या होइन, संस्कार र</a:t>
            </a: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endParaRPr lang="en-AU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>
              <a:lnSpc>
                <a:spcPts val="3499"/>
              </a:lnSpc>
            </a:pPr>
            <a:r>
              <a:rPr lang="hi-IN" sz="4400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 सेवाप्रतिको प्रतिबद्धता हो।</a:t>
            </a:r>
            <a:endParaRPr lang="en-US" sz="4400" b="1" dirty="0">
              <a:solidFill>
                <a:srgbClr val="00000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89CF48D-313E-4691-F6B1-9F2399267F31}"/>
              </a:ext>
            </a:extLst>
          </p:cNvPr>
          <p:cNvGrpSpPr/>
          <p:nvPr/>
        </p:nvGrpSpPr>
        <p:grpSpPr>
          <a:xfrm>
            <a:off x="2696422" y="1899393"/>
            <a:ext cx="11552978" cy="2300139"/>
            <a:chOff x="0" y="66675"/>
            <a:chExt cx="12051169" cy="3066852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4D8C6B32-9F3A-825D-DCA7-911CCE8C5225}"/>
                </a:ext>
              </a:extLst>
            </p:cNvPr>
            <p:cNvSpPr txBox="1"/>
            <p:nvPr/>
          </p:nvSpPr>
          <p:spPr>
            <a:xfrm>
              <a:off x="2295243" y="386575"/>
              <a:ext cx="9755926" cy="117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endParaRPr lang="en-US" sz="60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D9EED1C3-A1C6-0B98-29F4-8DF829490262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endParaRPr lang="en-US" sz="1542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B473517-0715-8E40-5A31-2B65D274B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095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BE605-E6AB-3BB2-F14D-90DB6FBB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A5642C-5581-09C7-139E-7882032D1A20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037262-D1B7-206C-D932-7D4587069DBB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B85D9-58E7-6745-7AA2-C61BAA56CE20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836C63-6FAB-3F47-480D-B5103A0C8E15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4B37408-7663-A24D-011C-DA52B2E6EA20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967B835-E43D-7FA5-03F3-52765E652F2F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6F5F8AB-9D1C-9BD9-5D7C-7107752CBD33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58CA9F7-7ACC-45B6-62DC-A73AFE66DBC9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5F53A9B-70A2-815B-5FA7-4FB8164F56FD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9051E4A-D226-4F35-8D04-D6DFA85A99ED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2CA700A-45F5-04BB-05C5-EE13167F77A0}"/>
              </a:ext>
            </a:extLst>
          </p:cNvPr>
          <p:cNvGrpSpPr/>
          <p:nvPr/>
        </p:nvGrpSpPr>
        <p:grpSpPr>
          <a:xfrm>
            <a:off x="3112526" y="4271458"/>
            <a:ext cx="15591578" cy="2300139"/>
            <a:chOff x="0" y="66675"/>
            <a:chExt cx="20788771" cy="3066852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F4DC091-8CB2-DA4D-F8CE-00E6B75743BE}"/>
                </a:ext>
              </a:extLst>
            </p:cNvPr>
            <p:cNvSpPr txBox="1"/>
            <p:nvPr/>
          </p:nvSpPr>
          <p:spPr>
            <a:xfrm>
              <a:off x="2343060" y="386575"/>
              <a:ext cx="18445711" cy="2359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Roles &amp; Responsibilities of Membership Committee Chair 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1B469F7-3CAF-5F86-A7B1-E2F03A1384E4}"/>
                </a:ext>
              </a:extLst>
            </p:cNvPr>
            <p:cNvSpPr txBox="1"/>
            <p:nvPr/>
          </p:nvSpPr>
          <p:spPr>
            <a:xfrm>
              <a:off x="0" y="66675"/>
              <a:ext cx="242690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6856C84-B150-221C-F331-D7F0D5CFE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3634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E87E4-8D60-AEAA-955B-F9878735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19A1C3-D640-B124-8E75-0CCC2A4747C3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6E6684B-8C28-0845-2EFC-4BD72014492C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10FB384-3A79-BD0D-47D8-3CDD41642FE5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2474B2-64D9-1B69-A7E3-4FB7D0C78BAE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E6E87EC-DB90-B09D-CB5F-9CEA80C98FAC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533B4FE-1078-E0CA-81EE-6E5130A510ED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D491CDC-1372-9601-9822-0B398911321F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B795A1-271B-3FE0-DF8D-60FC117F6C11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F21AA55-F2E8-6A4B-DC5E-B72F382DFB9F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D18920B-42F6-3C29-EA5F-F793CA197864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DCE6FBB-32D9-844B-9C22-73817D4BB846}"/>
              </a:ext>
            </a:extLst>
          </p:cNvPr>
          <p:cNvGrpSpPr/>
          <p:nvPr/>
        </p:nvGrpSpPr>
        <p:grpSpPr>
          <a:xfrm>
            <a:off x="2562941" y="1411832"/>
            <a:ext cx="16141163" cy="5159766"/>
            <a:chOff x="0" y="66675"/>
            <a:chExt cx="20788771" cy="3066852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E65C638C-6F61-1284-587F-32DD7315E684}"/>
                </a:ext>
              </a:extLst>
            </p:cNvPr>
            <p:cNvSpPr txBox="1"/>
            <p:nvPr/>
          </p:nvSpPr>
          <p:spPr>
            <a:xfrm>
              <a:off x="2343061" y="386575"/>
              <a:ext cx="18445710" cy="525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Topics we will discuss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328FAD61-A1BE-7EF9-BC90-A3421CBE8FC8}"/>
                </a:ext>
              </a:extLst>
            </p:cNvPr>
            <p:cNvSpPr txBox="1"/>
            <p:nvPr/>
          </p:nvSpPr>
          <p:spPr>
            <a:xfrm>
              <a:off x="0" y="66675"/>
              <a:ext cx="242690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46D9D28-0EE0-27F6-A04B-E7E5975F5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id="{FA9FCCF4-EB3C-B52A-9E44-9FEF393D6A89}"/>
              </a:ext>
            </a:extLst>
          </p:cNvPr>
          <p:cNvGrpSpPr/>
          <p:nvPr/>
        </p:nvGrpSpPr>
        <p:grpSpPr>
          <a:xfrm rot="5400000">
            <a:off x="3012519" y="3657185"/>
            <a:ext cx="839685" cy="734724"/>
            <a:chOff x="0" y="0"/>
            <a:chExt cx="812800" cy="711200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B745D65-C52C-B0DA-AF46-78B803562A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7551E5C6-3B91-B629-0B6E-4DB03C8939C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43F913DC-5D9A-C755-9DD0-0A8F97238BCF}"/>
              </a:ext>
            </a:extLst>
          </p:cNvPr>
          <p:cNvSpPr txBox="1"/>
          <p:nvPr/>
        </p:nvSpPr>
        <p:spPr>
          <a:xfrm>
            <a:off x="4031082" y="3388460"/>
            <a:ext cx="6179718" cy="76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28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Membership Development Planning</a:t>
            </a:r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75C19146-85BC-C1C8-BCF9-78B700882D1E}"/>
              </a:ext>
            </a:extLst>
          </p:cNvPr>
          <p:cNvGrpSpPr/>
          <p:nvPr/>
        </p:nvGrpSpPr>
        <p:grpSpPr>
          <a:xfrm rot="5400000">
            <a:off x="2995520" y="5194495"/>
            <a:ext cx="839685" cy="734724"/>
            <a:chOff x="0" y="0"/>
            <a:chExt cx="812800" cy="711200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6C8952B-FB35-90F0-6041-3CE8BFDDD3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4BA6BD50-39FB-BC8F-678F-DFCE28C3E0C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63804D61-3961-5876-A136-F42C713E5855}"/>
              </a:ext>
            </a:extLst>
          </p:cNvPr>
          <p:cNvSpPr txBox="1"/>
          <p:nvPr/>
        </p:nvSpPr>
        <p:spPr>
          <a:xfrm>
            <a:off x="4014083" y="5064860"/>
            <a:ext cx="6179718" cy="76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28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Orientation &amp; Induction</a:t>
            </a:r>
          </a:p>
        </p:txBody>
      </p:sp>
      <p:grpSp>
        <p:nvGrpSpPr>
          <p:cNvPr id="41" name="Group 13">
            <a:extLst>
              <a:ext uri="{FF2B5EF4-FFF2-40B4-BE49-F238E27FC236}">
                <a16:creationId xmlns:a16="http://schemas.microsoft.com/office/drawing/2014/main" id="{CC364F76-B072-EF4B-C385-D4964C83033F}"/>
              </a:ext>
            </a:extLst>
          </p:cNvPr>
          <p:cNvGrpSpPr/>
          <p:nvPr/>
        </p:nvGrpSpPr>
        <p:grpSpPr>
          <a:xfrm rot="5400000">
            <a:off x="2995520" y="6489895"/>
            <a:ext cx="839685" cy="734724"/>
            <a:chOff x="0" y="0"/>
            <a:chExt cx="812800" cy="711200"/>
          </a:xfrm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B71A88A9-3972-1EDB-ABE9-81806C995A8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30D5B73A-4645-81AE-1972-86A8BB4242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12">
            <a:extLst>
              <a:ext uri="{FF2B5EF4-FFF2-40B4-BE49-F238E27FC236}">
                <a16:creationId xmlns:a16="http://schemas.microsoft.com/office/drawing/2014/main" id="{D822EA0A-D2D4-3CD9-86EE-BFC334F9C68F}"/>
              </a:ext>
            </a:extLst>
          </p:cNvPr>
          <p:cNvSpPr txBox="1"/>
          <p:nvPr/>
        </p:nvSpPr>
        <p:spPr>
          <a:xfrm>
            <a:off x="4014083" y="6284060"/>
            <a:ext cx="6179718" cy="76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28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Membership Growth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B78ACC52-FA40-EDA4-CFDB-890DD43F3CCF}"/>
              </a:ext>
            </a:extLst>
          </p:cNvPr>
          <p:cNvGrpSpPr/>
          <p:nvPr/>
        </p:nvGrpSpPr>
        <p:grpSpPr>
          <a:xfrm rot="5400000">
            <a:off x="2995520" y="7937695"/>
            <a:ext cx="839685" cy="734724"/>
            <a:chOff x="0" y="0"/>
            <a:chExt cx="812800" cy="711200"/>
          </a:xfrm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CF78EB2F-C08E-04ED-3164-7443FFAB369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9DE14EC2-CEC2-67CE-D9DC-C31A3BAC3AE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TextBox 12">
            <a:extLst>
              <a:ext uri="{FF2B5EF4-FFF2-40B4-BE49-F238E27FC236}">
                <a16:creationId xmlns:a16="http://schemas.microsoft.com/office/drawing/2014/main" id="{126AFF78-4879-9FBD-BF1C-611A439F7E25}"/>
              </a:ext>
            </a:extLst>
          </p:cNvPr>
          <p:cNvSpPr txBox="1"/>
          <p:nvPr/>
        </p:nvSpPr>
        <p:spPr>
          <a:xfrm>
            <a:off x="4014083" y="7808060"/>
            <a:ext cx="6179718" cy="76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28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Member Retention</a:t>
            </a:r>
          </a:p>
        </p:txBody>
      </p: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60EB7EB-CB33-2A3D-BC49-FEAC0476F306}"/>
              </a:ext>
            </a:extLst>
          </p:cNvPr>
          <p:cNvGrpSpPr/>
          <p:nvPr/>
        </p:nvGrpSpPr>
        <p:grpSpPr>
          <a:xfrm rot="5400000">
            <a:off x="11089719" y="3583425"/>
            <a:ext cx="839685" cy="734724"/>
            <a:chOff x="0" y="0"/>
            <a:chExt cx="812800" cy="711200"/>
          </a:xfrm>
        </p:grpSpPr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8267AAD-48FD-E7D8-8995-181129A8E1E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FC6F0728-7A01-CB67-1C57-7D6BF356820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12">
            <a:extLst>
              <a:ext uri="{FF2B5EF4-FFF2-40B4-BE49-F238E27FC236}">
                <a16:creationId xmlns:a16="http://schemas.microsoft.com/office/drawing/2014/main" id="{F5194B30-3AA8-8C9D-A8E4-4F3CB34538F5}"/>
              </a:ext>
            </a:extLst>
          </p:cNvPr>
          <p:cNvSpPr txBox="1"/>
          <p:nvPr/>
        </p:nvSpPr>
        <p:spPr>
          <a:xfrm>
            <a:off x="12108282" y="3388460"/>
            <a:ext cx="6179718" cy="76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28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Engagement &amp; Participation</a:t>
            </a:r>
          </a:p>
        </p:txBody>
      </p:sp>
      <p:grpSp>
        <p:nvGrpSpPr>
          <p:cNvPr id="53" name="Group 13">
            <a:extLst>
              <a:ext uri="{FF2B5EF4-FFF2-40B4-BE49-F238E27FC236}">
                <a16:creationId xmlns:a16="http://schemas.microsoft.com/office/drawing/2014/main" id="{D1C92A4B-F1EE-5EE3-C8D9-CAF38697D5F0}"/>
              </a:ext>
            </a:extLst>
          </p:cNvPr>
          <p:cNvGrpSpPr/>
          <p:nvPr/>
        </p:nvGrpSpPr>
        <p:grpSpPr>
          <a:xfrm rot="5400000">
            <a:off x="11072720" y="5042095"/>
            <a:ext cx="839685" cy="734724"/>
            <a:chOff x="0" y="0"/>
            <a:chExt cx="812800" cy="711200"/>
          </a:xfrm>
        </p:grpSpPr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5E022FDE-A82B-4BC3-078B-52998C16F7D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A09C1C71-99EF-BD2A-0F28-9B6288AFAB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6" name="TextBox 12">
            <a:extLst>
              <a:ext uri="{FF2B5EF4-FFF2-40B4-BE49-F238E27FC236}">
                <a16:creationId xmlns:a16="http://schemas.microsoft.com/office/drawing/2014/main" id="{E3E089C2-C78A-2D85-9B18-F7D741532A87}"/>
              </a:ext>
            </a:extLst>
          </p:cNvPr>
          <p:cNvSpPr txBox="1"/>
          <p:nvPr/>
        </p:nvSpPr>
        <p:spPr>
          <a:xfrm>
            <a:off x="12091283" y="4836260"/>
            <a:ext cx="6179718" cy="76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28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Ethical &amp; Quality Membership</a:t>
            </a: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10B8E810-2FA4-F078-9995-B6FB8312C1FF}"/>
              </a:ext>
            </a:extLst>
          </p:cNvPr>
          <p:cNvGrpSpPr/>
          <p:nvPr/>
        </p:nvGrpSpPr>
        <p:grpSpPr>
          <a:xfrm rot="5400000">
            <a:off x="11089719" y="6261295"/>
            <a:ext cx="839685" cy="734724"/>
            <a:chOff x="0" y="0"/>
            <a:chExt cx="812800" cy="711200"/>
          </a:xfrm>
        </p:grpSpPr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8315BD3F-CA40-498E-7E5F-B5388BE1C25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06900AF8-394B-D3C7-B768-339C19ED749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id="{29286A97-2189-C342-3F60-6C6A5D1A023F}"/>
              </a:ext>
            </a:extLst>
          </p:cNvPr>
          <p:cNvSpPr txBox="1"/>
          <p:nvPr/>
        </p:nvSpPr>
        <p:spPr>
          <a:xfrm>
            <a:off x="12108282" y="6131660"/>
            <a:ext cx="6179718" cy="76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2800" b="1" dirty="0">
                <a:solidFill>
                  <a:srgbClr val="2B3C56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Leadership Pipeline Development</a:t>
            </a:r>
          </a:p>
        </p:txBody>
      </p:sp>
    </p:spTree>
    <p:extLst>
      <p:ext uri="{BB962C8B-B14F-4D97-AF65-F5344CB8AC3E}">
        <p14:creationId xmlns:p14="http://schemas.microsoft.com/office/powerpoint/2010/main" val="7693092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3FB64-02D7-3B37-F5BE-168D5F26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E42BB02-F9A2-0A4E-7D21-9B023F83BDD6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9C6FB1-29DA-8E19-E73E-D8A0F6C0C4CA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EACE25C-FD29-45AF-1ED6-F70FC92E9B0F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21D375E-E6E2-F3FB-49E3-955F3DFFAEC8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F4AD302-B45B-E22E-4017-52B122CDB244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17193A9-2930-1A7F-6914-629CD7773905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E978EAA-9CB0-00D6-7957-E0F73B83822B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1210D6C-FDAD-2324-F47E-18721F6B5613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2B72D64-1CCC-BF79-070D-9CCF88E68EF5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BCFE187-A632-ABB5-9300-EC843C3CC81D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A4E43FA-ECBA-9F7B-30C0-6CB5E38274E9}"/>
              </a:ext>
            </a:extLst>
          </p:cNvPr>
          <p:cNvSpPr txBox="1"/>
          <p:nvPr/>
        </p:nvSpPr>
        <p:spPr>
          <a:xfrm>
            <a:off x="3715073" y="4578195"/>
            <a:ext cx="5998429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Prepare annual membership goals and action plans</a:t>
            </a: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1344DA3-9BCF-CAB2-0D9E-7B8EF9590FC6}"/>
              </a:ext>
            </a:extLst>
          </p:cNvPr>
          <p:cNvGrpSpPr/>
          <p:nvPr/>
        </p:nvGrpSpPr>
        <p:grpSpPr>
          <a:xfrm rot="5400000">
            <a:off x="2643941" y="4678300"/>
            <a:ext cx="839685" cy="734724"/>
            <a:chOff x="0" y="0"/>
            <a:chExt cx="812800" cy="7112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311275-7485-D75D-AC34-D66B5A09FBE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216A2C17-9292-90C4-0738-15D0097A3C7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19302E60-58E6-2277-BA1A-18CD03DEAC88}"/>
              </a:ext>
            </a:extLst>
          </p:cNvPr>
          <p:cNvSpPr txBox="1"/>
          <p:nvPr/>
        </p:nvSpPr>
        <p:spPr>
          <a:xfrm>
            <a:off x="3734301" y="7521483"/>
            <a:ext cx="13544227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Coordinate with leadership for sustainable growth.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09F4902-EEEB-0034-3F9B-9E62953F5C5E}"/>
              </a:ext>
            </a:extLst>
          </p:cNvPr>
          <p:cNvGrpSpPr/>
          <p:nvPr/>
        </p:nvGrpSpPr>
        <p:grpSpPr>
          <a:xfrm rot="5400000">
            <a:off x="2663169" y="7413836"/>
            <a:ext cx="839685" cy="734724"/>
            <a:chOff x="0" y="0"/>
            <a:chExt cx="812800" cy="7112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BA7A0DF-5B4B-36FF-51AA-76C54A8C68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DA939AA8-3105-EA4D-13B7-B19BD2C694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D92E5E24-B349-1F67-E068-5CDD489E5F45}"/>
              </a:ext>
            </a:extLst>
          </p:cNvPr>
          <p:cNvSpPr txBox="1"/>
          <p:nvPr/>
        </p:nvSpPr>
        <p:spPr>
          <a:xfrm>
            <a:off x="11064834" y="4578195"/>
            <a:ext cx="649616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Analyze membership trends, demographics, and retention rates.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0BB83DE-CC61-C236-DF45-E7A52F5D3DAC}"/>
              </a:ext>
            </a:extLst>
          </p:cNvPr>
          <p:cNvGrpSpPr/>
          <p:nvPr/>
        </p:nvGrpSpPr>
        <p:grpSpPr>
          <a:xfrm rot="5400000">
            <a:off x="10057003" y="4678300"/>
            <a:ext cx="839685" cy="734724"/>
            <a:chOff x="0" y="0"/>
            <a:chExt cx="812800" cy="7112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F9AF610-737A-942A-1A0C-4D9EBC6673F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BC7337BB-464A-F6DE-0825-6DB973FE9D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206872A-F1B1-ACDA-89CA-DE344B2CDF12}"/>
              </a:ext>
            </a:extLst>
          </p:cNvPr>
          <p:cNvGrpSpPr/>
          <p:nvPr/>
        </p:nvGrpSpPr>
        <p:grpSpPr>
          <a:xfrm>
            <a:off x="2696422" y="1899393"/>
            <a:ext cx="11552978" cy="2894498"/>
            <a:chOff x="0" y="66675"/>
            <a:chExt cx="12051169" cy="3859331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1D166617-7B6F-876F-E1DD-C1474A96465E}"/>
                </a:ext>
              </a:extLst>
            </p:cNvPr>
            <p:cNvSpPr txBox="1"/>
            <p:nvPr/>
          </p:nvSpPr>
          <p:spPr>
            <a:xfrm>
              <a:off x="2295242" y="386575"/>
              <a:ext cx="9755927" cy="35394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Membership Development Planning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E1839D3C-288E-FFB2-B2D8-03106BEE78DE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F14C2D0-266B-AE5D-1C8C-40ACA6AE6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20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DE8AF-2597-0D65-28B4-F38284AD0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D36930-53A5-6506-C316-0E72DD7EEDF8}"/>
              </a:ext>
            </a:extLst>
          </p:cNvPr>
          <p:cNvGrpSpPr/>
          <p:nvPr/>
        </p:nvGrpSpPr>
        <p:grpSpPr>
          <a:xfrm>
            <a:off x="0" y="1472883"/>
            <a:ext cx="2562941" cy="8814117"/>
            <a:chOff x="0" y="0"/>
            <a:chExt cx="1059774" cy="364463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702ABC1-DEFF-B855-5A79-8DBD6CEBA596}"/>
                </a:ext>
              </a:extLst>
            </p:cNvPr>
            <p:cNvSpPr/>
            <p:nvPr/>
          </p:nvSpPr>
          <p:spPr>
            <a:xfrm>
              <a:off x="0" y="0"/>
              <a:ext cx="1059774" cy="3644630"/>
            </a:xfrm>
            <a:custGeom>
              <a:avLst/>
              <a:gdLst/>
              <a:ahLst/>
              <a:cxnLst/>
              <a:rect l="l" t="t" r="r" b="b"/>
              <a:pathLst>
                <a:path w="1059774" h="3644630">
                  <a:moveTo>
                    <a:pt x="0" y="0"/>
                  </a:moveTo>
                  <a:lnTo>
                    <a:pt x="1059774" y="0"/>
                  </a:lnTo>
                  <a:lnTo>
                    <a:pt x="1059774" y="3644630"/>
                  </a:lnTo>
                  <a:lnTo>
                    <a:pt x="0" y="3644630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5EA0CA6-0878-F16E-D880-93C4DA70145E}"/>
              </a:ext>
            </a:extLst>
          </p:cNvPr>
          <p:cNvGrpSpPr/>
          <p:nvPr/>
        </p:nvGrpSpPr>
        <p:grpSpPr>
          <a:xfrm>
            <a:off x="16834000" y="483407"/>
            <a:ext cx="1454000" cy="889910"/>
            <a:chOff x="0" y="0"/>
            <a:chExt cx="2055878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C2E2EE2-92FB-EDD8-F293-2AD0B93F5372}"/>
                </a:ext>
              </a:extLst>
            </p:cNvPr>
            <p:cNvSpPr/>
            <p:nvPr/>
          </p:nvSpPr>
          <p:spPr>
            <a:xfrm>
              <a:off x="0" y="0"/>
              <a:ext cx="2055878" cy="1258286"/>
            </a:xfrm>
            <a:custGeom>
              <a:avLst/>
              <a:gdLst/>
              <a:ahLst/>
              <a:cxnLst/>
              <a:rect l="l" t="t" r="r" b="b"/>
              <a:pathLst>
                <a:path w="2055878" h="1258286">
                  <a:moveTo>
                    <a:pt x="0" y="0"/>
                  </a:moveTo>
                  <a:lnTo>
                    <a:pt x="2055878" y="0"/>
                  </a:lnTo>
                  <a:lnTo>
                    <a:pt x="2055878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6E11386-888D-B1E7-77AC-71366938DEB0}"/>
              </a:ext>
            </a:extLst>
          </p:cNvPr>
          <p:cNvGrpSpPr/>
          <p:nvPr/>
        </p:nvGrpSpPr>
        <p:grpSpPr>
          <a:xfrm>
            <a:off x="15046660" y="9320166"/>
            <a:ext cx="3241340" cy="889910"/>
            <a:chOff x="0" y="0"/>
            <a:chExt cx="4583084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DE006F6-1ECC-6DB1-A66C-C8DF74C5783B}"/>
                </a:ext>
              </a:extLst>
            </p:cNvPr>
            <p:cNvSpPr/>
            <p:nvPr/>
          </p:nvSpPr>
          <p:spPr>
            <a:xfrm>
              <a:off x="0" y="0"/>
              <a:ext cx="4583083" cy="1258286"/>
            </a:xfrm>
            <a:custGeom>
              <a:avLst/>
              <a:gdLst/>
              <a:ahLst/>
              <a:cxnLst/>
              <a:rect l="l" t="t" r="r" b="b"/>
              <a:pathLst>
                <a:path w="4583083" h="1258286">
                  <a:moveTo>
                    <a:pt x="0" y="0"/>
                  </a:moveTo>
                  <a:lnTo>
                    <a:pt x="4583083" y="0"/>
                  </a:lnTo>
                  <a:lnTo>
                    <a:pt x="458308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17438B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B6987B3-4037-EDA6-5210-E9BE37BA57C9}"/>
              </a:ext>
            </a:extLst>
          </p:cNvPr>
          <p:cNvSpPr/>
          <p:nvPr/>
        </p:nvSpPr>
        <p:spPr>
          <a:xfrm>
            <a:off x="2477347" y="9425972"/>
            <a:ext cx="12388088" cy="745024"/>
          </a:xfrm>
          <a:custGeom>
            <a:avLst/>
            <a:gdLst/>
            <a:ahLst/>
            <a:cxnLst/>
            <a:rect l="l" t="t" r="r" b="b"/>
            <a:pathLst>
              <a:path w="12388088" h="745024">
                <a:moveTo>
                  <a:pt x="0" y="0"/>
                </a:moveTo>
                <a:lnTo>
                  <a:pt x="12388088" y="0"/>
                </a:lnTo>
                <a:lnTo>
                  <a:pt x="12388088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20" r="-6464" b="-5320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0B15904-24FB-2853-D1D7-A2B9FE3B31E1}"/>
              </a:ext>
            </a:extLst>
          </p:cNvPr>
          <p:cNvSpPr/>
          <p:nvPr/>
        </p:nvSpPr>
        <p:spPr>
          <a:xfrm>
            <a:off x="1975344" y="356597"/>
            <a:ext cx="2836036" cy="1066503"/>
          </a:xfrm>
          <a:custGeom>
            <a:avLst/>
            <a:gdLst/>
            <a:ahLst/>
            <a:cxnLst/>
            <a:rect l="l" t="t" r="r" b="b"/>
            <a:pathLst>
              <a:path w="2836036" h="1066503">
                <a:moveTo>
                  <a:pt x="0" y="0"/>
                </a:moveTo>
                <a:lnTo>
                  <a:pt x="2836036" y="0"/>
                </a:lnTo>
                <a:lnTo>
                  <a:pt x="2836036" y="1066503"/>
                </a:lnTo>
                <a:lnTo>
                  <a:pt x="0" y="1066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A0BAD55-E850-A9DC-E087-09BC5A308101}"/>
              </a:ext>
            </a:extLst>
          </p:cNvPr>
          <p:cNvSpPr/>
          <p:nvPr/>
        </p:nvSpPr>
        <p:spPr>
          <a:xfrm>
            <a:off x="13933949" y="306815"/>
            <a:ext cx="2900052" cy="1166068"/>
          </a:xfrm>
          <a:custGeom>
            <a:avLst/>
            <a:gdLst/>
            <a:ahLst/>
            <a:cxnLst/>
            <a:rect l="l" t="t" r="r" b="b"/>
            <a:pathLst>
              <a:path w="2900052" h="1166068">
                <a:moveTo>
                  <a:pt x="0" y="0"/>
                </a:moveTo>
                <a:lnTo>
                  <a:pt x="2900051" y="0"/>
                </a:lnTo>
                <a:lnTo>
                  <a:pt x="2900051" y="1166068"/>
                </a:lnTo>
                <a:lnTo>
                  <a:pt x="0" y="116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936" t="-115443" r="-10804" b="-103501"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8A65EFF-EEBA-8499-DBCB-092EF9265977}"/>
              </a:ext>
            </a:extLst>
          </p:cNvPr>
          <p:cNvSpPr/>
          <p:nvPr/>
        </p:nvSpPr>
        <p:spPr>
          <a:xfrm>
            <a:off x="8325499" y="444894"/>
            <a:ext cx="1569292" cy="966937"/>
          </a:xfrm>
          <a:custGeom>
            <a:avLst/>
            <a:gdLst/>
            <a:ahLst/>
            <a:cxnLst/>
            <a:rect l="l" t="t" r="r" b="b"/>
            <a:pathLst>
              <a:path w="1569292" h="966937">
                <a:moveTo>
                  <a:pt x="0" y="0"/>
                </a:moveTo>
                <a:lnTo>
                  <a:pt x="1569292" y="0"/>
                </a:lnTo>
                <a:lnTo>
                  <a:pt x="1569292" y="966937"/>
                </a:lnTo>
                <a:lnTo>
                  <a:pt x="0" y="96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178748C-0524-88B9-FE01-7B089FA1B067}"/>
              </a:ext>
            </a:extLst>
          </p:cNvPr>
          <p:cNvSpPr txBox="1"/>
          <p:nvPr/>
        </p:nvSpPr>
        <p:spPr>
          <a:xfrm>
            <a:off x="3715073" y="4578195"/>
            <a:ext cx="5998429" cy="133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Organize proper onboarding for new members.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C1798C2-CBE6-794B-8295-3A6A22DDB730}"/>
              </a:ext>
            </a:extLst>
          </p:cNvPr>
          <p:cNvGrpSpPr/>
          <p:nvPr/>
        </p:nvGrpSpPr>
        <p:grpSpPr>
          <a:xfrm rot="5400000">
            <a:off x="2643941" y="4678300"/>
            <a:ext cx="839685" cy="734724"/>
            <a:chOff x="0" y="0"/>
            <a:chExt cx="812800" cy="7112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E53E16D-E77B-DEC7-9967-58A8ABC99B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D05CADF-C644-3EEE-58C1-7BEB9517C2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BE47D882-2D87-41AB-19AC-81924CF91535}"/>
              </a:ext>
            </a:extLst>
          </p:cNvPr>
          <p:cNvSpPr txBox="1"/>
          <p:nvPr/>
        </p:nvSpPr>
        <p:spPr>
          <a:xfrm>
            <a:off x="3734301" y="7521483"/>
            <a:ext cx="1354422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Educate members about organizational values, ethics, traditions, and opportunities.</a:t>
            </a:r>
            <a:endParaRPr lang="en-US" sz="2499" dirty="0">
              <a:solidFill>
                <a:srgbClr val="000002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2EE2D20-DFDB-70D6-6790-775CC204A181}"/>
              </a:ext>
            </a:extLst>
          </p:cNvPr>
          <p:cNvGrpSpPr/>
          <p:nvPr/>
        </p:nvGrpSpPr>
        <p:grpSpPr>
          <a:xfrm rot="5400000">
            <a:off x="2663169" y="7413836"/>
            <a:ext cx="839685" cy="734724"/>
            <a:chOff x="0" y="0"/>
            <a:chExt cx="812800" cy="7112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911E637-D1E6-4AAD-9276-B51B553F40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8B0A2FEA-BD5A-B9FC-5275-6BFA9BE163E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4238E2EB-6DF9-C7D4-E253-BBB23A690EA4}"/>
              </a:ext>
            </a:extLst>
          </p:cNvPr>
          <p:cNvSpPr txBox="1"/>
          <p:nvPr/>
        </p:nvSpPr>
        <p:spPr>
          <a:xfrm>
            <a:off x="11064834" y="4578195"/>
            <a:ext cx="6496167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2"/>
                </a:solidFill>
                <a:latin typeface="Garet Bold"/>
                <a:ea typeface="Garet Bold"/>
                <a:cs typeface="Garet Bold"/>
                <a:sym typeface="Garet Bold"/>
              </a:rPr>
              <a:t>Create mentorship systems for smooth integration.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5E0B564-48CF-BEAB-4EFA-E69544EF4C53}"/>
              </a:ext>
            </a:extLst>
          </p:cNvPr>
          <p:cNvGrpSpPr/>
          <p:nvPr/>
        </p:nvGrpSpPr>
        <p:grpSpPr>
          <a:xfrm rot="5400000">
            <a:off x="10057003" y="4678300"/>
            <a:ext cx="839685" cy="734724"/>
            <a:chOff x="0" y="0"/>
            <a:chExt cx="812800" cy="7112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A5329F2-726C-5096-0586-D95830BE568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7438B"/>
            </a:solidFill>
          </p:spPr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CE9173A-7A25-4C73-6694-7EA3198AD3B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818ED0B-B092-7374-5100-61D533626A1E}"/>
              </a:ext>
            </a:extLst>
          </p:cNvPr>
          <p:cNvGrpSpPr/>
          <p:nvPr/>
        </p:nvGrpSpPr>
        <p:grpSpPr>
          <a:xfrm>
            <a:off x="2696422" y="1849387"/>
            <a:ext cx="7552331" cy="2350145"/>
            <a:chOff x="0" y="0"/>
            <a:chExt cx="10069774" cy="3133527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351C71AF-B648-815E-0A0D-CC8326AB3598}"/>
                </a:ext>
              </a:extLst>
            </p:cNvPr>
            <p:cNvSpPr txBox="1"/>
            <p:nvPr/>
          </p:nvSpPr>
          <p:spPr>
            <a:xfrm>
              <a:off x="2295242" y="386575"/>
              <a:ext cx="7774533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00"/>
                </a:lnSpc>
              </a:pPr>
              <a:r>
                <a:rPr lang="en-US" sz="6000" b="1" dirty="0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Orientation &amp; Induction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46BC7B16-E2D4-F653-6835-AF7B9E3D6787}"/>
                </a:ext>
              </a:extLst>
            </p:cNvPr>
            <p:cNvSpPr txBox="1"/>
            <p:nvPr/>
          </p:nvSpPr>
          <p:spPr>
            <a:xfrm>
              <a:off x="0" y="66675"/>
              <a:ext cx="2377379" cy="306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34"/>
                </a:lnSpc>
              </a:pPr>
              <a:r>
                <a:rPr lang="en-US" sz="15420" b="1">
                  <a:solidFill>
                    <a:srgbClr val="2B3C56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#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1616589-F4FD-C0ED-B6D5-EC65C2E2F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323" y="45046"/>
            <a:ext cx="2466496" cy="1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061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516</Words>
  <Application>Microsoft Macintosh PowerPoint</Application>
  <PresentationFormat>Custom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Archivo Black</vt:lpstr>
      <vt:lpstr>Garet Bold</vt:lpstr>
      <vt:lpstr>Calibri</vt:lpstr>
      <vt:lpstr>Poppins Bold</vt:lpstr>
      <vt:lpstr>Arial</vt:lpstr>
      <vt:lpstr>Garet</vt:lpstr>
      <vt:lpstr>Atkinson Hyperlegible Bold</vt:lpstr>
      <vt:lpstr>Forum</vt:lpstr>
      <vt:lpstr>Poppins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Attracting &amp; Engaging Members</dc:title>
  <cp:lastModifiedBy>Bishnu Hari Dahal</cp:lastModifiedBy>
  <cp:revision>2</cp:revision>
  <dcterms:created xsi:type="dcterms:W3CDTF">2006-08-16T00:00:00Z</dcterms:created>
  <dcterms:modified xsi:type="dcterms:W3CDTF">2026-05-29T04:06:26Z</dcterms:modified>
  <dc:identifier>DAHIN61i48U</dc:identifier>
</cp:coreProperties>
</file>